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56" r:id="rId2"/>
    <p:sldId id="317" r:id="rId3"/>
    <p:sldId id="318" r:id="rId4"/>
    <p:sldId id="319" r:id="rId5"/>
    <p:sldId id="320" r:id="rId6"/>
    <p:sldId id="321" r:id="rId7"/>
    <p:sldId id="322" r:id="rId8"/>
    <p:sldId id="323" r:id="rId9"/>
    <p:sldId id="324" r:id="rId10"/>
    <p:sldId id="325" r:id="rId11"/>
    <p:sldId id="326" r:id="rId12"/>
    <p:sldId id="327" r:id="rId13"/>
    <p:sldId id="328" r:id="rId14"/>
    <p:sldId id="331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329" r:id="rId24"/>
    <p:sldId id="275" r:id="rId25"/>
    <p:sldId id="277" r:id="rId26"/>
    <p:sldId id="278" r:id="rId27"/>
    <p:sldId id="280" r:id="rId28"/>
    <p:sldId id="279" r:id="rId29"/>
    <p:sldId id="281" r:id="rId30"/>
    <p:sldId id="332" r:id="rId31"/>
    <p:sldId id="282" r:id="rId32"/>
    <p:sldId id="283" r:id="rId33"/>
    <p:sldId id="333" r:id="rId34"/>
    <p:sldId id="334" r:id="rId35"/>
    <p:sldId id="335" r:id="rId36"/>
    <p:sldId id="285" r:id="rId37"/>
    <p:sldId id="330" r:id="rId38"/>
    <p:sldId id="305" r:id="rId39"/>
  </p:sldIdLst>
  <p:sldSz cx="9144000" cy="6858000" type="screen4x3"/>
  <p:notesSz cx="7099300" cy="10234613"/>
  <p:custDataLst>
    <p:tags r:id="rId4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07"/>
    <p:restoredTop sz="94577"/>
  </p:normalViewPr>
  <p:slideViewPr>
    <p:cSldViewPr>
      <p:cViewPr varScale="1">
        <p:scale>
          <a:sx n="110" d="100"/>
          <a:sy n="110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gs" Target="tags/tag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A5F95720-F3E4-41D6-BD8E-E2AA15FC8F64}" type="datetimeFigureOut">
              <a:rPr lang="en-US" smtClean="0"/>
              <a:pPr/>
              <a:t>8/28/19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E358EE2A-A112-48EB-B286-DAEDB4028B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281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A2ADB22-3F6B-458F-AB73-8E767B08A305}" type="datetimeFigureOut">
              <a:rPr lang="nl-NL" smtClean="0"/>
              <a:pPr/>
              <a:t>28-08-19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A4354CBB-B3D1-42B0-AF06-6F87E2CE663B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19961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54CBB-B3D1-42B0-AF06-6F87E2CE663B}" type="slidenum">
              <a:rPr lang="nl-NL" smtClean="0"/>
              <a:pPr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61622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2204864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11/9/2012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C5D127-5FE7-4F18-8369-5475B33C39F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Programming for Psychologists: Lecture 2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11/9/2012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for Psychologists: Lecture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D127-5FE7-4F18-8369-5475B33C39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68760"/>
            <a:ext cx="2057400" cy="4857403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68760"/>
            <a:ext cx="6019800" cy="48574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11/9/2012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for Psychologists: Lecture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D127-5FE7-4F18-8369-5475B33C39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11/9/2012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for Psychologists: Lecture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D127-5FE7-4F18-8369-5475B33C39F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11/9/2012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for Psychologists: Lecture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D127-5FE7-4F18-8369-5475B33C39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492896"/>
            <a:ext cx="4038600" cy="363326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492896"/>
            <a:ext cx="4038600" cy="363326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11/9/2012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for Psychologists: Lecture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D127-5FE7-4F18-8369-5475B33C39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268760"/>
            <a:ext cx="8229600" cy="86409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2204864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924943"/>
            <a:ext cx="4040188" cy="320121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008" y="2204864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924943"/>
            <a:ext cx="4041775" cy="320121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11/9/2012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for Psychologists: Lecture 2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D127-5FE7-4F18-8369-5475B33C39F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11/9/2012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for Psychologists: Lecture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D127-5FE7-4F18-8369-5475B33C39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11/9/2012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for Psychologists: Lecture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D127-5FE7-4F18-8369-5475B33C39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96752"/>
            <a:ext cx="3008313" cy="80201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196752"/>
            <a:ext cx="5111750" cy="492941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60848"/>
            <a:ext cx="3008313" cy="40653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11/9/2012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for Psychologists: Lecture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D127-5FE7-4F18-8369-5475B33C39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68759"/>
            <a:ext cx="5486400" cy="345881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11/9/2012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for Psychologists: Lecture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D127-5FE7-4F18-8369-5475B33C39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528" y="836712"/>
            <a:ext cx="85689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1484784"/>
            <a:ext cx="8568952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3528" y="6597352"/>
            <a:ext cx="1296144" cy="2160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11/9/2012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1680" y="6597352"/>
            <a:ext cx="5976664" cy="2160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Programming for Psychologists: Lecture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0352" y="6597352"/>
            <a:ext cx="1152128" cy="2160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5D127-5FE7-4F18-8369-5475B33C39F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RM banner.pn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83127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tiff"/><Relationship Id="rId4" Type="http://schemas.openxmlformats.org/officeDocument/2006/relationships/image" Target="../media/image3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decademy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tutorial/datastructures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3568" y="2204864"/>
            <a:ext cx="7772400" cy="1470025"/>
          </a:xfrm>
        </p:spPr>
        <p:txBody>
          <a:bodyPr/>
          <a:lstStyle/>
          <a:p>
            <a:r>
              <a:rPr lang="nl-NL" dirty="0" err="1"/>
              <a:t>Programming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Psychologists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371600" y="3501008"/>
            <a:ext cx="6400800" cy="1080120"/>
          </a:xfrm>
        </p:spPr>
        <p:txBody>
          <a:bodyPr/>
          <a:lstStyle/>
          <a:p>
            <a:r>
              <a:rPr lang="nl-NL" dirty="0"/>
              <a:t>Lecture 2</a:t>
            </a:r>
            <a:br>
              <a:rPr lang="nl-NL" dirty="0"/>
            </a:br>
            <a:r>
              <a:rPr lang="nl-NL" sz="2000" dirty="0"/>
              <a:t>September 9 2019</a:t>
            </a:r>
          </a:p>
          <a:p>
            <a:endParaRPr lang="nl-NL" sz="2000" dirty="0"/>
          </a:p>
          <a:p>
            <a:endParaRPr lang="en-US" dirty="0"/>
          </a:p>
          <a:p>
            <a:endParaRPr lang="nl-NL" dirty="0"/>
          </a:p>
          <a:p>
            <a:endParaRPr lang="nl-NL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683568" y="4869160"/>
            <a:ext cx="7920880" cy="1080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nl-NL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 Byte</a:t>
            </a:r>
            <a:r>
              <a:rPr kumimoji="0" lang="nl-NL" sz="200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of Python, </a:t>
            </a:r>
            <a:r>
              <a:rPr kumimoji="0" lang="nl-NL" sz="2000" b="0" i="1" u="none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Chapters</a:t>
            </a:r>
            <a:r>
              <a:rPr kumimoji="0" lang="nl-NL" sz="200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kumimoji="0" lang="nl-NL" sz="2000" b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6 </a:t>
            </a:r>
            <a:r>
              <a:rPr kumimoji="0" lang="nl-NL" sz="2000" b="0" i="1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and </a:t>
            </a:r>
            <a:r>
              <a:rPr lang="nl-NL" sz="2000" dirty="0"/>
              <a:t>9</a:t>
            </a:r>
            <a:endParaRPr kumimoji="0" lang="nl-NL" sz="2000" b="0" i="1" u="none" strike="noStrike" kern="1200" cap="none" spc="0" normalizeH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nl-NL" sz="2000" baseline="0" dirty="0" err="1"/>
              <a:t>Think</a:t>
            </a:r>
            <a:r>
              <a:rPr lang="nl-NL" sz="2000" dirty="0"/>
              <a:t> Python, </a:t>
            </a:r>
            <a:r>
              <a:rPr lang="nl-NL" sz="2000" i="1" dirty="0" err="1"/>
              <a:t>Chapters</a:t>
            </a:r>
            <a:r>
              <a:rPr lang="nl-NL" sz="2000" dirty="0"/>
              <a:t>: 7, 10, 11 </a:t>
            </a:r>
            <a:r>
              <a:rPr lang="nl-NL" sz="2000" i="1" dirty="0"/>
              <a:t>and</a:t>
            </a:r>
            <a:r>
              <a:rPr lang="nl-NL" sz="2000" dirty="0"/>
              <a:t> 12</a:t>
            </a:r>
            <a:endParaRPr kumimoji="0" lang="nl-NL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nl-NL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nl-NL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nl-NL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791759-9374-8B4E-8549-97B0BE25F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5647" y="5640338"/>
            <a:ext cx="1960642" cy="12176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CA2A3D6-5352-4A45-98CE-87B7698599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7864" y="5739108"/>
            <a:ext cx="2542615" cy="10170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8CE91F4-911F-3742-B4B2-B830061201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512" y="5808741"/>
            <a:ext cx="817429" cy="95104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Data structures: </a:t>
            </a:r>
            <a:r>
              <a:rPr lang="nl-NL" dirty="0">
                <a:solidFill>
                  <a:schemeClr val="bg1">
                    <a:lumMod val="50000"/>
                  </a:schemeClr>
                </a:solidFill>
              </a:rPr>
              <a:t>tuples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l-NL" sz="2800" dirty="0"/>
              <a:t>You can </a:t>
            </a:r>
            <a:r>
              <a:rPr lang="nl-NL" sz="2800" i="1" dirty="0"/>
              <a:t>convert</a:t>
            </a:r>
            <a:r>
              <a:rPr lang="nl-NL" sz="2800" dirty="0"/>
              <a:t> lists to tuples and tuples to lists, but this is an </a:t>
            </a:r>
            <a:r>
              <a:rPr lang="nl-NL" sz="2800" i="1" dirty="0"/>
              <a:t>expensive</a:t>
            </a:r>
            <a:r>
              <a:rPr lang="nl-NL" sz="2800" dirty="0"/>
              <a:t> operation (takes up a considerable amount of </a:t>
            </a:r>
            <a:r>
              <a:rPr lang="nl-NL" sz="2800" dirty="0" err="1"/>
              <a:t>computational</a:t>
            </a:r>
            <a:r>
              <a:rPr lang="nl-NL" sz="2800" dirty="0"/>
              <a:t> time and </a:t>
            </a:r>
            <a:r>
              <a:rPr lang="nl-NL" sz="2800" dirty="0" err="1"/>
              <a:t>doing</a:t>
            </a:r>
            <a:r>
              <a:rPr lang="nl-NL" sz="2800" dirty="0"/>
              <a:t> </a:t>
            </a:r>
            <a:r>
              <a:rPr lang="nl-NL" sz="2800" dirty="0" err="1"/>
              <a:t>it</a:t>
            </a:r>
            <a:r>
              <a:rPr lang="nl-NL" sz="2800" dirty="0"/>
              <a:t> </a:t>
            </a:r>
            <a:r>
              <a:rPr lang="nl-NL" sz="2800" dirty="0" err="1"/>
              <a:t>often</a:t>
            </a:r>
            <a:r>
              <a:rPr lang="nl-NL" sz="2800" dirty="0"/>
              <a:t> </a:t>
            </a:r>
            <a:r>
              <a:rPr lang="nl-NL" sz="2800" dirty="0" err="1"/>
              <a:t>will</a:t>
            </a:r>
            <a:r>
              <a:rPr lang="nl-NL" sz="2800" dirty="0"/>
              <a:t> </a:t>
            </a:r>
            <a:r>
              <a:rPr lang="nl-NL" sz="2800" dirty="0" err="1"/>
              <a:t>make</a:t>
            </a:r>
            <a:r>
              <a:rPr lang="nl-NL" sz="2800" dirty="0"/>
              <a:t> </a:t>
            </a:r>
            <a:r>
              <a:rPr lang="nl-NL" sz="2800" dirty="0" err="1"/>
              <a:t>your</a:t>
            </a:r>
            <a:r>
              <a:rPr lang="nl-NL" sz="2800" dirty="0"/>
              <a:t> program </a:t>
            </a:r>
            <a:r>
              <a:rPr lang="nl-NL" sz="2800" dirty="0" err="1"/>
              <a:t>much</a:t>
            </a:r>
            <a:r>
              <a:rPr lang="nl-NL" sz="2800" dirty="0"/>
              <a:t> </a:t>
            </a:r>
            <a:r>
              <a:rPr lang="nl-NL" sz="2800" dirty="0" err="1"/>
              <a:t>slower</a:t>
            </a:r>
            <a:r>
              <a:rPr lang="nl-NL" sz="2800" dirty="0"/>
              <a:t>)</a:t>
            </a:r>
          </a:p>
          <a:p>
            <a:pPr>
              <a:buNone/>
            </a:pPr>
            <a:br>
              <a:rPr lang="nl-NL" sz="2800" dirty="0"/>
            </a:br>
            <a:r>
              <a:rPr lang="nl-NL" sz="2200" dirty="0">
                <a:latin typeface="Courier New" pitchFamily="49" charset="0"/>
                <a:cs typeface="Courier New" pitchFamily="49" charset="0"/>
              </a:rPr>
              <a:t>&gt;&gt; colors = ("blue","green","red")</a:t>
            </a:r>
            <a:br>
              <a:rPr lang="nl-NL" sz="2200" dirty="0">
                <a:latin typeface="Courier New" pitchFamily="49" charset="0"/>
                <a:cs typeface="Courier New" pitchFamily="49" charset="0"/>
              </a:rPr>
            </a:br>
            <a:r>
              <a:rPr lang="nl-NL" sz="2200" dirty="0">
                <a:latin typeface="Courier New" pitchFamily="49" charset="0"/>
                <a:cs typeface="Courier New" pitchFamily="49" charset="0"/>
              </a:rPr>
              <a:t>&gt;&gt; type(colors)			</a:t>
            </a:r>
            <a:r>
              <a:rPr lang="nl-NL" sz="22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#Show data type of colors</a:t>
            </a:r>
            <a:br>
              <a:rPr lang="nl-NL" sz="2200" dirty="0">
                <a:latin typeface="Courier New" pitchFamily="49" charset="0"/>
                <a:cs typeface="Courier New" pitchFamily="49" charset="0"/>
              </a:rPr>
            </a:br>
            <a:r>
              <a:rPr lang="nl-NL" sz="2200" dirty="0">
                <a:latin typeface="Courier New" pitchFamily="49" charset="0"/>
                <a:cs typeface="Courier New" pitchFamily="49" charset="0"/>
              </a:rPr>
              <a:t>&lt;type ‘tuple’&gt;			</a:t>
            </a:r>
            <a:br>
              <a:rPr lang="nl-NL" sz="2200" dirty="0">
                <a:latin typeface="Courier New" pitchFamily="49" charset="0"/>
                <a:cs typeface="Courier New" pitchFamily="49" charset="0"/>
              </a:rPr>
            </a:br>
            <a:r>
              <a:rPr lang="nl-NL" sz="2200" dirty="0">
                <a:latin typeface="Courier New" pitchFamily="49" charset="0"/>
                <a:cs typeface="Courier New" pitchFamily="49" charset="0"/>
              </a:rPr>
              <a:t>&gt;&gt; colors = list(colors)	</a:t>
            </a:r>
            <a:r>
              <a:rPr lang="nl-NL" sz="22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#Convert to list</a:t>
            </a:r>
            <a:br>
              <a:rPr lang="nl-NL" sz="2200" dirty="0">
                <a:latin typeface="Courier New" pitchFamily="49" charset="0"/>
                <a:cs typeface="Courier New" pitchFamily="49" charset="0"/>
              </a:rPr>
            </a:br>
            <a:r>
              <a:rPr lang="nl-NL" sz="2200" dirty="0">
                <a:latin typeface="Courier New" pitchFamily="49" charset="0"/>
                <a:cs typeface="Courier New" pitchFamily="49" charset="0"/>
              </a:rPr>
              <a:t>&gt;&gt; type(colors)			</a:t>
            </a:r>
            <a:r>
              <a:rPr lang="nl-NL" sz="22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#Show data type again</a:t>
            </a:r>
            <a:br>
              <a:rPr lang="nl-NL" sz="2200" dirty="0">
                <a:latin typeface="Courier New" pitchFamily="49" charset="0"/>
                <a:cs typeface="Courier New" pitchFamily="49" charset="0"/>
              </a:rPr>
            </a:br>
            <a:r>
              <a:rPr lang="nl-NL" sz="2200" dirty="0">
                <a:latin typeface="Courier New" pitchFamily="49" charset="0"/>
                <a:cs typeface="Courier New" pitchFamily="49" charset="0"/>
              </a:rPr>
              <a:t>&lt;type ‘list’&gt;</a:t>
            </a:r>
            <a:br>
              <a:rPr lang="nl-NL" sz="2200" dirty="0">
                <a:latin typeface="Courier New" pitchFamily="49" charset="0"/>
                <a:cs typeface="Courier New" pitchFamily="49" charset="0"/>
              </a:rPr>
            </a:br>
            <a:r>
              <a:rPr lang="nl-NL" sz="2200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nl-NL" sz="2200" dirty="0" err="1">
                <a:latin typeface="Courier New" pitchFamily="49" charset="0"/>
                <a:cs typeface="Courier New" pitchFamily="49" charset="0"/>
              </a:rPr>
              <a:t>colors.append</a:t>
            </a:r>
            <a:r>
              <a:rPr lang="nl-NL" sz="22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nl-NL" sz="2200" dirty="0" err="1">
                <a:latin typeface="Courier New" pitchFamily="49" charset="0"/>
                <a:cs typeface="Courier New" pitchFamily="49" charset="0"/>
              </a:rPr>
              <a:t>yellow</a:t>
            </a:r>
            <a:r>
              <a:rPr lang="nl-NL" sz="2200" dirty="0">
                <a:latin typeface="Courier New" pitchFamily="49" charset="0"/>
                <a:cs typeface="Courier New" pitchFamily="49" charset="0"/>
              </a:rPr>
              <a:t>")	</a:t>
            </a:r>
            <a:r>
              <a:rPr lang="nl-NL" sz="22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#Add to list</a:t>
            </a:r>
            <a:br>
              <a:rPr lang="nl-NL" sz="2200" dirty="0">
                <a:latin typeface="Courier New" pitchFamily="49" charset="0"/>
                <a:cs typeface="Courier New" pitchFamily="49" charset="0"/>
              </a:rPr>
            </a:br>
            <a:r>
              <a:rPr lang="nl-NL" sz="2200" dirty="0">
                <a:latin typeface="Courier New" pitchFamily="49" charset="0"/>
                <a:cs typeface="Courier New" pitchFamily="49" charset="0"/>
              </a:rPr>
              <a:t>&gt;&gt; colors = tuple(colors)	</a:t>
            </a:r>
            <a:r>
              <a:rPr lang="nl-NL" sz="22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#Convert back to tuple</a:t>
            </a:r>
            <a:br>
              <a:rPr lang="nl-NL" sz="2200" dirty="0">
                <a:latin typeface="Courier New" pitchFamily="49" charset="0"/>
                <a:cs typeface="Courier New" pitchFamily="49" charset="0"/>
              </a:rPr>
            </a:br>
            <a:r>
              <a:rPr lang="nl-NL" sz="2200" dirty="0">
                <a:latin typeface="Courier New" pitchFamily="49" charset="0"/>
                <a:cs typeface="Courier New" pitchFamily="49" charset="0"/>
              </a:rPr>
              <a:t>&gt;&gt; colors			</a:t>
            </a:r>
            <a:br>
              <a:rPr lang="nl-NL" sz="2200" dirty="0">
                <a:latin typeface="Courier New" pitchFamily="49" charset="0"/>
                <a:cs typeface="Courier New" pitchFamily="49" charset="0"/>
              </a:rPr>
            </a:br>
            <a:r>
              <a:rPr lang="nl-NL" sz="2200" dirty="0">
                <a:latin typeface="Courier New" pitchFamily="49" charset="0"/>
                <a:cs typeface="Courier New" pitchFamily="49" charset="0"/>
              </a:rPr>
              <a:t>("blue","green","red","</a:t>
            </a:r>
            <a:r>
              <a:rPr lang="nl-NL" sz="2200" dirty="0" err="1">
                <a:latin typeface="Courier New" pitchFamily="49" charset="0"/>
                <a:cs typeface="Courier New" pitchFamily="49" charset="0"/>
              </a:rPr>
              <a:t>yellow</a:t>
            </a:r>
            <a:r>
              <a:rPr lang="nl-NL" sz="2200" dirty="0">
                <a:latin typeface="Courier New" pitchFamily="49" charset="0"/>
                <a:cs typeface="Courier New" pitchFamily="49" charset="0"/>
              </a:rPr>
              <a:t>") </a:t>
            </a:r>
          </a:p>
          <a:p>
            <a:pPr>
              <a:buNone/>
            </a:pPr>
            <a:endParaRPr lang="nl-NL" sz="2200" dirty="0">
              <a:latin typeface="Courier New" pitchFamily="49" charset="0"/>
              <a:cs typeface="Courier New" pitchFamily="49" charset="0"/>
            </a:endParaRPr>
          </a:p>
          <a:p>
            <a:r>
              <a:rPr lang="nl-NL" sz="2800" dirty="0"/>
              <a:t>It is best to carefully choose the type you want to use when you create the variable than to have to change it later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91680" y="6597352"/>
            <a:ext cx="5976664" cy="216024"/>
          </a:xfrm>
        </p:spPr>
        <p:txBody>
          <a:bodyPr/>
          <a:lstStyle/>
          <a:p>
            <a:r>
              <a:rPr lang="en-US"/>
              <a:t>Programming for Psychologists: Lecture 2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40352" y="6597352"/>
            <a:ext cx="1152128" cy="216024"/>
          </a:xfrm>
        </p:spPr>
        <p:txBody>
          <a:bodyPr/>
          <a:lstStyle/>
          <a:p>
            <a:fld id="{CBC5D127-5FE7-4F18-8369-5475B33C39F8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142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Data structures: </a:t>
            </a:r>
            <a:r>
              <a:rPr lang="nl-NL" dirty="0">
                <a:solidFill>
                  <a:schemeClr val="bg1">
                    <a:lumMod val="50000"/>
                  </a:schemeClr>
                </a:solidFill>
              </a:rPr>
              <a:t>dictionaries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NL" dirty="0">
                <a:solidFill>
                  <a:schemeClr val="bg1">
                    <a:lumMod val="50000"/>
                  </a:schemeClr>
                </a:solidFill>
              </a:rPr>
              <a:t>Denoted with {}</a:t>
            </a:r>
            <a:endParaRPr lang="nl-NL" dirty="0"/>
          </a:p>
          <a:p>
            <a:r>
              <a:rPr lang="nl-NL" dirty="0"/>
              <a:t>Like lists, but you can </a:t>
            </a:r>
            <a:r>
              <a:rPr lang="nl-NL" i="1" dirty="0"/>
              <a:t>also</a:t>
            </a:r>
            <a:r>
              <a:rPr lang="nl-NL" dirty="0"/>
              <a:t> use strings as indices</a:t>
            </a:r>
          </a:p>
          <a:p>
            <a:r>
              <a:rPr lang="nl-NL" dirty="0"/>
              <a:t>Useful for grouping different types of data about a single entity together</a:t>
            </a:r>
          </a:p>
          <a:p>
            <a:r>
              <a:rPr lang="nl-NL" dirty="0"/>
              <a:t>items are specified as </a:t>
            </a:r>
            <a:r>
              <a:rPr lang="nl-NL" dirty="0" err="1"/>
              <a:t>an</a:t>
            </a:r>
            <a:r>
              <a:rPr lang="nl-NL" dirty="0"/>
              <a:t> "</a:t>
            </a:r>
            <a:r>
              <a:rPr lang="nl-NL" dirty="0" err="1"/>
              <a:t>indexname</a:t>
            </a:r>
            <a:r>
              <a:rPr lang="nl-NL" dirty="0"/>
              <a:t>":"</a:t>
            </a:r>
            <a:r>
              <a:rPr lang="nl-NL" dirty="0" err="1"/>
              <a:t>value</a:t>
            </a:r>
            <a:r>
              <a:rPr lang="nl-NL" dirty="0"/>
              <a:t>" pair and separated by a comma, e.g.</a:t>
            </a:r>
          </a:p>
          <a:p>
            <a:pPr>
              <a:buNone/>
            </a:pPr>
            <a:br>
              <a:rPr lang="nl-NL" dirty="0"/>
            </a:br>
            <a:r>
              <a:rPr lang="nl-NL" sz="2400" dirty="0">
                <a:latin typeface="Courier New" pitchFamily="49" charset="0"/>
                <a:cs typeface="Courier New" pitchFamily="49" charset="0"/>
              </a:rPr>
              <a:t>&gt;&gt; butler = {"name":"Alfred", "</a:t>
            </a:r>
            <a:r>
              <a:rPr lang="nl-NL" sz="2400" dirty="0" err="1">
                <a:latin typeface="Courier New" pitchFamily="49" charset="0"/>
                <a:cs typeface="Courier New" pitchFamily="49" charset="0"/>
              </a:rPr>
              <a:t>age</a:t>
            </a:r>
            <a:r>
              <a:rPr lang="nl-NL" sz="2400" dirty="0">
                <a:latin typeface="Courier New" pitchFamily="49" charset="0"/>
                <a:cs typeface="Courier New" pitchFamily="49" charset="0"/>
              </a:rPr>
              <a:t>":37}</a:t>
            </a:r>
            <a:br>
              <a:rPr lang="nl-NL" sz="2400" dirty="0">
                <a:latin typeface="Courier New" pitchFamily="49" charset="0"/>
                <a:cs typeface="Courier New" pitchFamily="49" charset="0"/>
              </a:rPr>
            </a:br>
            <a:r>
              <a:rPr lang="nl-NL" sz="2400" dirty="0">
                <a:latin typeface="Courier New" pitchFamily="49" charset="0"/>
                <a:cs typeface="Courier New" pitchFamily="49" charset="0"/>
              </a:rPr>
              <a:t>&gt;&gt; butler["name"]  </a:t>
            </a:r>
            <a:r>
              <a:rPr lang="nl-NL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# Use [] again!</a:t>
            </a:r>
            <a:br>
              <a:rPr lang="nl-NL" sz="2400" dirty="0">
                <a:latin typeface="Courier New" pitchFamily="49" charset="0"/>
                <a:cs typeface="Courier New" pitchFamily="49" charset="0"/>
              </a:rPr>
            </a:br>
            <a:r>
              <a:rPr lang="nl-NL" sz="2400" dirty="0">
                <a:latin typeface="Courier New" pitchFamily="49" charset="0"/>
                <a:cs typeface="Courier New" pitchFamily="49" charset="0"/>
              </a:rPr>
              <a:t>Alfred</a:t>
            </a:r>
            <a:br>
              <a:rPr lang="nl-NL" sz="2400" dirty="0">
                <a:latin typeface="Courier New" pitchFamily="49" charset="0"/>
                <a:cs typeface="Courier New" pitchFamily="49" charset="0"/>
              </a:rPr>
            </a:br>
            <a:r>
              <a:rPr lang="nl-NL" sz="2400" dirty="0">
                <a:latin typeface="Courier New" pitchFamily="49" charset="0"/>
                <a:cs typeface="Courier New" pitchFamily="49" charset="0"/>
              </a:rPr>
              <a:t>&gt;&gt; butler["</a:t>
            </a:r>
            <a:r>
              <a:rPr lang="nl-NL" sz="2400" dirty="0" err="1">
                <a:latin typeface="Courier New" pitchFamily="49" charset="0"/>
                <a:cs typeface="Courier New" pitchFamily="49" charset="0"/>
              </a:rPr>
              <a:t>age</a:t>
            </a:r>
            <a:r>
              <a:rPr lang="nl-NL" sz="2400" dirty="0">
                <a:latin typeface="Courier New" pitchFamily="49" charset="0"/>
                <a:cs typeface="Courier New" pitchFamily="49" charset="0"/>
              </a:rPr>
              <a:t>"]</a:t>
            </a:r>
            <a:br>
              <a:rPr lang="nl-NL" sz="2400" dirty="0">
                <a:latin typeface="Courier New" pitchFamily="49" charset="0"/>
                <a:cs typeface="Courier New" pitchFamily="49" charset="0"/>
              </a:rPr>
            </a:br>
            <a:r>
              <a:rPr lang="nl-NL" sz="2400" dirty="0">
                <a:latin typeface="Courier New" pitchFamily="49" charset="0"/>
                <a:cs typeface="Courier New" pitchFamily="49" charset="0"/>
              </a:rPr>
              <a:t>37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91680" y="6597352"/>
            <a:ext cx="5976664" cy="216024"/>
          </a:xfrm>
        </p:spPr>
        <p:txBody>
          <a:bodyPr/>
          <a:lstStyle/>
          <a:p>
            <a:r>
              <a:rPr lang="en-US"/>
              <a:t>Programming for Psychologists: Lecture 2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40352" y="6597352"/>
            <a:ext cx="1152128" cy="216024"/>
          </a:xfrm>
        </p:spPr>
        <p:txBody>
          <a:bodyPr/>
          <a:lstStyle/>
          <a:p>
            <a:fld id="{CBC5D127-5FE7-4F18-8369-5475B33C39F8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778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Combining 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l-NL" dirty="0"/>
              <a:t>Make a list of </a:t>
            </a:r>
            <a:r>
              <a:rPr lang="nl-NL" dirty="0" err="1"/>
              <a:t>dictionaries</a:t>
            </a:r>
            <a:r>
              <a:rPr lang="nl-NL" dirty="0"/>
              <a:t>:</a:t>
            </a:r>
            <a:br>
              <a:rPr lang="nl-NL" dirty="0"/>
            </a:br>
            <a:br>
              <a:rPr lang="nl-NL" dirty="0"/>
            </a:br>
            <a:r>
              <a:rPr lang="nl-NL" sz="2000" dirty="0">
                <a:latin typeface="Courier New" pitchFamily="49" charset="0"/>
                <a:cs typeface="Courier New" pitchFamily="49" charset="0"/>
              </a:rPr>
              <a:t>&gt;&gt; student1 = {"name":"Olivia","</a:t>
            </a:r>
            <a:r>
              <a:rPr lang="nl-NL" sz="2000" dirty="0" err="1">
                <a:latin typeface="Courier New" pitchFamily="49" charset="0"/>
                <a:cs typeface="Courier New" pitchFamily="49" charset="0"/>
              </a:rPr>
              <a:t>age</a:t>
            </a:r>
            <a:r>
              <a:rPr lang="nl-NL" sz="2000" dirty="0">
                <a:latin typeface="Courier New" pitchFamily="49" charset="0"/>
                <a:cs typeface="Courier New" pitchFamily="49" charset="0"/>
              </a:rPr>
              <a:t>":18}</a:t>
            </a:r>
            <a:br>
              <a:rPr lang="nl-NL" sz="2000" dirty="0">
                <a:latin typeface="Courier New" pitchFamily="49" charset="0"/>
                <a:cs typeface="Courier New" pitchFamily="49" charset="0"/>
              </a:rPr>
            </a:br>
            <a:r>
              <a:rPr lang="nl-NL" sz="2000" dirty="0">
                <a:latin typeface="Courier New" pitchFamily="49" charset="0"/>
                <a:cs typeface="Courier New" pitchFamily="49" charset="0"/>
              </a:rPr>
              <a:t>&gt;&gt; student2 = {"name":"Regina","</a:t>
            </a:r>
            <a:r>
              <a:rPr lang="nl-NL" sz="2000" dirty="0" err="1">
                <a:latin typeface="Courier New" pitchFamily="49" charset="0"/>
                <a:cs typeface="Courier New" pitchFamily="49" charset="0"/>
              </a:rPr>
              <a:t>age</a:t>
            </a:r>
            <a:r>
              <a:rPr lang="nl-NL" sz="2000" dirty="0">
                <a:latin typeface="Courier New" pitchFamily="49" charset="0"/>
                <a:cs typeface="Courier New" pitchFamily="49" charset="0"/>
              </a:rPr>
              <a:t>":20}</a:t>
            </a:r>
            <a:br>
              <a:rPr lang="nl-NL" sz="2000" dirty="0">
                <a:latin typeface="Courier New" pitchFamily="49" charset="0"/>
                <a:cs typeface="Courier New" pitchFamily="49" charset="0"/>
              </a:rPr>
            </a:br>
            <a:r>
              <a:rPr lang="nl-NL" sz="2000" dirty="0">
                <a:latin typeface="Courier New" pitchFamily="49" charset="0"/>
                <a:cs typeface="Courier New" pitchFamily="49" charset="0"/>
              </a:rPr>
              <a:t>&gt;&gt; students = [student1, student2]</a:t>
            </a:r>
            <a:br>
              <a:rPr lang="nl-NL" sz="2000" dirty="0">
                <a:latin typeface="Courier New" pitchFamily="49" charset="0"/>
                <a:cs typeface="Courier New" pitchFamily="49" charset="0"/>
              </a:rPr>
            </a:br>
            <a:r>
              <a:rPr lang="nl-NL" sz="2000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nl-NL" sz="2000" dirty="0" err="1">
                <a:latin typeface="Courier New" pitchFamily="49" charset="0"/>
                <a:cs typeface="Courier New" pitchFamily="49" charset="0"/>
              </a:rPr>
              <a:t>students</a:t>
            </a:r>
            <a:r>
              <a:rPr lang="nl-NL" sz="2000" dirty="0">
                <a:latin typeface="Courier New" pitchFamily="49" charset="0"/>
                <a:cs typeface="Courier New" pitchFamily="49" charset="0"/>
              </a:rPr>
              <a:t>[0]["name"]  </a:t>
            </a:r>
            <a:r>
              <a:rPr lang="nl-NL" sz="20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#list item 1, retrieve name</a:t>
            </a:r>
            <a:br>
              <a:rPr lang="nl-NL" sz="2000" dirty="0">
                <a:latin typeface="Courier New" pitchFamily="49" charset="0"/>
                <a:cs typeface="Courier New" pitchFamily="49" charset="0"/>
              </a:rPr>
            </a:br>
            <a:r>
              <a:rPr lang="nl-NL" sz="2000" dirty="0">
                <a:latin typeface="Courier New" pitchFamily="49" charset="0"/>
                <a:cs typeface="Courier New" pitchFamily="49" charset="0"/>
              </a:rPr>
              <a:t>Olivia</a:t>
            </a:r>
            <a:br>
              <a:rPr lang="nl-NL" sz="2000" dirty="0">
                <a:latin typeface="Courier New" pitchFamily="49" charset="0"/>
                <a:cs typeface="Courier New" pitchFamily="49" charset="0"/>
              </a:rPr>
            </a:br>
            <a:r>
              <a:rPr lang="nl-NL" sz="2000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nl-NL" sz="2000" dirty="0" err="1">
                <a:latin typeface="Courier New" pitchFamily="49" charset="0"/>
                <a:cs typeface="Courier New" pitchFamily="49" charset="0"/>
              </a:rPr>
              <a:t>students</a:t>
            </a:r>
            <a:r>
              <a:rPr lang="nl-NL" sz="2000" dirty="0">
                <a:latin typeface="Courier New" pitchFamily="49" charset="0"/>
                <a:cs typeface="Courier New" pitchFamily="49" charset="0"/>
              </a:rPr>
              <a:t>[1]["</a:t>
            </a:r>
            <a:r>
              <a:rPr lang="nl-NL" sz="2000" dirty="0" err="1">
                <a:latin typeface="Courier New" pitchFamily="49" charset="0"/>
                <a:cs typeface="Courier New" pitchFamily="49" charset="0"/>
              </a:rPr>
              <a:t>age</a:t>
            </a:r>
            <a:r>
              <a:rPr lang="nl-NL" sz="2000" dirty="0">
                <a:latin typeface="Courier New" pitchFamily="49" charset="0"/>
                <a:cs typeface="Courier New" pitchFamily="49" charset="0"/>
              </a:rPr>
              <a:t>"]</a:t>
            </a:r>
            <a:br>
              <a:rPr lang="nl-NL" sz="2000" dirty="0">
                <a:latin typeface="Courier New" pitchFamily="49" charset="0"/>
                <a:cs typeface="Courier New" pitchFamily="49" charset="0"/>
              </a:rPr>
            </a:br>
            <a:r>
              <a:rPr lang="nl-NL" sz="2000" dirty="0">
                <a:latin typeface="Courier New" pitchFamily="49" charset="0"/>
                <a:cs typeface="Courier New" pitchFamily="49" charset="0"/>
              </a:rPr>
              <a:t>20</a:t>
            </a:r>
            <a:br>
              <a:rPr lang="nl-NL" sz="2000" dirty="0">
                <a:latin typeface="Courier New" pitchFamily="49" charset="0"/>
                <a:cs typeface="Courier New" pitchFamily="49" charset="0"/>
              </a:rPr>
            </a:br>
            <a:r>
              <a:rPr lang="nl-NL" sz="2000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nl-NL" sz="2000" dirty="0" err="1">
                <a:latin typeface="Courier New" pitchFamily="49" charset="0"/>
                <a:cs typeface="Courier New" pitchFamily="49" charset="0"/>
              </a:rPr>
              <a:t>students</a:t>
            </a:r>
            <a:r>
              <a:rPr lang="nl-NL" sz="2000" dirty="0">
                <a:latin typeface="Courier New" pitchFamily="49" charset="0"/>
                <a:cs typeface="Courier New" pitchFamily="49" charset="0"/>
              </a:rPr>
              <a:t>[1]["name"][2]	</a:t>
            </a:r>
            <a:r>
              <a:rPr lang="nl-NL" sz="20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#3rd letter of name</a:t>
            </a:r>
            <a:br>
              <a:rPr lang="nl-NL" sz="2000" dirty="0">
                <a:latin typeface="Courier New" pitchFamily="49" charset="0"/>
                <a:cs typeface="Courier New" pitchFamily="49" charset="0"/>
              </a:rPr>
            </a:br>
            <a:r>
              <a:rPr lang="nl-NL" sz="2000" dirty="0">
                <a:latin typeface="Courier New" pitchFamily="49" charset="0"/>
                <a:cs typeface="Courier New" pitchFamily="49" charset="0"/>
              </a:rPr>
              <a:t>g</a:t>
            </a:r>
            <a:br>
              <a:rPr lang="nl-NL" sz="2000" dirty="0">
                <a:latin typeface="Courier New" pitchFamily="49" charset="0"/>
                <a:cs typeface="Courier New" pitchFamily="49" charset="0"/>
              </a:rPr>
            </a:br>
            <a:endParaRPr lang="nl-NL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nl-NL" dirty="0"/>
              <a:t>Or for the brave, do </a:t>
            </a:r>
            <a:r>
              <a:rPr lang="nl-NL" dirty="0" err="1"/>
              <a:t>everything</a:t>
            </a:r>
            <a:r>
              <a:rPr lang="nl-NL" dirty="0"/>
              <a:t> in one statement:</a:t>
            </a:r>
            <a:br>
              <a:rPr lang="nl-NL" dirty="0"/>
            </a:br>
            <a:br>
              <a:rPr lang="nl-NL" dirty="0"/>
            </a:br>
            <a:r>
              <a:rPr lang="nl-NL" sz="2000" dirty="0">
                <a:latin typeface="Courier New" pitchFamily="49" charset="0"/>
                <a:cs typeface="Courier New" pitchFamily="49" charset="0"/>
              </a:rPr>
              <a:t>&gt;&gt; students = [\</a:t>
            </a:r>
            <a:br>
              <a:rPr lang="nl-NL" sz="2000" dirty="0">
                <a:latin typeface="Courier New" pitchFamily="49" charset="0"/>
                <a:cs typeface="Courier New" pitchFamily="49" charset="0"/>
              </a:rPr>
            </a:br>
            <a:r>
              <a:rPr lang="nl-NL" sz="2000" dirty="0">
                <a:latin typeface="Courier New" pitchFamily="49" charset="0"/>
                <a:cs typeface="Courier New" pitchFamily="49" charset="0"/>
              </a:rPr>
              <a:t>{"name":"Olivia","</a:t>
            </a:r>
            <a:r>
              <a:rPr lang="nl-NL" sz="2000" dirty="0" err="1">
                <a:latin typeface="Courier New" pitchFamily="49" charset="0"/>
                <a:cs typeface="Courier New" pitchFamily="49" charset="0"/>
              </a:rPr>
              <a:t>age</a:t>
            </a:r>
            <a:r>
              <a:rPr lang="nl-NL" sz="2000" dirty="0">
                <a:latin typeface="Courier New" pitchFamily="49" charset="0"/>
                <a:cs typeface="Courier New" pitchFamily="49" charset="0"/>
              </a:rPr>
              <a:t>":18},\</a:t>
            </a:r>
            <a:br>
              <a:rPr lang="nl-NL" sz="2000" dirty="0">
                <a:latin typeface="Courier New" pitchFamily="49" charset="0"/>
                <a:cs typeface="Courier New" pitchFamily="49" charset="0"/>
              </a:rPr>
            </a:br>
            <a:r>
              <a:rPr lang="nl-NL" sz="2000" dirty="0">
                <a:latin typeface="Courier New" pitchFamily="49" charset="0"/>
                <a:cs typeface="Courier New" pitchFamily="49" charset="0"/>
              </a:rPr>
              <a:t>{"name":"Regina","</a:t>
            </a:r>
            <a:r>
              <a:rPr lang="nl-NL" sz="2000" dirty="0" err="1">
                <a:latin typeface="Courier New" pitchFamily="49" charset="0"/>
                <a:cs typeface="Courier New" pitchFamily="49" charset="0"/>
              </a:rPr>
              <a:t>age</a:t>
            </a:r>
            <a:r>
              <a:rPr lang="nl-NL" sz="2000" dirty="0">
                <a:latin typeface="Courier New" pitchFamily="49" charset="0"/>
                <a:cs typeface="Courier New" pitchFamily="49" charset="0"/>
              </a:rPr>
              <a:t>":20}]</a:t>
            </a:r>
            <a:br>
              <a:rPr lang="nl-NL" sz="2000" dirty="0">
                <a:latin typeface="Courier New" pitchFamily="49" charset="0"/>
                <a:cs typeface="Courier New" pitchFamily="49" charset="0"/>
              </a:rPr>
            </a:br>
            <a:endParaRPr lang="nl-NL" sz="20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nl-NL" sz="2600" dirty="0"/>
              <a:t>	(The "\" indicates that the statement continues on the </a:t>
            </a:r>
            <a:r>
              <a:rPr lang="nl-NL" sz="2600" dirty="0" err="1"/>
              <a:t>next</a:t>
            </a:r>
            <a:r>
              <a:rPr lang="nl-NL" sz="2600" dirty="0"/>
              <a:t> </a:t>
            </a:r>
            <a:r>
              <a:rPr lang="nl-NL" sz="2600" dirty="0" err="1"/>
              <a:t>line</a:t>
            </a:r>
            <a:r>
              <a:rPr lang="nl-NL" sz="2600" dirty="0"/>
              <a:t>)</a:t>
            </a:r>
          </a:p>
          <a:p>
            <a:endParaRPr lang="nl-NL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91680" y="6597352"/>
            <a:ext cx="5976664" cy="216024"/>
          </a:xfrm>
        </p:spPr>
        <p:txBody>
          <a:bodyPr/>
          <a:lstStyle/>
          <a:p>
            <a:r>
              <a:rPr lang="en-US"/>
              <a:t>Programming for Psychologists: Lecture 2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40352" y="6597352"/>
            <a:ext cx="1152128" cy="216024"/>
          </a:xfrm>
        </p:spPr>
        <p:txBody>
          <a:bodyPr/>
          <a:lstStyle/>
          <a:p>
            <a:fld id="{CBC5D127-5FE7-4F18-8369-5475B33C39F8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170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Data structures: </a:t>
            </a:r>
            <a:r>
              <a:rPr lang="nl-NL" dirty="0">
                <a:solidFill>
                  <a:schemeClr val="bg1">
                    <a:lumMod val="50000"/>
                  </a:schemeClr>
                </a:solidFill>
              </a:rPr>
              <a:t>wrapping 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l-NL" b="1" dirty="0"/>
              <a:t>Lists</a:t>
            </a:r>
          </a:p>
          <a:p>
            <a:pPr lvl="1"/>
            <a:r>
              <a:rPr lang="nl-NL" dirty="0"/>
              <a:t>Denoted with []</a:t>
            </a:r>
          </a:p>
          <a:p>
            <a:pPr lvl="1"/>
            <a:r>
              <a:rPr lang="nl-NL" dirty="0" err="1"/>
              <a:t>Mutable</a:t>
            </a:r>
            <a:endParaRPr lang="nl-NL" dirty="0"/>
          </a:p>
          <a:p>
            <a:pPr lvl="1"/>
            <a:r>
              <a:rPr lang="nl-NL" dirty="0"/>
              <a:t>Uses integers as index</a:t>
            </a:r>
          </a:p>
          <a:p>
            <a:r>
              <a:rPr lang="nl-NL" b="1" dirty="0"/>
              <a:t>Tuples</a:t>
            </a:r>
          </a:p>
          <a:p>
            <a:pPr lvl="1"/>
            <a:r>
              <a:rPr lang="nl-NL" dirty="0"/>
              <a:t>Denoted with ()</a:t>
            </a:r>
          </a:p>
          <a:p>
            <a:pPr lvl="1"/>
            <a:r>
              <a:rPr lang="nl-NL" i="1" dirty="0"/>
              <a:t>Immutable</a:t>
            </a:r>
          </a:p>
          <a:p>
            <a:pPr lvl="1"/>
            <a:r>
              <a:rPr lang="nl-NL" dirty="0"/>
              <a:t>Uses integers as index</a:t>
            </a:r>
          </a:p>
          <a:p>
            <a:r>
              <a:rPr lang="nl-NL" b="1" dirty="0"/>
              <a:t>Dictionaries</a:t>
            </a:r>
          </a:p>
          <a:p>
            <a:pPr lvl="1"/>
            <a:r>
              <a:rPr lang="nl-NL" dirty="0"/>
              <a:t>Denoted with {}</a:t>
            </a:r>
          </a:p>
          <a:p>
            <a:pPr lvl="1"/>
            <a:r>
              <a:rPr lang="nl-NL" dirty="0"/>
              <a:t>Mutable</a:t>
            </a:r>
          </a:p>
          <a:p>
            <a:pPr lvl="1"/>
            <a:r>
              <a:rPr lang="nl-NL" dirty="0" err="1"/>
              <a:t>Uses</a:t>
            </a:r>
            <a:r>
              <a:rPr lang="nl-NL" dirty="0"/>
              <a:t> </a:t>
            </a:r>
            <a:r>
              <a:rPr lang="nl-NL" dirty="0" err="1"/>
              <a:t>strings</a:t>
            </a:r>
            <a:r>
              <a:rPr lang="nl-NL" dirty="0"/>
              <a:t> </a:t>
            </a:r>
            <a:r>
              <a:rPr lang="nl-NL" dirty="0" err="1"/>
              <a:t>or</a:t>
            </a:r>
            <a:r>
              <a:rPr lang="nl-NL" dirty="0"/>
              <a:t> integer as index (</a:t>
            </a:r>
            <a:r>
              <a:rPr lang="nl-NL" dirty="0" err="1"/>
              <a:t>user's</a:t>
            </a:r>
            <a:r>
              <a:rPr lang="nl-NL" dirty="0"/>
              <a:t> </a:t>
            </a:r>
            <a:r>
              <a:rPr lang="nl-NL" dirty="0" err="1"/>
              <a:t>choice</a:t>
            </a:r>
            <a:r>
              <a:rPr lang="nl-NL" dirty="0"/>
              <a:t>)</a:t>
            </a:r>
          </a:p>
          <a:p>
            <a:pPr>
              <a:buNone/>
            </a:pPr>
            <a:r>
              <a:rPr lang="nl-NL" dirty="0" err="1"/>
              <a:t>With</a:t>
            </a:r>
            <a:r>
              <a:rPr lang="nl-NL" dirty="0"/>
              <a:t> all </a:t>
            </a:r>
            <a:r>
              <a:rPr lang="nl-NL" dirty="0" err="1"/>
              <a:t>structures</a:t>
            </a:r>
            <a:r>
              <a:rPr lang="nl-NL" dirty="0"/>
              <a:t>, </a:t>
            </a:r>
            <a:r>
              <a:rPr lang="nl-NL" dirty="0" err="1"/>
              <a:t>individual</a:t>
            </a:r>
            <a:r>
              <a:rPr lang="nl-NL" dirty="0"/>
              <a:t> items are </a:t>
            </a:r>
            <a:r>
              <a:rPr lang="nl-NL" dirty="0" err="1"/>
              <a:t>accessible</a:t>
            </a:r>
            <a:r>
              <a:rPr lang="nl-NL" dirty="0"/>
              <a:t> </a:t>
            </a:r>
            <a:r>
              <a:rPr lang="nl-NL" dirty="0" err="1"/>
              <a:t>using</a:t>
            </a:r>
            <a:r>
              <a:rPr lang="nl-NL" dirty="0"/>
              <a:t> [],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example</a:t>
            </a:r>
            <a:r>
              <a:rPr lang="nl-NL" dirty="0"/>
              <a:t>:</a:t>
            </a:r>
          </a:p>
          <a:p>
            <a:pPr lvl="1"/>
            <a:r>
              <a:rPr lang="nl-NL" dirty="0" err="1"/>
              <a:t>Students</a:t>
            </a:r>
            <a:r>
              <a:rPr lang="nl-NL" dirty="0"/>
              <a:t>[0] 		</a:t>
            </a:r>
            <a:r>
              <a:rPr lang="nl-N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 For </a:t>
            </a:r>
            <a:r>
              <a:rPr lang="nl-NL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lists</a:t>
            </a:r>
            <a:r>
              <a:rPr lang="nl-N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</a:t>
            </a:r>
            <a:r>
              <a:rPr lang="nl-NL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tuples</a:t>
            </a:r>
            <a:endParaRPr lang="nl-NL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nl-NL" dirty="0" err="1"/>
              <a:t>Students</a:t>
            </a:r>
            <a:r>
              <a:rPr lang="nl-NL" dirty="0"/>
              <a:t>["name"] 		</a:t>
            </a:r>
            <a:r>
              <a:rPr lang="nl-N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 For </a:t>
            </a:r>
            <a:r>
              <a:rPr lang="nl-NL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dictionaries</a:t>
            </a:r>
            <a:endParaRPr lang="nl-NL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91680" y="6597352"/>
            <a:ext cx="5976664" cy="216024"/>
          </a:xfrm>
        </p:spPr>
        <p:txBody>
          <a:bodyPr/>
          <a:lstStyle/>
          <a:p>
            <a:r>
              <a:rPr lang="en-US"/>
              <a:t>Programming for Psychologists: Lecture 2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40352" y="6597352"/>
            <a:ext cx="1152128" cy="216024"/>
          </a:xfrm>
        </p:spPr>
        <p:txBody>
          <a:bodyPr/>
          <a:lstStyle/>
          <a:p>
            <a:fld id="{CBC5D127-5FE7-4F18-8369-5475B33C39F8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3906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Operators and data </a:t>
            </a:r>
            <a:r>
              <a:rPr lang="nl-NL" dirty="0" err="1"/>
              <a:t>structures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NL" dirty="0"/>
              <a:t>Behavior of operators </a:t>
            </a:r>
            <a:r>
              <a:rPr lang="nl-NL" dirty="0" err="1"/>
              <a:t>on</a:t>
            </a:r>
            <a:r>
              <a:rPr lang="nl-NL" dirty="0"/>
              <a:t> list/</a:t>
            </a:r>
            <a:r>
              <a:rPr lang="nl-NL" dirty="0" err="1"/>
              <a:t>tuples</a:t>
            </a:r>
            <a:r>
              <a:rPr lang="nl-NL" dirty="0"/>
              <a:t>.</a:t>
            </a:r>
          </a:p>
          <a:p>
            <a:pPr lvl="1"/>
            <a:r>
              <a:rPr lang="nl-NL" dirty="0"/>
              <a:t>Add (+) operator</a:t>
            </a:r>
          </a:p>
          <a:p>
            <a:pPr lvl="2"/>
            <a:r>
              <a:rPr lang="nl-NL" dirty="0">
                <a:sym typeface="Wingdings" pitchFamily="2" charset="2"/>
              </a:rPr>
              <a:t>list + list: </a:t>
            </a:r>
            <a:r>
              <a:rPr lang="nl-NL" i="1" dirty="0">
                <a:sym typeface="Wingdings" pitchFamily="2" charset="2"/>
              </a:rPr>
              <a:t>concatenation</a:t>
            </a:r>
          </a:p>
          <a:p>
            <a:pPr lvl="3"/>
            <a:r>
              <a:rPr lang="nl-NL" dirty="0">
                <a:sym typeface="Wingdings" pitchFamily="2" charset="2"/>
              </a:rPr>
              <a:t>[1, 2, 5] + [8, 5, 10]  [1, 2, 5, 8, 5, 10]</a:t>
            </a:r>
          </a:p>
          <a:p>
            <a:pPr lvl="1"/>
            <a:r>
              <a:rPr lang="nl-NL" dirty="0">
                <a:sym typeface="Wingdings" pitchFamily="2" charset="2"/>
              </a:rPr>
              <a:t>Multiplication (*) operator</a:t>
            </a:r>
          </a:p>
          <a:p>
            <a:pPr lvl="2"/>
            <a:r>
              <a:rPr lang="nl-NL" dirty="0">
                <a:sym typeface="Wingdings" pitchFamily="2" charset="2"/>
              </a:rPr>
              <a:t>[1, 2 ,3] * 3  [1, 2, 3, 1, 2, 3, 1, 2 ,3]</a:t>
            </a:r>
          </a:p>
          <a:p>
            <a:r>
              <a:rPr lang="nl-NL" dirty="0"/>
              <a:t>In</a:t>
            </a:r>
          </a:p>
          <a:p>
            <a:pPr lvl="1"/>
            <a:r>
              <a:rPr lang="nl-NL" dirty="0"/>
              <a:t>Check </a:t>
            </a:r>
            <a:r>
              <a:rPr lang="nl-NL" dirty="0" err="1"/>
              <a:t>if</a:t>
            </a:r>
            <a:r>
              <a:rPr lang="nl-NL" dirty="0"/>
              <a:t> item is present in data </a:t>
            </a:r>
            <a:r>
              <a:rPr lang="nl-NL" dirty="0" err="1"/>
              <a:t>structure</a:t>
            </a:r>
            <a:br>
              <a:rPr lang="nl-NL" dirty="0"/>
            </a:br>
            <a:br>
              <a:rPr lang="nl-NL" dirty="0"/>
            </a:br>
            <a:r>
              <a:rPr lang="nl-NL" sz="2200" dirty="0">
                <a:latin typeface="Courier New" pitchFamily="49" charset="0"/>
                <a:cs typeface="Courier New" pitchFamily="49" charset="0"/>
              </a:rPr>
              <a:t>&gt;&gt; "re" in ["do","re","mi","fa"] </a:t>
            </a:r>
            <a:br>
              <a:rPr lang="nl-NL" sz="2200" dirty="0">
                <a:latin typeface="Courier New" pitchFamily="49" charset="0"/>
                <a:cs typeface="Courier New" pitchFamily="49" charset="0"/>
              </a:rPr>
            </a:br>
            <a:r>
              <a:rPr lang="nl-NL" sz="2200" dirty="0" err="1">
                <a:latin typeface="Courier New" pitchFamily="49" charset="0"/>
                <a:cs typeface="Courier New" pitchFamily="49" charset="0"/>
              </a:rPr>
              <a:t>True</a:t>
            </a:r>
            <a:br>
              <a:rPr lang="nl-NL" sz="2200" dirty="0">
                <a:latin typeface="Courier New" pitchFamily="49" charset="0"/>
                <a:cs typeface="Courier New" pitchFamily="49" charset="0"/>
              </a:rPr>
            </a:br>
            <a:r>
              <a:rPr lang="nl-NL" sz="2200" dirty="0">
                <a:latin typeface="Courier New" pitchFamily="49" charset="0"/>
                <a:cs typeface="Courier New" pitchFamily="49" charset="0"/>
              </a:rPr>
              <a:t>&gt;&gt; "</a:t>
            </a:r>
            <a:r>
              <a:rPr lang="nl-NL" sz="2200" dirty="0" err="1">
                <a:latin typeface="Courier New" pitchFamily="49" charset="0"/>
                <a:cs typeface="Courier New" pitchFamily="49" charset="0"/>
              </a:rPr>
              <a:t>so</a:t>
            </a:r>
            <a:r>
              <a:rPr lang="nl-NL" sz="2200" dirty="0">
                <a:latin typeface="Courier New" pitchFamily="49" charset="0"/>
                <a:cs typeface="Courier New" pitchFamily="49" charset="0"/>
              </a:rPr>
              <a:t>" in ["do","re","mi","fa"]</a:t>
            </a:r>
            <a:br>
              <a:rPr lang="nl-NL" sz="2200" dirty="0">
                <a:latin typeface="Courier New" pitchFamily="49" charset="0"/>
                <a:cs typeface="Courier New" pitchFamily="49" charset="0"/>
              </a:rPr>
            </a:br>
            <a:r>
              <a:rPr lang="nl-NL" sz="2200" dirty="0" err="1">
                <a:latin typeface="Courier New" pitchFamily="49" charset="0"/>
                <a:cs typeface="Courier New" pitchFamily="49" charset="0"/>
              </a:rPr>
              <a:t>False</a:t>
            </a:r>
            <a:endParaRPr lang="nl-NL" sz="2200" dirty="0">
              <a:latin typeface="Courier New" pitchFamily="49" charset="0"/>
              <a:cs typeface="Courier New" pitchFamily="49" charset="0"/>
            </a:endParaRPr>
          </a:p>
          <a:p>
            <a:endParaRPr lang="nl-NL" dirty="0">
              <a:sym typeface="Wingdings" pitchFamily="2" charset="2"/>
            </a:endParaRPr>
          </a:p>
          <a:p>
            <a:pPr lvl="2"/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for Psychologists: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D127-5FE7-4F18-8369-5475B33C39F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9366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Primitives vs.</a:t>
            </a:r>
            <a:r>
              <a:rPr lang="nl-NL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nl-NL" dirty="0" err="1">
                <a:solidFill>
                  <a:schemeClr val="bg1">
                    <a:lumMod val="50000"/>
                  </a:schemeClr>
                </a:solidFill>
              </a:rPr>
              <a:t>references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Primitives: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any "simple" data type</a:t>
            </a:r>
          </a:p>
          <a:p>
            <a:pPr lvl="1"/>
            <a:r>
              <a:rPr lang="en-US" dirty="0"/>
              <a:t>float, </a:t>
            </a:r>
            <a:r>
              <a:rPr lang="en-US" dirty="0" err="1"/>
              <a:t>int</a:t>
            </a:r>
            <a:r>
              <a:rPr lang="en-US" dirty="0"/>
              <a:t>, string, </a:t>
            </a:r>
            <a:r>
              <a:rPr lang="en-US" dirty="0" err="1"/>
              <a:t>boolean</a:t>
            </a:r>
            <a:endParaRPr lang="en-US" dirty="0"/>
          </a:p>
          <a:p>
            <a:pPr lvl="1">
              <a:buNone/>
            </a:pPr>
            <a:r>
              <a:rPr lang="en-US" dirty="0">
                <a:latin typeface="Consolas" pitchFamily="49" charset="0"/>
              </a:rPr>
              <a:t>	&gt;&gt; a = 3</a:t>
            </a:r>
            <a:br>
              <a:rPr lang="nl-NL" dirty="0">
                <a:latin typeface="Consolas" pitchFamily="49" charset="0"/>
              </a:rPr>
            </a:br>
            <a:r>
              <a:rPr lang="nl-NL" dirty="0">
                <a:latin typeface="Consolas" pitchFamily="49" charset="0"/>
              </a:rPr>
              <a:t>&gt;&gt; b = a</a:t>
            </a:r>
            <a:br>
              <a:rPr lang="nl-NL" dirty="0">
                <a:latin typeface="Consolas" pitchFamily="49" charset="0"/>
              </a:rPr>
            </a:br>
            <a:r>
              <a:rPr lang="nl-NL" dirty="0">
                <a:latin typeface="Consolas" pitchFamily="49" charset="0"/>
              </a:rPr>
              <a:t>&gt;&gt; b = 6</a:t>
            </a:r>
            <a:br>
              <a:rPr lang="nl-NL" dirty="0">
                <a:latin typeface="Consolas" pitchFamily="49" charset="0"/>
              </a:rPr>
            </a:br>
            <a:r>
              <a:rPr lang="nl-NL" dirty="0">
                <a:latin typeface="Consolas" pitchFamily="49" charset="0"/>
              </a:rPr>
              <a:t>&gt;&gt; print a</a:t>
            </a:r>
            <a:br>
              <a:rPr lang="nl-NL" dirty="0">
                <a:latin typeface="Consolas" pitchFamily="49" charset="0"/>
              </a:rPr>
            </a:br>
            <a:r>
              <a:rPr lang="nl-NL" dirty="0">
                <a:latin typeface="Consolas" pitchFamily="49" charset="0"/>
              </a:rPr>
              <a:t>3</a:t>
            </a:r>
            <a:br>
              <a:rPr lang="nl-NL" dirty="0">
                <a:latin typeface="Consolas" pitchFamily="49" charset="0"/>
              </a:rPr>
            </a:br>
            <a:r>
              <a:rPr lang="nl-NL" dirty="0">
                <a:latin typeface="Consolas" pitchFamily="49" charset="0"/>
              </a:rPr>
              <a:t>&gt;&gt; print b</a:t>
            </a:r>
            <a:br>
              <a:rPr lang="nl-NL" dirty="0">
                <a:latin typeface="Consolas" pitchFamily="49" charset="0"/>
              </a:rPr>
            </a:br>
            <a:r>
              <a:rPr lang="nl-NL" dirty="0">
                <a:latin typeface="Consolas" pitchFamily="49" charset="0"/>
              </a:rPr>
              <a:t>6</a:t>
            </a:r>
          </a:p>
          <a:p>
            <a:pPr lvl="2"/>
            <a:endParaRPr lang="en-US" dirty="0"/>
          </a:p>
          <a:p>
            <a:r>
              <a:rPr lang="nl-NL" dirty="0"/>
              <a:t>When b = a is called, the </a:t>
            </a:r>
            <a:r>
              <a:rPr lang="nl-NL" u="sng" dirty="0">
                <a:solidFill>
                  <a:srgbClr val="FF0000"/>
                </a:solidFill>
              </a:rPr>
              <a:t>value</a:t>
            </a:r>
            <a:r>
              <a:rPr lang="nl-NL" dirty="0"/>
              <a:t> of a is copied to b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for Psychologists: Lecture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D127-5FE7-4F18-8369-5475B33C39F8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>
                <a:solidFill>
                  <a:schemeClr val="bg1">
                    <a:lumMod val="50000"/>
                  </a:schemeClr>
                </a:solidFill>
              </a:rPr>
              <a:t>Primitives</a:t>
            </a:r>
            <a:r>
              <a:rPr lang="nl-NL" dirty="0"/>
              <a:t> vs.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NL" dirty="0"/>
              <a:t>References to </a:t>
            </a:r>
            <a:r>
              <a:rPr lang="nl-NL" i="1" dirty="0"/>
              <a:t>objects</a:t>
            </a:r>
            <a:endParaRPr lang="en-US" dirty="0"/>
          </a:p>
          <a:p>
            <a:pPr lvl="1"/>
            <a:r>
              <a:rPr lang="en-US" dirty="0"/>
              <a:t>Objects: </a:t>
            </a:r>
            <a:r>
              <a:rPr lang="en-US" i="1" dirty="0"/>
              <a:t>Lists, dictionaries, tuples and more</a:t>
            </a:r>
            <a:endParaRPr lang="en-US" dirty="0"/>
          </a:p>
          <a:p>
            <a:pPr lvl="1">
              <a:buNone/>
            </a:pPr>
            <a:r>
              <a:rPr lang="en-US" dirty="0">
                <a:latin typeface="Consolas" pitchFamily="49" charset="0"/>
              </a:rPr>
              <a:t>	&gt;&gt; a = [1,2,3]</a:t>
            </a:r>
            <a:br>
              <a:rPr lang="nl-NL" dirty="0">
                <a:latin typeface="Consolas" pitchFamily="49" charset="0"/>
              </a:rPr>
            </a:br>
            <a:r>
              <a:rPr lang="nl-NL" dirty="0">
                <a:latin typeface="Consolas" pitchFamily="49" charset="0"/>
              </a:rPr>
              <a:t>&gt;&gt; b = a</a:t>
            </a:r>
            <a:br>
              <a:rPr lang="nl-NL" dirty="0">
                <a:latin typeface="Consolas" pitchFamily="49" charset="0"/>
              </a:rPr>
            </a:br>
            <a:r>
              <a:rPr lang="nl-NL" dirty="0">
                <a:latin typeface="Consolas" pitchFamily="49" charset="0"/>
              </a:rPr>
              <a:t>&gt;&gt; b[0] = 9</a:t>
            </a:r>
            <a:br>
              <a:rPr lang="nl-NL" dirty="0">
                <a:latin typeface="Consolas" pitchFamily="49" charset="0"/>
              </a:rPr>
            </a:br>
            <a:r>
              <a:rPr lang="nl-NL" dirty="0">
                <a:latin typeface="Consolas" pitchFamily="49" charset="0"/>
              </a:rPr>
              <a:t>&gt;&gt; print b</a:t>
            </a:r>
            <a:br>
              <a:rPr lang="nl-NL" dirty="0">
                <a:latin typeface="Consolas" pitchFamily="49" charset="0"/>
              </a:rPr>
            </a:br>
            <a:r>
              <a:rPr lang="nl-NL" dirty="0">
                <a:latin typeface="Consolas" pitchFamily="49" charset="0"/>
              </a:rPr>
              <a:t>[9,2,3]</a:t>
            </a:r>
            <a:br>
              <a:rPr lang="nl-NL" dirty="0">
                <a:latin typeface="Consolas" pitchFamily="49" charset="0"/>
              </a:rPr>
            </a:br>
            <a:r>
              <a:rPr lang="nl-NL" dirty="0">
                <a:latin typeface="Consolas" pitchFamily="49" charset="0"/>
              </a:rPr>
              <a:t>&gt;&gt; print a</a:t>
            </a:r>
            <a:br>
              <a:rPr lang="nl-NL" dirty="0">
                <a:latin typeface="Consolas" pitchFamily="49" charset="0"/>
              </a:rPr>
            </a:br>
            <a:r>
              <a:rPr lang="nl-NL" dirty="0">
                <a:latin typeface="Consolas" pitchFamily="49" charset="0"/>
              </a:rPr>
              <a:t>[9,2,3] 	 </a:t>
            </a:r>
            <a:r>
              <a:rPr lang="nl-NL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# Huh???</a:t>
            </a:r>
          </a:p>
          <a:p>
            <a:pPr lvl="1"/>
            <a:r>
              <a:rPr lang="nl-NL" dirty="0"/>
              <a:t>When b = a is called with objects, the </a:t>
            </a:r>
            <a:r>
              <a:rPr lang="nl-NL" u="sng" dirty="0">
                <a:solidFill>
                  <a:srgbClr val="FF0000"/>
                </a:solidFill>
              </a:rPr>
              <a:t>reference</a:t>
            </a:r>
            <a:r>
              <a:rPr lang="nl-NL" dirty="0"/>
              <a:t> of </a:t>
            </a:r>
            <a:r>
              <a:rPr lang="nl-NL" i="1" dirty="0"/>
              <a:t>a</a:t>
            </a:r>
            <a:r>
              <a:rPr lang="nl-NL" dirty="0"/>
              <a:t> is copied to </a:t>
            </a:r>
            <a:r>
              <a:rPr lang="nl-NL" i="1" dirty="0"/>
              <a:t>b, </a:t>
            </a:r>
            <a:r>
              <a:rPr lang="nl-NL" b="1" dirty="0" err="1"/>
              <a:t>not</a:t>
            </a:r>
            <a:r>
              <a:rPr lang="nl-NL" dirty="0"/>
              <a:t> the object (in </a:t>
            </a:r>
            <a:r>
              <a:rPr lang="nl-NL" dirty="0" err="1"/>
              <a:t>this</a:t>
            </a:r>
            <a:r>
              <a:rPr lang="nl-NL" dirty="0"/>
              <a:t> case the list) </a:t>
            </a:r>
            <a:r>
              <a:rPr lang="nl-NL" dirty="0" err="1"/>
              <a:t>itself</a:t>
            </a:r>
            <a:r>
              <a:rPr lang="nl-NL" dirty="0"/>
              <a:t>!</a:t>
            </a:r>
          </a:p>
          <a:p>
            <a:pPr lvl="1"/>
            <a:r>
              <a:rPr lang="nl-NL" dirty="0"/>
              <a:t>b = </a:t>
            </a:r>
            <a:r>
              <a:rPr lang="nl-NL" dirty="0" err="1"/>
              <a:t>a.copy</a:t>
            </a:r>
            <a:r>
              <a:rPr lang="nl-NL" dirty="0"/>
              <a:t>() 	</a:t>
            </a:r>
            <a:r>
              <a:rPr lang="nl-NL" dirty="0">
                <a:solidFill>
                  <a:schemeClr val="bg1">
                    <a:lumMod val="50000"/>
                  </a:schemeClr>
                </a:solidFill>
              </a:rPr>
              <a:t>#</a:t>
            </a:r>
            <a:r>
              <a:rPr lang="nl-NL" dirty="0" err="1">
                <a:solidFill>
                  <a:schemeClr val="bg1">
                    <a:lumMod val="50000"/>
                  </a:schemeClr>
                </a:solidFill>
              </a:rPr>
              <a:t>shallow</a:t>
            </a:r>
            <a:r>
              <a:rPr lang="nl-NL" dirty="0">
                <a:solidFill>
                  <a:schemeClr val="bg1">
                    <a:lumMod val="50000"/>
                  </a:schemeClr>
                </a:solidFill>
              </a:rPr>
              <a:t> copy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for Psychologists: Lecture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D127-5FE7-4F18-8369-5475B33C39F8}" type="slidenum">
              <a:rPr lang="en-US" smtClean="0"/>
              <a:pPr/>
              <a:t>16</a:t>
            </a:fld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5184020" y="2970530"/>
            <a:ext cx="3204404" cy="1598090"/>
            <a:chOff x="5184020" y="2970530"/>
            <a:chExt cx="3204404" cy="1598090"/>
          </a:xfrm>
        </p:grpSpPr>
        <p:grpSp>
          <p:nvGrpSpPr>
            <p:cNvPr id="6" name="Group 5"/>
            <p:cNvGrpSpPr/>
            <p:nvPr/>
          </p:nvGrpSpPr>
          <p:grpSpPr>
            <a:xfrm>
              <a:off x="6444208" y="2970530"/>
              <a:ext cx="576064" cy="1064772"/>
              <a:chOff x="5580112" y="2176534"/>
              <a:chExt cx="576064" cy="1064772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580112" y="2176534"/>
                <a:ext cx="576064" cy="53238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5580112" y="2708920"/>
                <a:ext cx="576064" cy="53238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cxnSp>
          <p:nvCxnSpPr>
            <p:cNvPr id="10" name="Straight Arrow Connector 9"/>
            <p:cNvCxnSpPr/>
            <p:nvPr/>
          </p:nvCxnSpPr>
          <p:spPr>
            <a:xfrm>
              <a:off x="6732240" y="3236723"/>
              <a:ext cx="108012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6732240" y="3769109"/>
              <a:ext cx="108012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7884368" y="2970530"/>
              <a:ext cx="5040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2800" dirty="0"/>
                <a:t>1</a:t>
              </a:r>
              <a:endParaRPr lang="nl-NL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884368" y="3493750"/>
              <a:ext cx="5040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2800" dirty="0"/>
                <a:t>2</a:t>
              </a:r>
              <a:endParaRPr lang="nl-NL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444208" y="4035302"/>
              <a:ext cx="576064" cy="53238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6732240" y="4311593"/>
              <a:ext cx="108012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7884368" y="4045400"/>
              <a:ext cx="5040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2800" dirty="0"/>
                <a:t>3</a:t>
              </a:r>
              <a:endParaRPr lang="nl-NL" dirty="0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V="1">
              <a:off x="5580112" y="3755360"/>
              <a:ext cx="648072" cy="1374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5184020" y="3484455"/>
              <a:ext cx="5040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2800" dirty="0"/>
                <a:t>a</a:t>
              </a:r>
              <a:endParaRPr lang="nl-NL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145974" y="3498144"/>
            <a:ext cx="1044164" cy="523220"/>
            <a:chOff x="4145974" y="3498144"/>
            <a:chExt cx="1044164" cy="523220"/>
          </a:xfrm>
        </p:grpSpPr>
        <p:cxnSp>
          <p:nvCxnSpPr>
            <p:cNvPr id="21" name="Straight Arrow Connector 20"/>
            <p:cNvCxnSpPr/>
            <p:nvPr/>
          </p:nvCxnSpPr>
          <p:spPr>
            <a:xfrm flipV="1">
              <a:off x="4542066" y="3769049"/>
              <a:ext cx="648072" cy="1374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4145974" y="3498144"/>
              <a:ext cx="5040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2800" dirty="0"/>
                <a:t>b</a:t>
              </a:r>
              <a:endParaRPr lang="nl-NL" dirty="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7884368" y="2979696"/>
            <a:ext cx="504056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nl-NL" sz="2800" dirty="0">
                <a:solidFill>
                  <a:srgbClr val="FF0000"/>
                </a:solidFill>
              </a:rPr>
              <a:t>9</a:t>
            </a:r>
            <a:endParaRPr lang="nl-N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573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Primitives </a:t>
            </a:r>
            <a:r>
              <a:rPr lang="nl-NL" dirty="0">
                <a:solidFill>
                  <a:schemeClr val="bg1">
                    <a:lumMod val="50000"/>
                  </a:schemeClr>
                </a:solidFill>
              </a:rPr>
              <a:t>vs.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484784"/>
            <a:ext cx="8568952" cy="576064"/>
          </a:xfrm>
        </p:spPr>
        <p:txBody>
          <a:bodyPr>
            <a:normAutofit lnSpcReduction="10000"/>
          </a:bodyPr>
          <a:lstStyle/>
          <a:p>
            <a:r>
              <a:rPr lang="nl-NL" dirty="0"/>
              <a:t>The same happens with list multiplication: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69100" y="2132856"/>
            <a:ext cx="4230892" cy="41044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400" dirty="0">
                <a:latin typeface="Consolas" pitchFamily="49" charset="0"/>
                <a:cs typeface="Consolas" pitchFamily="49" charset="0"/>
              </a:rPr>
              <a:t>&gt;&gt; l = [5,9]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for Psychologists: Lecture 2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6444208" y="2970530"/>
            <a:ext cx="576064" cy="1064772"/>
            <a:chOff x="5580112" y="2176534"/>
            <a:chExt cx="576064" cy="1064772"/>
          </a:xfrm>
        </p:grpSpPr>
        <p:sp>
          <p:nvSpPr>
            <p:cNvPr id="9" name="Rectangle 8"/>
            <p:cNvSpPr/>
            <p:nvPr/>
          </p:nvSpPr>
          <p:spPr>
            <a:xfrm>
              <a:off x="5580112" y="2176534"/>
              <a:ext cx="576064" cy="53238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580112" y="2708920"/>
              <a:ext cx="576064" cy="53238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220072" y="3769109"/>
            <a:ext cx="288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dirty="0"/>
              <a:t>l</a:t>
            </a:r>
          </a:p>
        </p:txBody>
      </p:sp>
      <p:cxnSp>
        <p:nvCxnSpPr>
          <p:cNvPr id="14" name="Straight Arrow Connector 13"/>
          <p:cNvCxnSpPr>
            <a:stCxn id="12" idx="3"/>
            <a:endCxn id="10" idx="1"/>
          </p:cNvCxnSpPr>
          <p:nvPr/>
        </p:nvCxnSpPr>
        <p:spPr>
          <a:xfrm flipV="1">
            <a:off x="5508104" y="3769109"/>
            <a:ext cx="936104" cy="26161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732240" y="3236723"/>
            <a:ext cx="108012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732240" y="3769109"/>
            <a:ext cx="108012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884368" y="2970530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dirty="0"/>
              <a:t>5</a:t>
            </a:r>
            <a:endParaRPr lang="nl-NL" dirty="0"/>
          </a:p>
        </p:txBody>
      </p:sp>
      <p:sp>
        <p:nvSpPr>
          <p:cNvPr id="21" name="TextBox 20"/>
          <p:cNvSpPr txBox="1"/>
          <p:nvPr/>
        </p:nvSpPr>
        <p:spPr>
          <a:xfrm>
            <a:off x="7884368" y="3493750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dirty="0"/>
              <a:t>9</a:t>
            </a:r>
            <a:endParaRPr lang="nl-NL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D127-5FE7-4F18-8369-5475B33C39F8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360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Primitives </a:t>
            </a:r>
            <a:r>
              <a:rPr lang="nl-NL" dirty="0">
                <a:solidFill>
                  <a:schemeClr val="bg1">
                    <a:lumMod val="50000"/>
                  </a:schemeClr>
                </a:solidFill>
              </a:rPr>
              <a:t>vs.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484784"/>
            <a:ext cx="8568952" cy="576064"/>
          </a:xfrm>
        </p:spPr>
        <p:txBody>
          <a:bodyPr>
            <a:normAutofit lnSpcReduction="10000"/>
          </a:bodyPr>
          <a:lstStyle/>
          <a:p>
            <a:r>
              <a:rPr lang="nl-NL" dirty="0"/>
              <a:t>The same happens with list multiplication: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69100" y="2132856"/>
            <a:ext cx="4230892" cy="41044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400" dirty="0">
                <a:latin typeface="Consolas" pitchFamily="49" charset="0"/>
                <a:cs typeface="Consolas" pitchFamily="49" charset="0"/>
              </a:rPr>
              <a:t>&gt;&gt; l = [5,9]</a:t>
            </a:r>
          </a:p>
          <a:p>
            <a:pPr marL="0" indent="0">
              <a:buNone/>
            </a:pPr>
            <a:r>
              <a:rPr lang="nl-NL" sz="2400" dirty="0">
                <a:latin typeface="Consolas" pitchFamily="49" charset="0"/>
                <a:cs typeface="Consolas" pitchFamily="49" charset="0"/>
              </a:rPr>
              <a:t>&gt;&gt; l = l * 3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for Psychologists: Lecture 2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6444208" y="2970530"/>
            <a:ext cx="576064" cy="1064772"/>
            <a:chOff x="5580112" y="2176534"/>
            <a:chExt cx="576064" cy="1064772"/>
          </a:xfrm>
        </p:grpSpPr>
        <p:sp>
          <p:nvSpPr>
            <p:cNvPr id="9" name="Rectangle 8"/>
            <p:cNvSpPr/>
            <p:nvPr/>
          </p:nvSpPr>
          <p:spPr>
            <a:xfrm>
              <a:off x="5580112" y="2176534"/>
              <a:ext cx="576064" cy="53238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580112" y="2708920"/>
              <a:ext cx="576064" cy="53238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443197" y="4306078"/>
            <a:ext cx="288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dirty="0"/>
              <a:t>l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731229" y="4568620"/>
            <a:ext cx="712979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732240" y="3236723"/>
            <a:ext cx="108012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732240" y="3769109"/>
            <a:ext cx="108012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884368" y="2970530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dirty="0"/>
              <a:t>5</a:t>
            </a:r>
            <a:endParaRPr lang="nl-NL" dirty="0"/>
          </a:p>
        </p:txBody>
      </p:sp>
      <p:sp>
        <p:nvSpPr>
          <p:cNvPr id="21" name="TextBox 20"/>
          <p:cNvSpPr txBox="1"/>
          <p:nvPr/>
        </p:nvSpPr>
        <p:spPr>
          <a:xfrm>
            <a:off x="7884368" y="3493750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dirty="0"/>
              <a:t>9</a:t>
            </a:r>
            <a:endParaRPr lang="nl-NL" dirty="0"/>
          </a:p>
        </p:txBody>
      </p:sp>
      <p:grpSp>
        <p:nvGrpSpPr>
          <p:cNvPr id="18" name="Group 17"/>
          <p:cNvGrpSpPr/>
          <p:nvPr/>
        </p:nvGrpSpPr>
        <p:grpSpPr>
          <a:xfrm>
            <a:off x="6444208" y="4035302"/>
            <a:ext cx="576064" cy="1064772"/>
            <a:chOff x="5580112" y="2176534"/>
            <a:chExt cx="576064" cy="1064772"/>
          </a:xfrm>
        </p:grpSpPr>
        <p:sp>
          <p:nvSpPr>
            <p:cNvPr id="22" name="Rectangle 21"/>
            <p:cNvSpPr/>
            <p:nvPr/>
          </p:nvSpPr>
          <p:spPr>
            <a:xfrm>
              <a:off x="5580112" y="2176534"/>
              <a:ext cx="576064" cy="53238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580112" y="2708920"/>
              <a:ext cx="576064" cy="53238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444208" y="5100074"/>
            <a:ext cx="576064" cy="1064772"/>
            <a:chOff x="5580112" y="2176534"/>
            <a:chExt cx="576064" cy="1064772"/>
          </a:xfrm>
        </p:grpSpPr>
        <p:sp>
          <p:nvSpPr>
            <p:cNvPr id="25" name="Rectangle 24"/>
            <p:cNvSpPr/>
            <p:nvPr/>
          </p:nvSpPr>
          <p:spPr>
            <a:xfrm>
              <a:off x="5580112" y="2176534"/>
              <a:ext cx="576064" cy="53238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580112" y="2708920"/>
              <a:ext cx="576064" cy="53238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cxnSp>
        <p:nvCxnSpPr>
          <p:cNvPr id="27" name="Straight Arrow Connector 26"/>
          <p:cNvCxnSpPr/>
          <p:nvPr/>
        </p:nvCxnSpPr>
        <p:spPr>
          <a:xfrm>
            <a:off x="6732240" y="4311593"/>
            <a:ext cx="108012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6732240" y="4843979"/>
            <a:ext cx="108012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884368" y="4045400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dirty="0"/>
              <a:t>5</a:t>
            </a:r>
            <a:endParaRPr lang="nl-NL" dirty="0"/>
          </a:p>
        </p:txBody>
      </p:sp>
      <p:sp>
        <p:nvSpPr>
          <p:cNvPr id="30" name="TextBox 29"/>
          <p:cNvSpPr txBox="1"/>
          <p:nvPr/>
        </p:nvSpPr>
        <p:spPr>
          <a:xfrm>
            <a:off x="7884368" y="4568620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dirty="0"/>
              <a:t>9</a:t>
            </a:r>
            <a:endParaRPr lang="nl-NL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6732240" y="5365892"/>
            <a:ext cx="108012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6732240" y="5898278"/>
            <a:ext cx="108012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884368" y="5099699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dirty="0"/>
              <a:t>5</a:t>
            </a:r>
            <a:endParaRPr lang="nl-NL" dirty="0"/>
          </a:p>
        </p:txBody>
      </p:sp>
      <p:sp>
        <p:nvSpPr>
          <p:cNvPr id="34" name="TextBox 33"/>
          <p:cNvSpPr txBox="1"/>
          <p:nvPr/>
        </p:nvSpPr>
        <p:spPr>
          <a:xfrm>
            <a:off x="7884368" y="5622919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dirty="0"/>
              <a:t>9</a:t>
            </a:r>
            <a:endParaRPr lang="nl-NL" dirty="0"/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D127-5FE7-4F18-8369-5475B33C39F8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9586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Primitives </a:t>
            </a:r>
            <a:r>
              <a:rPr lang="nl-NL" dirty="0">
                <a:solidFill>
                  <a:schemeClr val="bg1">
                    <a:lumMod val="50000"/>
                  </a:schemeClr>
                </a:solidFill>
              </a:rPr>
              <a:t>vs.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484784"/>
            <a:ext cx="8568952" cy="576064"/>
          </a:xfrm>
        </p:spPr>
        <p:txBody>
          <a:bodyPr>
            <a:normAutofit lnSpcReduction="10000"/>
          </a:bodyPr>
          <a:lstStyle/>
          <a:p>
            <a:r>
              <a:rPr lang="nl-NL" dirty="0"/>
              <a:t>The same happens with list multiplication: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69100" y="2132856"/>
            <a:ext cx="4230892" cy="41044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400" dirty="0">
                <a:latin typeface="Consolas" pitchFamily="49" charset="0"/>
                <a:cs typeface="Consolas" pitchFamily="49" charset="0"/>
              </a:rPr>
              <a:t>&gt;&gt; l = [5,9]</a:t>
            </a:r>
          </a:p>
          <a:p>
            <a:pPr marL="0" indent="0">
              <a:buNone/>
            </a:pPr>
            <a:r>
              <a:rPr lang="nl-NL" sz="2400" dirty="0">
                <a:latin typeface="Consolas" pitchFamily="49" charset="0"/>
                <a:cs typeface="Consolas" pitchFamily="49" charset="0"/>
              </a:rPr>
              <a:t>&gt;&gt; l = l * 3</a:t>
            </a:r>
          </a:p>
          <a:p>
            <a:pPr marL="0" indent="0">
              <a:buNone/>
            </a:pPr>
            <a:r>
              <a:rPr lang="nl-NL" sz="2400" dirty="0">
                <a:latin typeface="Consolas" pitchFamily="49" charset="0"/>
                <a:cs typeface="Consolas" pitchFamily="49" charset="0"/>
              </a:rPr>
              <a:t>&gt;&gt; l[4] = 10</a:t>
            </a:r>
          </a:p>
          <a:p>
            <a:pPr marL="0" indent="0">
              <a:buNone/>
            </a:pPr>
            <a:endParaRPr lang="nl-NL" sz="2400" dirty="0">
              <a:latin typeface="Consolas" pitchFamily="49" charset="0"/>
              <a:cs typeface="Consolas" pitchFamily="49" charset="0"/>
            </a:endParaRPr>
          </a:p>
          <a:p>
            <a:r>
              <a:rPr lang="nl-NL" sz="2400" dirty="0">
                <a:cs typeface="Consolas" pitchFamily="49" charset="0"/>
              </a:rPr>
              <a:t>The 5th element becomes 10, leaving the other items unaffected</a:t>
            </a:r>
          </a:p>
          <a:p>
            <a:r>
              <a:rPr lang="nl-NL" sz="2400" dirty="0">
                <a:cs typeface="Consolas" pitchFamily="49" charset="0"/>
              </a:rPr>
              <a:t>This is because all items in the list are </a:t>
            </a:r>
            <a:r>
              <a:rPr lang="nl-NL" sz="2400" i="1" dirty="0" err="1">
                <a:cs typeface="Consolas" pitchFamily="49" charset="0"/>
              </a:rPr>
              <a:t>primitives</a:t>
            </a:r>
            <a:r>
              <a:rPr lang="nl-NL" sz="2400" i="1" dirty="0">
                <a:cs typeface="Consolas" pitchFamily="49" charset="0"/>
              </a:rPr>
              <a:t> </a:t>
            </a:r>
            <a:r>
              <a:rPr lang="nl-NL" sz="2400" dirty="0" err="1">
                <a:cs typeface="Consolas" pitchFamily="49" charset="0"/>
              </a:rPr>
              <a:t>or</a:t>
            </a:r>
            <a:r>
              <a:rPr lang="nl-NL" sz="2400" dirty="0">
                <a:cs typeface="Consolas" pitchFamily="49" charset="0"/>
              </a:rPr>
              <a:t> </a:t>
            </a:r>
            <a:r>
              <a:rPr lang="nl-NL" sz="2400" i="1" dirty="0" err="1">
                <a:cs typeface="Consolas" pitchFamily="49" charset="0"/>
              </a:rPr>
              <a:t>literal</a:t>
            </a:r>
            <a:r>
              <a:rPr lang="nl-NL" sz="2400" i="1" dirty="0">
                <a:cs typeface="Consolas" pitchFamily="49" charset="0"/>
              </a:rPr>
              <a:t> constants</a:t>
            </a:r>
            <a:endParaRPr lang="nl-NL" sz="2400" dirty="0">
              <a:cs typeface="Consolas" pitchFamily="49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for Psychologists: Lecture 2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6444208" y="2970530"/>
            <a:ext cx="576064" cy="1064772"/>
            <a:chOff x="5580112" y="2176534"/>
            <a:chExt cx="576064" cy="1064772"/>
          </a:xfrm>
        </p:grpSpPr>
        <p:sp>
          <p:nvSpPr>
            <p:cNvPr id="9" name="Rectangle 8"/>
            <p:cNvSpPr/>
            <p:nvPr/>
          </p:nvSpPr>
          <p:spPr>
            <a:xfrm>
              <a:off x="5580112" y="2176534"/>
              <a:ext cx="576064" cy="53238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580112" y="2708920"/>
              <a:ext cx="576064" cy="53238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443197" y="4306078"/>
            <a:ext cx="288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dirty="0"/>
              <a:t>l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731229" y="4568620"/>
            <a:ext cx="712979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732240" y="3236723"/>
            <a:ext cx="108012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732240" y="3769109"/>
            <a:ext cx="108012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884368" y="2970530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dirty="0"/>
              <a:t>5</a:t>
            </a:r>
            <a:endParaRPr lang="nl-NL" dirty="0"/>
          </a:p>
        </p:txBody>
      </p:sp>
      <p:sp>
        <p:nvSpPr>
          <p:cNvPr id="21" name="TextBox 20"/>
          <p:cNvSpPr txBox="1"/>
          <p:nvPr/>
        </p:nvSpPr>
        <p:spPr>
          <a:xfrm>
            <a:off x="7884368" y="3493750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dirty="0"/>
              <a:t>9</a:t>
            </a:r>
            <a:endParaRPr lang="nl-NL" dirty="0"/>
          </a:p>
        </p:txBody>
      </p:sp>
      <p:grpSp>
        <p:nvGrpSpPr>
          <p:cNvPr id="18" name="Group 17"/>
          <p:cNvGrpSpPr/>
          <p:nvPr/>
        </p:nvGrpSpPr>
        <p:grpSpPr>
          <a:xfrm>
            <a:off x="6444208" y="4035302"/>
            <a:ext cx="576064" cy="1064772"/>
            <a:chOff x="5580112" y="2176534"/>
            <a:chExt cx="576064" cy="1064772"/>
          </a:xfrm>
        </p:grpSpPr>
        <p:sp>
          <p:nvSpPr>
            <p:cNvPr id="22" name="Rectangle 21"/>
            <p:cNvSpPr/>
            <p:nvPr/>
          </p:nvSpPr>
          <p:spPr>
            <a:xfrm>
              <a:off x="5580112" y="2176534"/>
              <a:ext cx="576064" cy="53238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580112" y="2708920"/>
              <a:ext cx="576064" cy="53238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444208" y="5100074"/>
            <a:ext cx="576064" cy="1064772"/>
            <a:chOff x="5580112" y="2176534"/>
            <a:chExt cx="576064" cy="1064772"/>
          </a:xfrm>
        </p:grpSpPr>
        <p:sp>
          <p:nvSpPr>
            <p:cNvPr id="25" name="Rectangle 24"/>
            <p:cNvSpPr/>
            <p:nvPr/>
          </p:nvSpPr>
          <p:spPr>
            <a:xfrm>
              <a:off x="5580112" y="2176534"/>
              <a:ext cx="576064" cy="53238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580112" y="2708920"/>
              <a:ext cx="576064" cy="53238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cxnSp>
        <p:nvCxnSpPr>
          <p:cNvPr id="27" name="Straight Arrow Connector 26"/>
          <p:cNvCxnSpPr/>
          <p:nvPr/>
        </p:nvCxnSpPr>
        <p:spPr>
          <a:xfrm>
            <a:off x="6732240" y="4311593"/>
            <a:ext cx="108012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6732240" y="4843979"/>
            <a:ext cx="108012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884368" y="4045400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dirty="0"/>
              <a:t>5</a:t>
            </a:r>
            <a:endParaRPr lang="nl-NL" dirty="0"/>
          </a:p>
        </p:txBody>
      </p:sp>
      <p:sp>
        <p:nvSpPr>
          <p:cNvPr id="30" name="TextBox 29"/>
          <p:cNvSpPr txBox="1"/>
          <p:nvPr/>
        </p:nvSpPr>
        <p:spPr>
          <a:xfrm>
            <a:off x="7884368" y="4568620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dirty="0"/>
              <a:t>9</a:t>
            </a:r>
            <a:endParaRPr lang="nl-NL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6732240" y="5898278"/>
            <a:ext cx="108012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884368" y="5099699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/>
              <a:t>10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884368" y="5622919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dirty="0"/>
              <a:t>9</a:t>
            </a:r>
            <a:endParaRPr lang="nl-NL" dirty="0"/>
          </a:p>
        </p:txBody>
      </p:sp>
      <p:sp>
        <p:nvSpPr>
          <p:cNvPr id="5" name="Rectangle 4"/>
          <p:cNvSpPr/>
          <p:nvPr/>
        </p:nvSpPr>
        <p:spPr>
          <a:xfrm>
            <a:off x="6444208" y="5100074"/>
            <a:ext cx="576064" cy="532386"/>
          </a:xfrm>
          <a:prstGeom prst="rect">
            <a:avLst/>
          </a:prstGeom>
          <a:noFill/>
          <a:ln w="508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6732240" y="5365892"/>
            <a:ext cx="108012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D127-5FE7-4F18-8369-5475B33C39F8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659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err="1"/>
              <a:t>Basic</a:t>
            </a:r>
            <a:r>
              <a:rPr lang="nl-NL" dirty="0"/>
              <a:t> </a:t>
            </a:r>
            <a:r>
              <a:rPr lang="nl-NL" dirty="0" err="1"/>
              <a:t>elements</a:t>
            </a:r>
            <a:r>
              <a:rPr lang="nl-NL" dirty="0"/>
              <a:t> of a program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23528" y="1772816"/>
            <a:ext cx="8568952" cy="47525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nl-NL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Variables (week 1)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0" lang="nl-NL" sz="3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Operators </a:t>
            </a:r>
            <a:r>
              <a:rPr lang="nl-NL" sz="3600" dirty="0"/>
              <a:t>(week 1)</a:t>
            </a:r>
            <a:endParaRPr kumimoji="0" lang="nl-NL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0" lang="nl-NL" sz="36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Decision</a:t>
            </a:r>
            <a:r>
              <a:rPr kumimoji="0" lang="nl-NL" sz="3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nl-NL" sz="36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structures</a:t>
            </a:r>
            <a:r>
              <a:rPr kumimoji="0" lang="nl-NL" sz="3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nl-NL" sz="3600" dirty="0"/>
              <a:t>(week 1)</a:t>
            </a:r>
            <a:endParaRPr kumimoji="0" lang="nl-NL" sz="36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0" lang="nl-NL" sz="36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Functions</a:t>
            </a:r>
            <a:r>
              <a:rPr kumimoji="0" lang="nl-NL" sz="3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nl-NL" sz="3600" dirty="0"/>
              <a:t>(week 1)</a:t>
            </a:r>
            <a:endParaRPr kumimoji="0" lang="nl-NL" sz="36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nl-NL" sz="3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 </a:t>
            </a:r>
            <a:r>
              <a:rPr kumimoji="0" lang="nl-NL" sz="36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structures</a:t>
            </a:r>
            <a:r>
              <a:rPr kumimoji="0" lang="nl-NL" sz="3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</a:t>
            </a:r>
            <a:r>
              <a:rPr kumimoji="0" lang="nl-NL" sz="36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today</a:t>
            </a:r>
            <a:r>
              <a:rPr kumimoji="0" lang="nl-NL" sz="3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0" lang="nl-NL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Iteration </a:t>
            </a:r>
            <a:r>
              <a:rPr kumimoji="0" lang="nl-NL" sz="3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structures</a:t>
            </a:r>
            <a:r>
              <a:rPr kumimoji="0" lang="nl-NL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nl-NL" sz="3600" dirty="0"/>
              <a:t>(</a:t>
            </a:r>
            <a:r>
              <a:rPr lang="nl-NL" sz="3600" dirty="0" err="1"/>
              <a:t>today</a:t>
            </a:r>
            <a:r>
              <a:rPr lang="nl-NL" sz="3600" dirty="0"/>
              <a:t>)</a:t>
            </a:r>
          </a:p>
        </p:txBody>
      </p:sp>
      <p:pic>
        <p:nvPicPr>
          <p:cNvPr id="7" name="Picture 2" descr="C:\Documents and Settings\dbb.schreij\Local Settings\Temporary Internet Files\Content.IE5\D7XY7H82\MC90044131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700808"/>
            <a:ext cx="648072" cy="648072"/>
          </a:xfrm>
          <a:prstGeom prst="rect">
            <a:avLst/>
          </a:prstGeom>
          <a:noFill/>
        </p:spPr>
      </p:pic>
      <p:pic>
        <p:nvPicPr>
          <p:cNvPr id="9" name="Picture 2" descr="C:\Documents and Settings\dbb.schreij\Local Settings\Temporary Internet Files\Content.IE5\D7XY7H82\MC90044131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420888"/>
            <a:ext cx="648072" cy="648072"/>
          </a:xfrm>
          <a:prstGeom prst="rect">
            <a:avLst/>
          </a:prstGeom>
          <a:noFill/>
        </p:spPr>
      </p:pic>
      <p:pic>
        <p:nvPicPr>
          <p:cNvPr id="10" name="Picture 2" descr="C:\Documents and Settings\dbb.schreij\Local Settings\Temporary Internet Files\Content.IE5\D7XY7H82\MC90044131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3068960"/>
            <a:ext cx="648072" cy="648072"/>
          </a:xfrm>
          <a:prstGeom prst="rect">
            <a:avLst/>
          </a:prstGeom>
          <a:noFill/>
        </p:spPr>
      </p:pic>
      <p:pic>
        <p:nvPicPr>
          <p:cNvPr id="11" name="Picture 2" descr="C:\Documents and Settings\dbb.schreij\Local Settings\Temporary Internet Files\Content.IE5\D7XY7H82\MC90044131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3717032"/>
            <a:ext cx="648072" cy="648072"/>
          </a:xfrm>
          <a:prstGeom prst="rect">
            <a:avLst/>
          </a:prstGeom>
          <a:noFill/>
        </p:spPr>
      </p:pic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91680" y="6597352"/>
            <a:ext cx="5976664" cy="216024"/>
          </a:xfrm>
        </p:spPr>
        <p:txBody>
          <a:bodyPr/>
          <a:lstStyle/>
          <a:p>
            <a:r>
              <a:rPr lang="en-US"/>
              <a:t>Programming for Psychologists: Lecture 2</a:t>
            </a:r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40352" y="6597352"/>
            <a:ext cx="1152128" cy="216024"/>
          </a:xfrm>
        </p:spPr>
        <p:txBody>
          <a:bodyPr/>
          <a:lstStyle/>
          <a:p>
            <a:fld id="{CBC5D127-5FE7-4F18-8369-5475B33C39F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5433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/>
          <p:cNvSpPr/>
          <p:nvPr/>
        </p:nvSpPr>
        <p:spPr>
          <a:xfrm>
            <a:off x="7233592" y="3443921"/>
            <a:ext cx="864096" cy="38777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Rounded Rectangle 4"/>
          <p:cNvSpPr/>
          <p:nvPr/>
        </p:nvSpPr>
        <p:spPr>
          <a:xfrm>
            <a:off x="7236296" y="2911535"/>
            <a:ext cx="864096" cy="38777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>
                <a:solidFill>
                  <a:schemeClr val="bg1">
                    <a:lumMod val="50000"/>
                  </a:schemeClr>
                </a:solidFill>
              </a:rPr>
              <a:t>Primitives vs. </a:t>
            </a:r>
            <a:r>
              <a:rPr lang="nl-NL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484784"/>
            <a:ext cx="8856984" cy="576064"/>
          </a:xfrm>
        </p:spPr>
        <p:txBody>
          <a:bodyPr>
            <a:normAutofit fontScale="92500"/>
          </a:bodyPr>
          <a:lstStyle/>
          <a:p>
            <a:r>
              <a:rPr lang="nl-NL" dirty="0"/>
              <a:t>When a list contains an </a:t>
            </a:r>
            <a:r>
              <a:rPr lang="nl-NL" i="1" dirty="0"/>
              <a:t>object</a:t>
            </a:r>
            <a:r>
              <a:rPr lang="nl-NL" dirty="0"/>
              <a:t> (list, dict, tuple, etc.)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69100" y="2132856"/>
            <a:ext cx="4230892" cy="41044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400" dirty="0">
                <a:latin typeface="Consolas" pitchFamily="49" charset="0"/>
                <a:cs typeface="Consolas" pitchFamily="49" charset="0"/>
              </a:rPr>
              <a:t>&gt;&gt; l = [[3,4],[5,6]]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for Psychologists: Lecture 2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5796136" y="2839229"/>
            <a:ext cx="576064" cy="1064772"/>
            <a:chOff x="5580112" y="2176534"/>
            <a:chExt cx="576064" cy="1064772"/>
          </a:xfrm>
        </p:grpSpPr>
        <p:sp>
          <p:nvSpPr>
            <p:cNvPr id="9" name="Rectangle 8"/>
            <p:cNvSpPr/>
            <p:nvPr/>
          </p:nvSpPr>
          <p:spPr>
            <a:xfrm>
              <a:off x="5580112" y="2176534"/>
              <a:ext cx="576064" cy="53238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580112" y="2708920"/>
              <a:ext cx="576064" cy="53238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4572000" y="3637808"/>
            <a:ext cx="288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dirty="0"/>
              <a:t>l</a:t>
            </a:r>
          </a:p>
        </p:txBody>
      </p:sp>
      <p:cxnSp>
        <p:nvCxnSpPr>
          <p:cNvPr id="14" name="Straight Arrow Connector 13"/>
          <p:cNvCxnSpPr>
            <a:stCxn id="12" idx="3"/>
            <a:endCxn id="10" idx="1"/>
          </p:cNvCxnSpPr>
          <p:nvPr/>
        </p:nvCxnSpPr>
        <p:spPr>
          <a:xfrm flipV="1">
            <a:off x="4860032" y="3637808"/>
            <a:ext cx="936104" cy="26161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084168" y="3105422"/>
            <a:ext cx="1080120" cy="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084168" y="3637808"/>
            <a:ext cx="108012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236296" y="2833772"/>
            <a:ext cx="1008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dirty="0"/>
              <a:t>[3,4]</a:t>
            </a:r>
            <a:endParaRPr lang="nl-NL" dirty="0"/>
          </a:p>
        </p:txBody>
      </p:sp>
      <p:sp>
        <p:nvSpPr>
          <p:cNvPr id="21" name="TextBox 20"/>
          <p:cNvSpPr txBox="1"/>
          <p:nvPr/>
        </p:nvSpPr>
        <p:spPr>
          <a:xfrm>
            <a:off x="7236296" y="3362449"/>
            <a:ext cx="1008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dirty="0"/>
              <a:t>[5,6]</a:t>
            </a:r>
            <a:endParaRPr lang="nl-NL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D127-5FE7-4F18-8369-5475B33C39F8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0096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40"/>
          <p:cNvSpPr/>
          <p:nvPr/>
        </p:nvSpPr>
        <p:spPr>
          <a:xfrm>
            <a:off x="7308304" y="4553395"/>
            <a:ext cx="864096" cy="38777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0" name="Rounded Rectangle 39"/>
          <p:cNvSpPr/>
          <p:nvPr/>
        </p:nvSpPr>
        <p:spPr>
          <a:xfrm>
            <a:off x="7308304" y="3531565"/>
            <a:ext cx="864096" cy="38777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>
                <a:solidFill>
                  <a:schemeClr val="bg1">
                    <a:lumMod val="50000"/>
                  </a:schemeClr>
                </a:solidFill>
              </a:rPr>
              <a:t>Primitives vs. </a:t>
            </a:r>
            <a:r>
              <a:rPr lang="nl-NL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484784"/>
            <a:ext cx="8856984" cy="576064"/>
          </a:xfrm>
        </p:spPr>
        <p:txBody>
          <a:bodyPr>
            <a:normAutofit lnSpcReduction="10000"/>
          </a:bodyPr>
          <a:lstStyle/>
          <a:p>
            <a:r>
              <a:rPr lang="nl-NL" dirty="0"/>
              <a:t>The reference is duplicated, not the object!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69100" y="2132856"/>
            <a:ext cx="4230892" cy="41044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400" dirty="0">
                <a:latin typeface="Consolas" pitchFamily="49" charset="0"/>
                <a:cs typeface="Consolas" pitchFamily="49" charset="0"/>
              </a:rPr>
              <a:t>&gt;&gt; l = [[3,4],[5,6]]</a:t>
            </a:r>
          </a:p>
          <a:p>
            <a:pPr marL="0" indent="0">
              <a:buNone/>
            </a:pPr>
            <a:r>
              <a:rPr lang="nl-NL" sz="2400" dirty="0">
                <a:latin typeface="Consolas" pitchFamily="49" charset="0"/>
                <a:cs typeface="Consolas" pitchFamily="49" charset="0"/>
              </a:rPr>
              <a:t>&gt;&gt; l = l * 3</a:t>
            </a:r>
          </a:p>
          <a:p>
            <a:pPr marL="0" indent="0">
              <a:buNone/>
            </a:pPr>
            <a:r>
              <a:rPr lang="nl-NL" sz="2400" dirty="0">
                <a:latin typeface="Consolas" pitchFamily="49" charset="0"/>
                <a:cs typeface="Consolas" pitchFamily="49" charset="0"/>
              </a:rPr>
              <a:t>&gt;&gt; print l[0] </a:t>
            </a:r>
          </a:p>
          <a:p>
            <a:pPr marL="0" indent="0">
              <a:buNone/>
            </a:pPr>
            <a:r>
              <a:rPr lang="nl-NL" sz="2400" dirty="0">
                <a:latin typeface="Consolas" pitchFamily="49" charset="0"/>
                <a:cs typeface="Consolas" pitchFamily="49" charset="0"/>
              </a:rPr>
              <a:t>[3,4]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for Psychologists: Lecture 2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5796136" y="2839229"/>
            <a:ext cx="576064" cy="1064772"/>
            <a:chOff x="5580112" y="2176534"/>
            <a:chExt cx="576064" cy="1064772"/>
          </a:xfrm>
        </p:grpSpPr>
        <p:sp>
          <p:nvSpPr>
            <p:cNvPr id="9" name="Rectangle 8"/>
            <p:cNvSpPr/>
            <p:nvPr/>
          </p:nvSpPr>
          <p:spPr>
            <a:xfrm>
              <a:off x="5580112" y="2176534"/>
              <a:ext cx="576064" cy="53238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580112" y="2708920"/>
              <a:ext cx="576064" cy="53238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4598775" y="4152298"/>
            <a:ext cx="288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dirty="0"/>
              <a:t>l</a:t>
            </a:r>
          </a:p>
        </p:txBody>
      </p:sp>
      <p:cxnSp>
        <p:nvCxnSpPr>
          <p:cNvPr id="14" name="Straight Arrow Connector 13"/>
          <p:cNvCxnSpPr>
            <a:stCxn id="12" idx="3"/>
          </p:cNvCxnSpPr>
          <p:nvPr/>
        </p:nvCxnSpPr>
        <p:spPr>
          <a:xfrm>
            <a:off x="4886807" y="4413908"/>
            <a:ext cx="909329" cy="2247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20" idx="1"/>
          </p:cNvCxnSpPr>
          <p:nvPr/>
        </p:nvCxnSpPr>
        <p:spPr>
          <a:xfrm>
            <a:off x="6141368" y="3105422"/>
            <a:ext cx="1166936" cy="62003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308304" y="3463842"/>
            <a:ext cx="1008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dirty="0"/>
              <a:t>[3,4]</a:t>
            </a:r>
            <a:endParaRPr lang="nl-NL" dirty="0"/>
          </a:p>
        </p:txBody>
      </p:sp>
      <p:sp>
        <p:nvSpPr>
          <p:cNvPr id="21" name="TextBox 20"/>
          <p:cNvSpPr txBox="1"/>
          <p:nvPr/>
        </p:nvSpPr>
        <p:spPr>
          <a:xfrm>
            <a:off x="7308304" y="4489956"/>
            <a:ext cx="93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dirty="0"/>
              <a:t>[5,6]</a:t>
            </a:r>
            <a:endParaRPr lang="nl-NL" dirty="0"/>
          </a:p>
        </p:txBody>
      </p:sp>
      <p:grpSp>
        <p:nvGrpSpPr>
          <p:cNvPr id="18" name="Group 17"/>
          <p:cNvGrpSpPr/>
          <p:nvPr/>
        </p:nvGrpSpPr>
        <p:grpSpPr>
          <a:xfrm>
            <a:off x="5796136" y="3904001"/>
            <a:ext cx="576064" cy="1064772"/>
            <a:chOff x="5580112" y="2176534"/>
            <a:chExt cx="576064" cy="1064772"/>
          </a:xfrm>
        </p:grpSpPr>
        <p:sp>
          <p:nvSpPr>
            <p:cNvPr id="22" name="Rectangle 21"/>
            <p:cNvSpPr/>
            <p:nvPr/>
          </p:nvSpPr>
          <p:spPr>
            <a:xfrm>
              <a:off x="5580112" y="2176534"/>
              <a:ext cx="576064" cy="53238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580112" y="2708920"/>
              <a:ext cx="576064" cy="53238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790998" y="4968773"/>
            <a:ext cx="576064" cy="1064772"/>
            <a:chOff x="5580112" y="2176534"/>
            <a:chExt cx="576064" cy="1064772"/>
          </a:xfrm>
        </p:grpSpPr>
        <p:sp>
          <p:nvSpPr>
            <p:cNvPr id="25" name="Rectangle 24"/>
            <p:cNvSpPr/>
            <p:nvPr/>
          </p:nvSpPr>
          <p:spPr>
            <a:xfrm>
              <a:off x="5580112" y="2176534"/>
              <a:ext cx="576064" cy="53238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580112" y="2708920"/>
              <a:ext cx="576064" cy="53238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cxnSp>
        <p:nvCxnSpPr>
          <p:cNvPr id="19" name="Straight Arrow Connector 18"/>
          <p:cNvCxnSpPr>
            <a:endCxn id="21" idx="1"/>
          </p:cNvCxnSpPr>
          <p:nvPr/>
        </p:nvCxnSpPr>
        <p:spPr>
          <a:xfrm>
            <a:off x="6172200" y="3543415"/>
            <a:ext cx="1136104" cy="120815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21" idx="1"/>
          </p:cNvCxnSpPr>
          <p:nvPr/>
        </p:nvCxnSpPr>
        <p:spPr>
          <a:xfrm>
            <a:off x="6172200" y="4692431"/>
            <a:ext cx="1136104" cy="5913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21" idx="1"/>
          </p:cNvCxnSpPr>
          <p:nvPr/>
        </p:nvCxnSpPr>
        <p:spPr>
          <a:xfrm flipV="1">
            <a:off x="6172200" y="4751566"/>
            <a:ext cx="1136104" cy="100563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20" idx="1"/>
          </p:cNvCxnSpPr>
          <p:nvPr/>
        </p:nvCxnSpPr>
        <p:spPr>
          <a:xfrm flipV="1">
            <a:off x="6156176" y="3725452"/>
            <a:ext cx="1152128" cy="45963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20" idx="1"/>
          </p:cNvCxnSpPr>
          <p:nvPr/>
        </p:nvCxnSpPr>
        <p:spPr>
          <a:xfrm flipV="1">
            <a:off x="6156176" y="3725452"/>
            <a:ext cx="1152128" cy="150951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D127-5FE7-4F18-8369-5475B33C39F8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4364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40"/>
          <p:cNvSpPr/>
          <p:nvPr/>
        </p:nvSpPr>
        <p:spPr>
          <a:xfrm>
            <a:off x="7308304" y="4553395"/>
            <a:ext cx="864096" cy="38777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0" name="Rounded Rectangle 39"/>
          <p:cNvSpPr/>
          <p:nvPr/>
        </p:nvSpPr>
        <p:spPr>
          <a:xfrm>
            <a:off x="7308304" y="3531565"/>
            <a:ext cx="864096" cy="38777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>
                <a:solidFill>
                  <a:schemeClr val="bg1">
                    <a:lumMod val="50000"/>
                  </a:schemeClr>
                </a:solidFill>
              </a:rPr>
              <a:t>Primitives vs. </a:t>
            </a:r>
            <a:r>
              <a:rPr lang="nl-NL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484784"/>
            <a:ext cx="8856984" cy="576064"/>
          </a:xfrm>
        </p:spPr>
        <p:txBody>
          <a:bodyPr>
            <a:normAutofit lnSpcReduction="10000"/>
          </a:bodyPr>
          <a:lstStyle/>
          <a:p>
            <a:r>
              <a:rPr lang="nl-NL" dirty="0"/>
              <a:t>A change to the object will reflect at all references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69099" y="2132856"/>
            <a:ext cx="4473691" cy="41044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400" dirty="0">
                <a:latin typeface="Consolas" pitchFamily="49" charset="0"/>
                <a:cs typeface="Consolas" pitchFamily="49" charset="0"/>
              </a:rPr>
              <a:t>&gt;&gt; l = [[3,4],[5,6]]</a:t>
            </a:r>
          </a:p>
          <a:p>
            <a:pPr marL="0" indent="0">
              <a:buNone/>
            </a:pPr>
            <a:r>
              <a:rPr lang="nl-NL" sz="2400" dirty="0">
                <a:latin typeface="Consolas" pitchFamily="49" charset="0"/>
                <a:cs typeface="Consolas" pitchFamily="49" charset="0"/>
              </a:rPr>
              <a:t>&gt;&gt; l = l * 3</a:t>
            </a:r>
          </a:p>
          <a:p>
            <a:pPr marL="0" indent="0">
              <a:buNone/>
            </a:pPr>
            <a:r>
              <a:rPr lang="nl-NL" sz="2400" dirty="0">
                <a:latin typeface="Consolas" pitchFamily="49" charset="0"/>
                <a:cs typeface="Consolas" pitchFamily="49" charset="0"/>
              </a:rPr>
              <a:t>&gt;&gt; l[4][1] = 9</a:t>
            </a:r>
          </a:p>
          <a:p>
            <a:pPr marL="0" indent="0">
              <a:buNone/>
            </a:pPr>
            <a:r>
              <a:rPr lang="nl-NL" sz="2400" dirty="0">
                <a:latin typeface="Consolas" pitchFamily="49" charset="0"/>
                <a:cs typeface="Consolas" pitchFamily="49" charset="0"/>
              </a:rPr>
              <a:t>&gt;&gt; print l[0] </a:t>
            </a:r>
          </a:p>
          <a:p>
            <a:pPr marL="0" indent="0">
              <a:buNone/>
            </a:pPr>
            <a:r>
              <a:rPr lang="nl-NL" sz="2400" dirty="0">
                <a:latin typeface="Consolas" pitchFamily="49" charset="0"/>
                <a:cs typeface="Consolas" pitchFamily="49" charset="0"/>
              </a:rPr>
              <a:t>[3,9] </a:t>
            </a:r>
            <a:r>
              <a:rPr lang="nl-NL" sz="24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#!!!</a:t>
            </a:r>
            <a:endParaRPr lang="nl-NL" sz="2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nl-NL" sz="2400" dirty="0">
              <a:latin typeface="Consolas" pitchFamily="49" charset="0"/>
              <a:cs typeface="Consolas" pitchFamily="49" charset="0"/>
            </a:endParaRPr>
          </a:p>
          <a:p>
            <a:r>
              <a:rPr lang="nl-NL" sz="2400" dirty="0">
                <a:cs typeface="Consolas" pitchFamily="49" charset="0"/>
              </a:rPr>
              <a:t>List positions are </a:t>
            </a:r>
            <a:r>
              <a:rPr lang="nl-NL" sz="2400" i="1" dirty="0" err="1">
                <a:cs typeface="Consolas" pitchFamily="49" charset="0"/>
              </a:rPr>
              <a:t>references</a:t>
            </a:r>
            <a:r>
              <a:rPr lang="nl-NL" sz="2400" i="1" dirty="0">
                <a:cs typeface="Consolas" pitchFamily="49" charset="0"/>
              </a:rPr>
              <a:t> </a:t>
            </a:r>
            <a:r>
              <a:rPr lang="nl-NL" sz="2400" dirty="0">
                <a:cs typeface="Consolas" pitchFamily="49" charset="0"/>
              </a:rPr>
              <a:t>to </a:t>
            </a:r>
            <a:r>
              <a:rPr lang="nl-NL" sz="2400" i="1" dirty="0">
                <a:cs typeface="Consolas" pitchFamily="49" charset="0"/>
              </a:rPr>
              <a:t>object</a:t>
            </a:r>
          </a:p>
          <a:p>
            <a:r>
              <a:rPr lang="nl-NL" sz="2400" dirty="0">
                <a:cs typeface="Consolas" pitchFamily="49" charset="0"/>
              </a:rPr>
              <a:t>A change to an object (through a reference) </a:t>
            </a:r>
            <a:r>
              <a:rPr lang="nl-NL" sz="2400" dirty="0" err="1">
                <a:cs typeface="Consolas" pitchFamily="49" charset="0"/>
              </a:rPr>
              <a:t>will</a:t>
            </a:r>
            <a:r>
              <a:rPr lang="nl-NL" sz="2400" dirty="0">
                <a:cs typeface="Consolas" pitchFamily="49" charset="0"/>
              </a:rPr>
              <a:t> </a:t>
            </a:r>
            <a:r>
              <a:rPr lang="nl-NL" sz="2400" dirty="0" err="1">
                <a:cs typeface="Consolas" pitchFamily="49" charset="0"/>
              </a:rPr>
              <a:t>be</a:t>
            </a:r>
            <a:r>
              <a:rPr lang="nl-NL" sz="2400" dirty="0">
                <a:cs typeface="Consolas" pitchFamily="49" charset="0"/>
              </a:rPr>
              <a:t> </a:t>
            </a:r>
            <a:r>
              <a:rPr lang="nl-NL" sz="2400" dirty="0" err="1">
                <a:cs typeface="Consolas" pitchFamily="49" charset="0"/>
              </a:rPr>
              <a:t>reflected</a:t>
            </a:r>
            <a:r>
              <a:rPr lang="nl-NL" sz="2400" dirty="0">
                <a:cs typeface="Consolas" pitchFamily="49" charset="0"/>
              </a:rPr>
              <a:t> in all other </a:t>
            </a:r>
            <a:r>
              <a:rPr lang="nl-NL" sz="2400" dirty="0" err="1">
                <a:cs typeface="Consolas" pitchFamily="49" charset="0"/>
              </a:rPr>
              <a:t>references</a:t>
            </a:r>
            <a:r>
              <a:rPr lang="nl-NL" sz="2400" dirty="0">
                <a:cs typeface="Consolas" pitchFamily="49" charset="0"/>
              </a:rPr>
              <a:t> to the object</a:t>
            </a:r>
          </a:p>
          <a:p>
            <a:pPr marL="0" indent="0">
              <a:buNone/>
            </a:pPr>
            <a:endParaRPr lang="nl-NL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for Psychologists: Lecture 2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5796136" y="2839229"/>
            <a:ext cx="576064" cy="1064772"/>
            <a:chOff x="5580112" y="2176534"/>
            <a:chExt cx="576064" cy="1064772"/>
          </a:xfrm>
        </p:grpSpPr>
        <p:sp>
          <p:nvSpPr>
            <p:cNvPr id="9" name="Rectangle 8"/>
            <p:cNvSpPr/>
            <p:nvPr/>
          </p:nvSpPr>
          <p:spPr>
            <a:xfrm>
              <a:off x="5580112" y="2176534"/>
              <a:ext cx="576064" cy="53238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580112" y="2708920"/>
              <a:ext cx="576064" cy="53238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4598775" y="4152298"/>
            <a:ext cx="288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dirty="0"/>
              <a:t>l</a:t>
            </a:r>
          </a:p>
        </p:txBody>
      </p:sp>
      <p:cxnSp>
        <p:nvCxnSpPr>
          <p:cNvPr id="14" name="Straight Arrow Connector 13"/>
          <p:cNvCxnSpPr>
            <a:stCxn id="12" idx="3"/>
          </p:cNvCxnSpPr>
          <p:nvPr/>
        </p:nvCxnSpPr>
        <p:spPr>
          <a:xfrm>
            <a:off x="4886807" y="4413908"/>
            <a:ext cx="909329" cy="2247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20" idx="1"/>
          </p:cNvCxnSpPr>
          <p:nvPr/>
        </p:nvCxnSpPr>
        <p:spPr>
          <a:xfrm>
            <a:off x="6141368" y="3105422"/>
            <a:ext cx="1166936" cy="62003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308304" y="3463842"/>
            <a:ext cx="1008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dirty="0"/>
              <a:t>[3,</a:t>
            </a:r>
            <a:r>
              <a:rPr lang="nl-NL" sz="2800" dirty="0">
                <a:solidFill>
                  <a:srgbClr val="FF0000"/>
                </a:solidFill>
              </a:rPr>
              <a:t>9</a:t>
            </a:r>
            <a:r>
              <a:rPr lang="nl-NL" sz="2800" dirty="0"/>
              <a:t>]</a:t>
            </a:r>
            <a:endParaRPr lang="nl-NL" dirty="0"/>
          </a:p>
        </p:txBody>
      </p:sp>
      <p:sp>
        <p:nvSpPr>
          <p:cNvPr id="21" name="TextBox 20"/>
          <p:cNvSpPr txBox="1"/>
          <p:nvPr/>
        </p:nvSpPr>
        <p:spPr>
          <a:xfrm>
            <a:off x="7308304" y="4489956"/>
            <a:ext cx="93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dirty="0"/>
              <a:t>[5,6]</a:t>
            </a:r>
            <a:endParaRPr lang="nl-NL" dirty="0"/>
          </a:p>
        </p:txBody>
      </p:sp>
      <p:grpSp>
        <p:nvGrpSpPr>
          <p:cNvPr id="18" name="Group 17"/>
          <p:cNvGrpSpPr/>
          <p:nvPr/>
        </p:nvGrpSpPr>
        <p:grpSpPr>
          <a:xfrm>
            <a:off x="5796136" y="3904001"/>
            <a:ext cx="576064" cy="1064772"/>
            <a:chOff x="5580112" y="2176534"/>
            <a:chExt cx="576064" cy="1064772"/>
          </a:xfrm>
        </p:grpSpPr>
        <p:sp>
          <p:nvSpPr>
            <p:cNvPr id="22" name="Rectangle 21"/>
            <p:cNvSpPr/>
            <p:nvPr/>
          </p:nvSpPr>
          <p:spPr>
            <a:xfrm>
              <a:off x="5580112" y="2176534"/>
              <a:ext cx="576064" cy="53238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580112" y="2708920"/>
              <a:ext cx="576064" cy="53238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790998" y="4968773"/>
            <a:ext cx="576064" cy="1064772"/>
            <a:chOff x="5580112" y="2176534"/>
            <a:chExt cx="576064" cy="1064772"/>
          </a:xfrm>
        </p:grpSpPr>
        <p:sp>
          <p:nvSpPr>
            <p:cNvPr id="25" name="Rectangle 24"/>
            <p:cNvSpPr/>
            <p:nvPr/>
          </p:nvSpPr>
          <p:spPr>
            <a:xfrm>
              <a:off x="5580112" y="2176534"/>
              <a:ext cx="576064" cy="53238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580112" y="2708920"/>
              <a:ext cx="576064" cy="53238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cxnSp>
        <p:nvCxnSpPr>
          <p:cNvPr id="19" name="Straight Arrow Connector 18"/>
          <p:cNvCxnSpPr>
            <a:endCxn id="21" idx="1"/>
          </p:cNvCxnSpPr>
          <p:nvPr/>
        </p:nvCxnSpPr>
        <p:spPr>
          <a:xfrm>
            <a:off x="6172200" y="3543415"/>
            <a:ext cx="1136104" cy="120815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21" idx="1"/>
          </p:cNvCxnSpPr>
          <p:nvPr/>
        </p:nvCxnSpPr>
        <p:spPr>
          <a:xfrm>
            <a:off x="6172200" y="4692431"/>
            <a:ext cx="1136104" cy="5913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21" idx="1"/>
          </p:cNvCxnSpPr>
          <p:nvPr/>
        </p:nvCxnSpPr>
        <p:spPr>
          <a:xfrm flipV="1">
            <a:off x="6172200" y="4751566"/>
            <a:ext cx="1136104" cy="100563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20" idx="1"/>
          </p:cNvCxnSpPr>
          <p:nvPr/>
        </p:nvCxnSpPr>
        <p:spPr>
          <a:xfrm flipV="1">
            <a:off x="6156176" y="3725452"/>
            <a:ext cx="1152128" cy="45963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20" idx="1"/>
          </p:cNvCxnSpPr>
          <p:nvPr/>
        </p:nvCxnSpPr>
        <p:spPr>
          <a:xfrm flipV="1">
            <a:off x="6156176" y="3725452"/>
            <a:ext cx="1152128" cy="150951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790998" y="4968773"/>
            <a:ext cx="576064" cy="532386"/>
          </a:xfrm>
          <a:prstGeom prst="rect">
            <a:avLst/>
          </a:prstGeom>
          <a:noFill/>
          <a:ln w="508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1" name="Rectangle 30"/>
          <p:cNvSpPr/>
          <p:nvPr/>
        </p:nvSpPr>
        <p:spPr>
          <a:xfrm>
            <a:off x="5790998" y="3904001"/>
            <a:ext cx="576064" cy="532386"/>
          </a:xfrm>
          <a:prstGeom prst="rect">
            <a:avLst/>
          </a:prstGeom>
          <a:noFill/>
          <a:ln w="508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2" name="Rectangle 31"/>
          <p:cNvSpPr/>
          <p:nvPr/>
        </p:nvSpPr>
        <p:spPr>
          <a:xfrm>
            <a:off x="5790998" y="2839229"/>
            <a:ext cx="576064" cy="532386"/>
          </a:xfrm>
          <a:prstGeom prst="rect">
            <a:avLst/>
          </a:prstGeom>
          <a:noFill/>
          <a:ln w="508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D127-5FE7-4F18-8369-5475B33C39F8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7561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err="1"/>
              <a:t>Basic</a:t>
            </a:r>
            <a:r>
              <a:rPr lang="nl-NL" dirty="0"/>
              <a:t> </a:t>
            </a:r>
            <a:r>
              <a:rPr lang="nl-NL" dirty="0" err="1"/>
              <a:t>elements</a:t>
            </a:r>
            <a:r>
              <a:rPr lang="nl-NL" dirty="0"/>
              <a:t> of a program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23528" y="1772816"/>
            <a:ext cx="8568952" cy="47525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nl-NL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Variables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nl-NL" sz="3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Operators</a:t>
            </a: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nl-NL" sz="36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Decision</a:t>
            </a:r>
            <a:r>
              <a:rPr kumimoji="0" lang="nl-NL" sz="3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nl-NL" sz="36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structures</a:t>
            </a:r>
            <a:endParaRPr kumimoji="0" lang="nl-NL" sz="36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nl-NL" sz="36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Functions</a:t>
            </a:r>
            <a:endParaRPr kumimoji="0" lang="nl-NL" sz="36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nl-NL" sz="3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 </a:t>
            </a:r>
            <a:r>
              <a:rPr kumimoji="0" lang="nl-NL" sz="36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structures</a:t>
            </a:r>
            <a:endParaRPr kumimoji="0" lang="nl-NL" sz="36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nl-NL" sz="36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Iteration</a:t>
            </a:r>
            <a:r>
              <a:rPr kumimoji="0" lang="nl-NL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nl-NL" sz="36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structures</a:t>
            </a:r>
            <a:endParaRPr kumimoji="0" lang="nl-NL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Picture 2" descr="C:\Documents and Settings\dbb.schreij\Local Settings\Temporary Internet Files\Content.IE5\D7XY7H82\MC90044131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700808"/>
            <a:ext cx="648072" cy="648072"/>
          </a:xfrm>
          <a:prstGeom prst="rect">
            <a:avLst/>
          </a:prstGeom>
          <a:noFill/>
        </p:spPr>
      </p:pic>
      <p:pic>
        <p:nvPicPr>
          <p:cNvPr id="9" name="Picture 2" descr="C:\Documents and Settings\dbb.schreij\Local Settings\Temporary Internet Files\Content.IE5\D7XY7H82\MC90044131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348880"/>
            <a:ext cx="648072" cy="648072"/>
          </a:xfrm>
          <a:prstGeom prst="rect">
            <a:avLst/>
          </a:prstGeom>
          <a:noFill/>
        </p:spPr>
      </p:pic>
      <p:pic>
        <p:nvPicPr>
          <p:cNvPr id="10" name="Picture 2" descr="C:\Documents and Settings\dbb.schreij\Local Settings\Temporary Internet Files\Content.IE5\D7XY7H82\MC90044131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3068960"/>
            <a:ext cx="648072" cy="648072"/>
          </a:xfrm>
          <a:prstGeom prst="rect">
            <a:avLst/>
          </a:prstGeom>
          <a:noFill/>
        </p:spPr>
      </p:pic>
      <p:pic>
        <p:nvPicPr>
          <p:cNvPr id="11" name="Picture 2" descr="C:\Documents and Settings\dbb.schreij\Local Settings\Temporary Internet Files\Content.IE5\D7XY7H82\MC90044131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3717032"/>
            <a:ext cx="648072" cy="648072"/>
          </a:xfrm>
          <a:prstGeom prst="rect">
            <a:avLst/>
          </a:prstGeom>
          <a:noFill/>
        </p:spPr>
      </p:pic>
      <p:pic>
        <p:nvPicPr>
          <p:cNvPr id="12" name="Picture 2" descr="C:\Documents and Settings\dbb.schreij\Local Settings\Temporary Internet Files\Content.IE5\D7XY7H82\MC90044131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4365104"/>
            <a:ext cx="648072" cy="648072"/>
          </a:xfrm>
          <a:prstGeom prst="rect">
            <a:avLst/>
          </a:prstGeom>
          <a:noFill/>
        </p:spPr>
      </p:pic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91680" y="6597352"/>
            <a:ext cx="5976664" cy="216024"/>
          </a:xfrm>
        </p:spPr>
        <p:txBody>
          <a:bodyPr/>
          <a:lstStyle/>
          <a:p>
            <a:r>
              <a:rPr lang="en-US"/>
              <a:t>Programming for Psychologists: Lecture 2</a:t>
            </a:r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40352" y="6597352"/>
            <a:ext cx="1152128" cy="216024"/>
          </a:xfrm>
        </p:spPr>
        <p:txBody>
          <a:bodyPr/>
          <a:lstStyle/>
          <a:p>
            <a:fld id="{CBC5D127-5FE7-4F18-8369-5475B33C39F8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5433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err="1"/>
              <a:t>Iteration</a:t>
            </a:r>
            <a:r>
              <a:rPr lang="nl-NL" dirty="0"/>
              <a:t> </a:t>
            </a:r>
            <a:r>
              <a:rPr lang="nl-NL" dirty="0" err="1"/>
              <a:t>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On</a:t>
            </a:r>
            <a:r>
              <a:rPr lang="nl-NL" dirty="0"/>
              <a:t> </a:t>
            </a:r>
            <a:r>
              <a:rPr lang="nl-NL" dirty="0" err="1"/>
              <a:t>many</a:t>
            </a:r>
            <a:r>
              <a:rPr lang="nl-NL" dirty="0"/>
              <a:t> occasions, </a:t>
            </a:r>
            <a:r>
              <a:rPr lang="nl-NL" dirty="0" err="1"/>
              <a:t>you</a:t>
            </a:r>
            <a:r>
              <a:rPr lang="nl-NL" dirty="0"/>
              <a:t> want the </a:t>
            </a:r>
            <a:r>
              <a:rPr lang="nl-NL" dirty="0" err="1"/>
              <a:t>same</a:t>
            </a:r>
            <a:r>
              <a:rPr lang="nl-NL" dirty="0"/>
              <a:t> segment of code to </a:t>
            </a:r>
            <a:r>
              <a:rPr lang="nl-NL" dirty="0" err="1"/>
              <a:t>execute</a:t>
            </a:r>
            <a:r>
              <a:rPr lang="nl-NL" dirty="0"/>
              <a:t> </a:t>
            </a:r>
            <a:r>
              <a:rPr lang="nl-NL" i="1" dirty="0"/>
              <a:t>multiple </a:t>
            </a:r>
            <a:r>
              <a:rPr lang="nl-NL" i="1" dirty="0" err="1"/>
              <a:t>times</a:t>
            </a:r>
            <a:endParaRPr lang="nl-NL" i="1" dirty="0"/>
          </a:p>
          <a:p>
            <a:r>
              <a:rPr lang="nl-NL" dirty="0"/>
              <a:t>For </a:t>
            </a:r>
            <a:r>
              <a:rPr lang="nl-NL" dirty="0" err="1"/>
              <a:t>this</a:t>
            </a:r>
            <a:r>
              <a:rPr lang="nl-NL" dirty="0"/>
              <a:t>,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use</a:t>
            </a:r>
            <a:r>
              <a:rPr lang="nl-NL" dirty="0"/>
              <a:t> </a:t>
            </a:r>
            <a:r>
              <a:rPr lang="nl-NL" i="1" dirty="0" err="1"/>
              <a:t>iteration</a:t>
            </a:r>
            <a:r>
              <a:rPr lang="nl-NL" i="1" dirty="0"/>
              <a:t> </a:t>
            </a:r>
            <a:r>
              <a:rPr lang="nl-NL" i="1" dirty="0" err="1"/>
              <a:t>structures</a:t>
            </a:r>
            <a:r>
              <a:rPr lang="nl-NL" i="1" dirty="0"/>
              <a:t> </a:t>
            </a:r>
            <a:r>
              <a:rPr lang="nl-NL" dirty="0" err="1"/>
              <a:t>or</a:t>
            </a:r>
            <a:r>
              <a:rPr lang="nl-NL" dirty="0"/>
              <a:t> </a:t>
            </a:r>
            <a:r>
              <a:rPr lang="nl-NL" b="1" i="1" dirty="0"/>
              <a:t>loops</a:t>
            </a:r>
          </a:p>
          <a:p>
            <a:pPr lvl="1"/>
            <a:r>
              <a:rPr lang="nl-NL" dirty="0" err="1"/>
              <a:t>while</a:t>
            </a:r>
            <a:r>
              <a:rPr lang="nl-NL" dirty="0"/>
              <a:t> loop</a:t>
            </a:r>
          </a:p>
          <a:p>
            <a:pPr lvl="2"/>
            <a:r>
              <a:rPr lang="nl-NL" dirty="0"/>
              <a:t>Execute segment of code </a:t>
            </a:r>
            <a:r>
              <a:rPr lang="nl-NL" i="1" dirty="0" err="1"/>
              <a:t>while</a:t>
            </a:r>
            <a:r>
              <a:rPr lang="nl-NL" dirty="0"/>
              <a:t> the </a:t>
            </a:r>
            <a:r>
              <a:rPr lang="nl-NL" dirty="0" err="1"/>
              <a:t>specified</a:t>
            </a:r>
            <a:r>
              <a:rPr lang="nl-NL" dirty="0"/>
              <a:t> </a:t>
            </a:r>
            <a:r>
              <a:rPr lang="nl-NL" dirty="0" err="1"/>
              <a:t>condition</a:t>
            </a:r>
            <a:r>
              <a:rPr lang="nl-NL" dirty="0"/>
              <a:t> is </a:t>
            </a:r>
            <a:r>
              <a:rPr lang="nl-NL" i="1" dirty="0"/>
              <a:t>True</a:t>
            </a:r>
            <a:endParaRPr lang="nl-NL" dirty="0"/>
          </a:p>
          <a:p>
            <a:pPr lvl="1"/>
            <a:r>
              <a:rPr lang="nl-NL" dirty="0" err="1"/>
              <a:t>for</a:t>
            </a:r>
            <a:r>
              <a:rPr lang="nl-NL" dirty="0"/>
              <a:t> loop</a:t>
            </a:r>
          </a:p>
          <a:p>
            <a:pPr lvl="2"/>
            <a:r>
              <a:rPr lang="nl-NL" dirty="0" err="1"/>
              <a:t>Execute</a:t>
            </a:r>
            <a:r>
              <a:rPr lang="nl-NL" dirty="0"/>
              <a:t> segment of code </a:t>
            </a:r>
            <a:r>
              <a:rPr lang="nl-NL" i="1" dirty="0"/>
              <a:t>a </a:t>
            </a:r>
            <a:r>
              <a:rPr lang="nl-NL" i="1" dirty="0" err="1"/>
              <a:t>specified</a:t>
            </a:r>
            <a:r>
              <a:rPr lang="nl-NL" i="1" dirty="0"/>
              <a:t> </a:t>
            </a:r>
            <a:r>
              <a:rPr lang="nl-NL" i="1" dirty="0" err="1"/>
              <a:t>number</a:t>
            </a:r>
            <a:r>
              <a:rPr lang="nl-NL" i="1" dirty="0"/>
              <a:t> of </a:t>
            </a:r>
            <a:r>
              <a:rPr lang="nl-NL" i="1" dirty="0" err="1"/>
              <a:t>times</a:t>
            </a:r>
            <a:br>
              <a:rPr lang="en-US" dirty="0"/>
            </a:br>
            <a:r>
              <a:rPr lang="en-US" dirty="0"/>
              <a:t>(for instance, the number of items in a list)</a:t>
            </a:r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for Psychologists: Lecture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D127-5FE7-4F18-8369-5475B33C39F8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err="1"/>
              <a:t>Iteration</a:t>
            </a:r>
            <a:r>
              <a:rPr lang="nl-NL" dirty="0"/>
              <a:t> </a:t>
            </a:r>
            <a:r>
              <a:rPr lang="nl-NL" dirty="0" err="1"/>
              <a:t>structures</a:t>
            </a:r>
            <a:r>
              <a:rPr lang="nl-NL" dirty="0"/>
              <a:t>: </a:t>
            </a:r>
            <a:r>
              <a:rPr lang="nl-NL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while</a:t>
            </a:r>
            <a:r>
              <a:rPr lang="nl-N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nl-NL" dirty="0">
                <a:solidFill>
                  <a:schemeClr val="bg1">
                    <a:lumMod val="50000"/>
                  </a:schemeClr>
                </a:solidFill>
              </a:rPr>
              <a:t>loop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Keep executing a segment of code while a given statement is true (stop when it becomes false)</a:t>
            </a:r>
          </a:p>
          <a:p>
            <a:pPr marL="0" indent="0">
              <a:buNone/>
            </a:pP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pPr marL="0" lvl="0" indent="0">
              <a:buNone/>
            </a:pP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alt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600" b="1" dirty="0">
                <a:solidFill>
                  <a:srgbClr val="CE5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600" b="1" dirty="0">
                <a:solidFill>
                  <a:srgbClr val="0000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alt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lvl="0" indent="0">
              <a:buNone/>
            </a:pP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alt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alt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600" b="1" dirty="0">
                <a:solidFill>
                  <a:srgbClr val="CE5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600" b="1" dirty="0">
                <a:solidFill>
                  <a:srgbClr val="0000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altLang="en-US" sz="2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alt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lvl="0" indent="0">
              <a:buNone/>
            </a:pPr>
            <a:r>
              <a:rPr lang="en-US" altLang="en-US" sz="2600" b="1" dirty="0">
                <a:solidFill>
                  <a:srgbClr val="204A8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print</a:t>
            </a:r>
            <a:r>
              <a:rPr lang="en-US" alt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600" dirty="0">
                <a:solidFill>
                  <a:srgbClr val="4E9A0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"n is now "</a:t>
            </a:r>
            <a:r>
              <a:rPr lang="en-US" altLang="en-US" sz="2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alt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lvl="0" indent="0">
              <a:buNone/>
            </a:pP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n</a:t>
            </a:r>
            <a:r>
              <a:rPr lang="en-US" alt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600" b="1" dirty="0">
                <a:solidFill>
                  <a:srgbClr val="CE5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+=</a:t>
            </a:r>
            <a:r>
              <a:rPr lang="en-US" alt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600" b="1" dirty="0">
                <a:solidFill>
                  <a:srgbClr val="0000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alt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altLang="en-US" sz="5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2000" dirty="0">
                <a:latin typeface="Consolas" pitchFamily="49" charset="0"/>
                <a:cs typeface="Consolas" pitchFamily="49" charset="0"/>
              </a:rPr>
            </a:br>
            <a:r>
              <a:rPr lang="en-US" sz="2800" i="1" dirty="0">
                <a:solidFill>
                  <a:schemeClr val="tx1">
                    <a:lumMod val="50000"/>
                    <a:lumOff val="50000"/>
                  </a:schemeClr>
                </a:solidFill>
                <a:cs typeface="Consolas" pitchFamily="49" charset="0"/>
              </a:rPr>
              <a:t>will give the output:</a:t>
            </a:r>
          </a:p>
          <a:p>
            <a:pPr marL="0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n is now 0</a:t>
            </a:r>
          </a:p>
          <a:p>
            <a:pPr marL="0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n is now 1</a:t>
            </a:r>
          </a:p>
          <a:p>
            <a:pPr marL="0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n is now 2</a:t>
            </a:r>
          </a:p>
          <a:p>
            <a:pPr marL="0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n is now 3</a:t>
            </a:r>
          </a:p>
          <a:p>
            <a:pPr marL="0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n is now 4</a:t>
            </a:r>
          </a:p>
          <a:p>
            <a:pPr marL="0" indent="0">
              <a:buNone/>
            </a:pP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for Psychologists: Lecture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D127-5FE7-4F18-8369-5475B33C39F8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Iteration structures: </a:t>
            </a:r>
            <a:r>
              <a:rPr lang="nl-N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while </a:t>
            </a:r>
            <a:r>
              <a:rPr lang="nl-NL" dirty="0">
                <a:solidFill>
                  <a:schemeClr val="bg1">
                    <a:lumMod val="50000"/>
                  </a:schemeClr>
                </a:solidFill>
              </a:rPr>
              <a:t>loop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NL" dirty="0"/>
              <a:t>Beware of infinite loops!</a:t>
            </a:r>
          </a:p>
          <a:p>
            <a:pPr lvl="1"/>
            <a:r>
              <a:rPr lang="nl-NL" dirty="0"/>
              <a:t>This is a loop you’ll never escape from, because its condition will never </a:t>
            </a:r>
            <a:r>
              <a:rPr lang="nl-NL" dirty="0" err="1"/>
              <a:t>become</a:t>
            </a:r>
            <a:r>
              <a:rPr lang="nl-NL" dirty="0"/>
              <a:t> </a:t>
            </a:r>
            <a:r>
              <a:rPr lang="nl-NL" i="1" dirty="0" err="1"/>
              <a:t>False</a:t>
            </a:r>
            <a:endParaRPr lang="nl-NL" i="1" dirty="0"/>
          </a:p>
          <a:p>
            <a:pPr marL="457200" lvl="1" indent="0">
              <a:buNone/>
            </a:pP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alt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600" b="1" dirty="0">
                <a:solidFill>
                  <a:srgbClr val="CE5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600" b="1" dirty="0">
                <a:solidFill>
                  <a:srgbClr val="0000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alt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en-US" altLang="en-US" sz="2600" b="1" dirty="0">
                <a:solidFill>
                  <a:srgbClr val="204A8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alt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alt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600" b="1" dirty="0">
                <a:solidFill>
                  <a:srgbClr val="CE5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!=</a:t>
            </a:r>
            <a:r>
              <a:rPr lang="en-US" alt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600" b="1" dirty="0">
                <a:solidFill>
                  <a:srgbClr val="0000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altLang="en-US" sz="2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alt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en-US" altLang="en-US" sz="2600" b="1" dirty="0">
                <a:solidFill>
                  <a:srgbClr val="204A8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print</a:t>
            </a:r>
            <a:r>
              <a:rPr lang="en-US" alt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600" dirty="0">
                <a:solidFill>
                  <a:srgbClr val="4E9A0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"n is now"</a:t>
            </a:r>
            <a:r>
              <a:rPr lang="en-US" altLang="en-US" sz="2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alt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n</a:t>
            </a:r>
            <a:r>
              <a:rPr lang="en-US" alt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600" b="1" dirty="0">
                <a:solidFill>
                  <a:srgbClr val="CE5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+=</a:t>
            </a:r>
            <a:r>
              <a:rPr lang="en-US" alt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600" b="1" dirty="0">
                <a:solidFill>
                  <a:srgbClr val="0000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alt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nl-NL" altLang="en-US" sz="2600" i="1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endParaRPr lang="nl-NL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lvl="1" indent="0">
              <a:buNone/>
            </a:pPr>
            <a:r>
              <a:rPr lang="nl-NL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Will output:</a:t>
            </a:r>
            <a:br>
              <a:rPr lang="nl-NL" dirty="0"/>
            </a:br>
            <a:r>
              <a:rPr lang="nl-NL" sz="2000" dirty="0">
                <a:latin typeface="Consolas" pitchFamily="49" charset="0"/>
                <a:cs typeface="Consolas" pitchFamily="49" charset="0"/>
              </a:rPr>
              <a:t>n is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now </a:t>
            </a:r>
            <a:r>
              <a:rPr lang="nl-NL" sz="2000" dirty="0">
                <a:latin typeface="Consolas" pitchFamily="49" charset="0"/>
                <a:cs typeface="Consolas" pitchFamily="49" charset="0"/>
              </a:rPr>
              <a:t>1</a:t>
            </a:r>
            <a:br>
              <a:rPr lang="nl-NL" sz="2000" dirty="0">
                <a:latin typeface="Consolas" pitchFamily="49" charset="0"/>
                <a:cs typeface="Consolas" pitchFamily="49" charset="0"/>
              </a:rPr>
            </a:br>
            <a:r>
              <a:rPr lang="nl-NL" sz="2000" dirty="0">
                <a:latin typeface="Consolas" pitchFamily="49" charset="0"/>
                <a:cs typeface="Consolas" pitchFamily="49" charset="0"/>
              </a:rPr>
              <a:t>n is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now </a:t>
            </a:r>
            <a:r>
              <a:rPr lang="nl-NL" sz="2000" dirty="0">
                <a:latin typeface="Consolas" pitchFamily="49" charset="0"/>
                <a:cs typeface="Consolas" pitchFamily="49" charset="0"/>
              </a:rPr>
              <a:t>3</a:t>
            </a:r>
            <a:br>
              <a:rPr lang="nl-NL" sz="2000" dirty="0">
                <a:latin typeface="Consolas" pitchFamily="49" charset="0"/>
                <a:cs typeface="Consolas" pitchFamily="49" charset="0"/>
              </a:rPr>
            </a:br>
            <a:r>
              <a:rPr lang="nl-NL" sz="2000" dirty="0">
                <a:latin typeface="Consolas" pitchFamily="49" charset="0"/>
                <a:cs typeface="Consolas" pitchFamily="49" charset="0"/>
              </a:rPr>
              <a:t>n is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now </a:t>
            </a:r>
            <a:r>
              <a:rPr lang="nl-NL" sz="2000" dirty="0">
                <a:latin typeface="Consolas" pitchFamily="49" charset="0"/>
                <a:cs typeface="Consolas" pitchFamily="49" charset="0"/>
              </a:rPr>
              <a:t>5</a:t>
            </a:r>
            <a:br>
              <a:rPr lang="nl-NL" sz="2000" dirty="0">
                <a:latin typeface="Consolas" pitchFamily="49" charset="0"/>
                <a:cs typeface="Consolas" pitchFamily="49" charset="0"/>
              </a:rPr>
            </a:br>
            <a:r>
              <a:rPr lang="nl-NL" sz="2000" dirty="0">
                <a:latin typeface="Consolas" pitchFamily="49" charset="0"/>
                <a:cs typeface="Consolas" pitchFamily="49" charset="0"/>
              </a:rPr>
              <a:t>n is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now </a:t>
            </a:r>
            <a:r>
              <a:rPr lang="nl-NL" sz="2000" dirty="0">
                <a:latin typeface="Consolas" pitchFamily="49" charset="0"/>
                <a:cs typeface="Consolas" pitchFamily="49" charset="0"/>
              </a:rPr>
              <a:t>7</a:t>
            </a:r>
            <a:br>
              <a:rPr lang="nl-NL" sz="2000" dirty="0">
                <a:latin typeface="Consolas" pitchFamily="49" charset="0"/>
                <a:cs typeface="Consolas" pitchFamily="49" charset="0"/>
              </a:rPr>
            </a:br>
            <a:r>
              <a:rPr lang="nl-NL" dirty="0"/>
              <a:t>and so on.... (it will never stop)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for Psychologists: Lecture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D127-5FE7-4F18-8369-5475B33C39F8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833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Iteration structures: </a:t>
            </a:r>
            <a:r>
              <a:rPr lang="nl-N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while </a:t>
            </a:r>
            <a:r>
              <a:rPr lang="nl-NL" dirty="0">
                <a:solidFill>
                  <a:schemeClr val="bg1">
                    <a:lumMod val="50000"/>
                  </a:schemeClr>
                </a:solidFill>
              </a:rPr>
              <a:t>loop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Beware of infinite loops!</a:t>
            </a:r>
          </a:p>
          <a:p>
            <a:pPr lvl="1"/>
            <a:r>
              <a:rPr lang="nl-NL" dirty="0"/>
              <a:t>Better is to use &lt; or &gt; in conditional statements</a:t>
            </a:r>
            <a:br>
              <a:rPr lang="nl-NL" i="1" dirty="0"/>
            </a:b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b="1" dirty="0">
                <a:solidFill>
                  <a:srgbClr val="CE5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b="1" dirty="0">
                <a:solidFill>
                  <a:srgbClr val="0000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b="1" dirty="0">
                <a:solidFill>
                  <a:srgbClr val="204A8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b="1" dirty="0">
                <a:solidFill>
                  <a:srgbClr val="CE5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&lt;=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b="1" dirty="0">
                <a:solidFill>
                  <a:srgbClr val="0000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b="1" dirty="0">
                <a:solidFill>
                  <a:srgbClr val="204A8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4E9A0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"n is now"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b="1" dirty="0">
                <a:solidFill>
                  <a:srgbClr val="CE5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+=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b="1" dirty="0">
                <a:solidFill>
                  <a:srgbClr val="0000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nl-NL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nl-NL" dirty="0">
                <a:latin typeface="+mj-lt"/>
                <a:cs typeface="Consolas" pitchFamily="49" charset="0"/>
              </a:rPr>
              <a:t>Make sure your loop can end, or your program will stop responding</a:t>
            </a:r>
          </a:p>
          <a:p>
            <a:pPr lvl="1"/>
            <a:r>
              <a:rPr lang="nl-NL" dirty="0">
                <a:latin typeface="+mj-lt"/>
                <a:cs typeface="Consolas" pitchFamily="49" charset="0"/>
              </a:rPr>
              <a:t>(infinite loops are nasty)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for Psychologists: Lecture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D127-5FE7-4F18-8369-5475B33C39F8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2785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While loop: </a:t>
            </a:r>
            <a:r>
              <a:rPr lang="nl-NL" dirty="0">
                <a:solidFill>
                  <a:schemeClr val="bg1">
                    <a:lumMod val="50000"/>
                  </a:schemeClr>
                </a:solidFill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nl-NL" dirty="0"/>
              <a:t>Number guessing game</a:t>
            </a:r>
          </a:p>
          <a:p>
            <a:pPr lvl="1"/>
            <a:r>
              <a:rPr lang="nl-NL" dirty="0"/>
              <a:t>Keep asking for number until guess is right</a:t>
            </a:r>
            <a:br>
              <a:rPr lang="nl-NL" dirty="0"/>
            </a:br>
            <a:endParaRPr lang="nl-NL" dirty="0"/>
          </a:p>
          <a:p>
            <a:pPr lvl="0">
              <a:buNone/>
            </a:pPr>
            <a:r>
              <a:rPr lang="en-US" altLang="en-US" sz="2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lang="en-US" alt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900" b="1" dirty="0">
                <a:solidFill>
                  <a:srgbClr val="CE5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900" b="1" dirty="0">
                <a:solidFill>
                  <a:srgbClr val="0000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en-US" alt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vl="0">
              <a:buNone/>
            </a:pPr>
            <a:r>
              <a:rPr lang="en-US" altLang="en-US" sz="2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guess</a:t>
            </a:r>
            <a:r>
              <a:rPr lang="en-US" alt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900" b="1" dirty="0">
                <a:solidFill>
                  <a:srgbClr val="CE5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900" b="1" dirty="0">
                <a:solidFill>
                  <a:srgbClr val="0000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alt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vl="0">
              <a:buNone/>
            </a:pPr>
            <a:r>
              <a:rPr lang="en-US" altLang="en-US" sz="2900" b="1" dirty="0">
                <a:solidFill>
                  <a:srgbClr val="204A8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alt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guess</a:t>
            </a:r>
            <a:r>
              <a:rPr lang="en-US" alt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900" b="1" dirty="0">
                <a:solidFill>
                  <a:srgbClr val="CE5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!=</a:t>
            </a:r>
            <a:r>
              <a:rPr lang="en-US" alt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lang="en-US" altLang="en-US" sz="29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alt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vl="0">
              <a:buNone/>
            </a:pPr>
            <a:r>
              <a:rPr lang="en-US" altLang="en-US" sz="2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guess</a:t>
            </a:r>
            <a:r>
              <a:rPr lang="en-US" alt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900" b="1" dirty="0">
                <a:solidFill>
                  <a:srgbClr val="CE5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900" dirty="0" err="1">
                <a:solidFill>
                  <a:srgbClr val="204A8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sz="29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900" dirty="0" err="1">
                <a:solidFill>
                  <a:srgbClr val="204A8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raw_input</a:t>
            </a:r>
            <a:r>
              <a:rPr lang="en-US" altLang="en-US" sz="29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900" dirty="0">
                <a:solidFill>
                  <a:srgbClr val="4E9A0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"Guess the number &gt;&gt; "</a:t>
            </a:r>
            <a:r>
              <a:rPr lang="en-US" altLang="en-US" sz="29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US" alt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vl="0">
              <a:buNone/>
            </a:pPr>
            <a:r>
              <a:rPr lang="en-US" altLang="en-US" sz="2900" b="1" dirty="0">
                <a:solidFill>
                  <a:srgbClr val="204A8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</a:t>
            </a:r>
            <a:r>
              <a:rPr lang="en-US" alt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guess</a:t>
            </a:r>
            <a:r>
              <a:rPr lang="en-US" alt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900" b="1" dirty="0">
                <a:solidFill>
                  <a:srgbClr val="CE5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lang="en-US" altLang="en-US" sz="29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alt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	</a:t>
            </a:r>
            <a:r>
              <a:rPr lang="en-US" altLang="en-US" sz="2900" i="1" dirty="0">
                <a:solidFill>
                  <a:srgbClr val="8F590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if guess is too low</a:t>
            </a:r>
            <a:r>
              <a:rPr lang="en-US" alt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vl="0">
              <a:buNone/>
            </a:pPr>
            <a:r>
              <a:rPr lang="en-US" altLang="en-US" sz="2900" b="1" dirty="0">
                <a:solidFill>
                  <a:srgbClr val="204A8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print</a:t>
            </a:r>
            <a:r>
              <a:rPr lang="en-US" alt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900" dirty="0">
                <a:solidFill>
                  <a:srgbClr val="4E9A0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"Too low!"</a:t>
            </a:r>
            <a:r>
              <a:rPr lang="en-US" alt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vl="0">
              <a:buNone/>
            </a:pPr>
            <a:r>
              <a:rPr lang="en-US" altLang="en-US" sz="2900" b="1" dirty="0">
                <a:solidFill>
                  <a:srgbClr val="204A8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900" b="1" dirty="0" err="1">
                <a:solidFill>
                  <a:srgbClr val="204A8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US" alt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guess</a:t>
            </a:r>
            <a:r>
              <a:rPr lang="en-US" alt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900" b="1" dirty="0">
                <a:solidFill>
                  <a:srgbClr val="CE5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lang="en-US" altLang="en-US" sz="29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alt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	</a:t>
            </a:r>
            <a:r>
              <a:rPr lang="en-US" altLang="en-US" sz="2900" i="1" dirty="0">
                <a:solidFill>
                  <a:srgbClr val="8F590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if guess is too high</a:t>
            </a:r>
            <a:r>
              <a:rPr lang="en-US" alt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vl="0">
              <a:buNone/>
            </a:pPr>
            <a:r>
              <a:rPr lang="en-US" altLang="en-US" sz="2900" b="1" dirty="0">
                <a:solidFill>
                  <a:srgbClr val="204A8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print</a:t>
            </a:r>
            <a:r>
              <a:rPr lang="en-US" alt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900" dirty="0">
                <a:solidFill>
                  <a:srgbClr val="4E9A0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"Too high!"</a:t>
            </a:r>
            <a:r>
              <a:rPr lang="en-US" alt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vl="0">
              <a:buNone/>
            </a:pPr>
            <a:r>
              <a:rPr lang="en-US" altLang="en-US" sz="2900" b="1" dirty="0">
                <a:solidFill>
                  <a:srgbClr val="204A8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else</a:t>
            </a:r>
            <a:r>
              <a:rPr lang="en-US" altLang="en-US" sz="29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alt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			</a:t>
            </a:r>
            <a:r>
              <a:rPr lang="en-US" altLang="en-US" sz="2900" i="1" dirty="0">
                <a:solidFill>
                  <a:srgbClr val="8F590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(or if guess == number)</a:t>
            </a:r>
            <a:r>
              <a:rPr lang="en-US" alt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vl="0">
              <a:buNone/>
            </a:pPr>
            <a:r>
              <a:rPr lang="en-US" altLang="en-US" sz="2900" b="1" dirty="0">
                <a:solidFill>
                  <a:srgbClr val="204A8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print</a:t>
            </a:r>
            <a:r>
              <a:rPr lang="en-US" alt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900" dirty="0">
                <a:solidFill>
                  <a:srgbClr val="4E9A0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"Correct!"</a:t>
            </a:r>
            <a:r>
              <a:rPr lang="en-US" alt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lang="nl-NL" sz="2300" dirty="0">
                <a:latin typeface="Consolas" pitchFamily="49" charset="0"/>
                <a:cs typeface="Consolas" pitchFamily="49" charset="0"/>
              </a:rPr>
            </a:br>
            <a:endParaRPr lang="nl-NL" sz="23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nl-NL" sz="2600" i="1" dirty="0">
                <a:solidFill>
                  <a:schemeClr val="tx1">
                    <a:lumMod val="50000"/>
                    <a:lumOff val="50000"/>
                  </a:schemeClr>
                </a:solidFill>
                <a:cs typeface="Consolas" pitchFamily="49" charset="0"/>
              </a:rPr>
              <a:t>Output:</a:t>
            </a:r>
            <a:br>
              <a:rPr lang="nl-NL" sz="2600" dirty="0">
                <a:latin typeface="Consolas" pitchFamily="49" charset="0"/>
                <a:cs typeface="Consolas" pitchFamily="49" charset="0"/>
              </a:rPr>
            </a:br>
            <a:r>
              <a:rPr lang="nl-NL" sz="2300" dirty="0">
                <a:latin typeface="Consolas" pitchFamily="49" charset="0"/>
                <a:cs typeface="Consolas" pitchFamily="49" charset="0"/>
              </a:rPr>
              <a:t>Guess the number &gt;&gt; 7</a:t>
            </a:r>
            <a:br>
              <a:rPr lang="en-US" sz="2300" dirty="0">
                <a:latin typeface="Consolas" pitchFamily="49" charset="0"/>
                <a:cs typeface="Consolas" pitchFamily="49" charset="0"/>
              </a:rPr>
            </a:br>
            <a:r>
              <a:rPr lang="en-US" sz="2300" dirty="0">
                <a:latin typeface="Consolas" pitchFamily="49" charset="0"/>
                <a:cs typeface="Consolas" pitchFamily="49" charset="0"/>
              </a:rPr>
              <a:t>Too high!</a:t>
            </a:r>
            <a:br>
              <a:rPr lang="en-US" sz="2300" dirty="0">
                <a:latin typeface="Consolas" pitchFamily="49" charset="0"/>
                <a:cs typeface="Consolas" pitchFamily="49" charset="0"/>
              </a:rPr>
            </a:br>
            <a:r>
              <a:rPr lang="en-US" sz="2300" dirty="0">
                <a:latin typeface="Consolas" pitchFamily="49" charset="0"/>
                <a:cs typeface="Consolas" pitchFamily="49" charset="0"/>
              </a:rPr>
              <a:t>Guess the number &gt;&gt; 5</a:t>
            </a:r>
            <a:br>
              <a:rPr lang="en-US" sz="2300" dirty="0">
                <a:latin typeface="Consolas" pitchFamily="49" charset="0"/>
                <a:cs typeface="Consolas" pitchFamily="49" charset="0"/>
              </a:rPr>
            </a:br>
            <a:r>
              <a:rPr lang="en-US" sz="2300" dirty="0">
                <a:latin typeface="Consolas" pitchFamily="49" charset="0"/>
                <a:cs typeface="Consolas" pitchFamily="49" charset="0"/>
              </a:rPr>
              <a:t>Too low!</a:t>
            </a:r>
            <a:br>
              <a:rPr lang="en-US" sz="2300" dirty="0">
                <a:latin typeface="Consolas" pitchFamily="49" charset="0"/>
                <a:cs typeface="Consolas" pitchFamily="49" charset="0"/>
              </a:rPr>
            </a:br>
            <a:r>
              <a:rPr lang="en-US" sz="2300" dirty="0">
                <a:latin typeface="Consolas" pitchFamily="49" charset="0"/>
                <a:cs typeface="Consolas" pitchFamily="49" charset="0"/>
              </a:rPr>
              <a:t>Guess the number &gt;&gt; 6</a:t>
            </a:r>
            <a:br>
              <a:rPr lang="en-US" sz="2300" dirty="0">
                <a:latin typeface="Consolas" pitchFamily="49" charset="0"/>
                <a:cs typeface="Consolas" pitchFamily="49" charset="0"/>
              </a:rPr>
            </a:br>
            <a:r>
              <a:rPr lang="en-US" sz="2300" dirty="0">
                <a:latin typeface="Consolas" pitchFamily="49" charset="0"/>
                <a:cs typeface="Consolas" pitchFamily="49" charset="0"/>
              </a:rPr>
              <a:t>Correct!</a:t>
            </a:r>
            <a:endParaRPr lang="nl-NL" sz="3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for Psychologists: Lecture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D127-5FE7-4F18-8369-5475B33C39F8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65419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Iteration structures: </a:t>
            </a:r>
            <a:r>
              <a:rPr lang="nl-N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Execute a segment of code a specified number of times</a:t>
            </a:r>
          </a:p>
          <a:p>
            <a:pPr lvl="1"/>
            <a:r>
              <a:rPr lang="nl-NL" dirty="0"/>
              <a:t>Useful when you want to iterate through a list and execute some code for each item</a:t>
            </a:r>
          </a:p>
          <a:p>
            <a:pPr marL="457200" lvl="1" indent="0">
              <a:buNone/>
            </a:pPr>
            <a:br>
              <a:rPr lang="nl-NL" sz="2000" dirty="0">
                <a:latin typeface="Consolas" pitchFamily="49" charset="0"/>
                <a:cs typeface="Consolas" pitchFamily="49" charset="0"/>
              </a:rPr>
            </a:br>
            <a:r>
              <a:rPr lang="nl-NL" sz="2000" dirty="0">
                <a:latin typeface="Consolas" pitchFamily="49" charset="0"/>
                <a:cs typeface="Consolas" pitchFamily="49" charset="0"/>
              </a:rPr>
              <a:t>numbers = [1,2,5]</a:t>
            </a:r>
            <a:br>
              <a:rPr lang="nl-NL" sz="2000" dirty="0">
                <a:latin typeface="Consolas" pitchFamily="49" charset="0"/>
                <a:cs typeface="Consolas" pitchFamily="49" charset="0"/>
              </a:rPr>
            </a:br>
            <a:br>
              <a:rPr lang="nl-NL" sz="2000" dirty="0">
                <a:latin typeface="Consolas" pitchFamily="49" charset="0"/>
                <a:cs typeface="Consolas" pitchFamily="49" charset="0"/>
              </a:rPr>
            </a:br>
            <a:br>
              <a:rPr lang="nl-NL" sz="2000" dirty="0">
                <a:latin typeface="Consolas" pitchFamily="49" charset="0"/>
                <a:cs typeface="Consolas" pitchFamily="49" charset="0"/>
              </a:rPr>
            </a:br>
            <a:r>
              <a:rPr lang="nl-NL" sz="2000" dirty="0">
                <a:latin typeface="Consolas" pitchFamily="49" charset="0"/>
                <a:cs typeface="Consolas" pitchFamily="49" charset="0"/>
              </a:rPr>
              <a:t>for num in numbers:</a:t>
            </a:r>
            <a:br>
              <a:rPr lang="nl-NL" sz="2000" dirty="0">
                <a:latin typeface="Consolas" pitchFamily="49" charset="0"/>
                <a:cs typeface="Consolas" pitchFamily="49" charset="0"/>
              </a:rPr>
            </a:br>
            <a:r>
              <a:rPr lang="nl-NL" sz="2000" dirty="0">
                <a:latin typeface="Consolas" pitchFamily="49" charset="0"/>
                <a:cs typeface="Consolas" pitchFamily="49" charset="0"/>
              </a:rPr>
              <a:t>	print num</a:t>
            </a:r>
            <a:br>
              <a:rPr lang="nl-NL" sz="2000" dirty="0">
                <a:latin typeface="Consolas" pitchFamily="49" charset="0"/>
                <a:cs typeface="Consolas" pitchFamily="49" charset="0"/>
              </a:rPr>
            </a:br>
            <a:br>
              <a:rPr lang="nl-NL" sz="2000" dirty="0">
                <a:latin typeface="Consolas" pitchFamily="49" charset="0"/>
                <a:cs typeface="Consolas" pitchFamily="49" charset="0"/>
              </a:rPr>
            </a:br>
            <a:br>
              <a:rPr lang="nl-NL" sz="2000" dirty="0">
                <a:latin typeface="Consolas" pitchFamily="49" charset="0"/>
                <a:cs typeface="Consolas" pitchFamily="49" charset="0"/>
              </a:rPr>
            </a:br>
            <a:endParaRPr lang="nl-NL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for Psychologists: Lecture 2</a:t>
            </a:r>
          </a:p>
        </p:txBody>
      </p:sp>
      <p:sp>
        <p:nvSpPr>
          <p:cNvPr id="11" name="Arc 10"/>
          <p:cNvSpPr/>
          <p:nvPr/>
        </p:nvSpPr>
        <p:spPr>
          <a:xfrm>
            <a:off x="1620741" y="4437112"/>
            <a:ext cx="1008112" cy="576064"/>
          </a:xfrm>
          <a:prstGeom prst="arc">
            <a:avLst>
              <a:gd name="adj1" fmla="val 10803275"/>
              <a:gd name="adj2" fmla="val 0"/>
            </a:avLst>
          </a:prstGeom>
          <a:ln w="38100"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TextBox 12"/>
          <p:cNvSpPr txBox="1"/>
          <p:nvPr/>
        </p:nvSpPr>
        <p:spPr>
          <a:xfrm>
            <a:off x="2487496" y="4250287"/>
            <a:ext cx="47525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>
                <a:solidFill>
                  <a:schemeClr val="accent1">
                    <a:lumMod val="75000"/>
                  </a:schemeClr>
                </a:solidFill>
              </a:rPr>
              <a:t>The variable after </a:t>
            </a:r>
            <a:r>
              <a:rPr lang="nl-NL" sz="1600" i="1" dirty="0">
                <a:solidFill>
                  <a:schemeClr val="accent1">
                    <a:lumMod val="75000"/>
                  </a:schemeClr>
                </a:solidFill>
              </a:rPr>
              <a:t>for </a:t>
            </a:r>
            <a:r>
              <a:rPr lang="nl-NL" sz="1600" dirty="0">
                <a:solidFill>
                  <a:schemeClr val="accent1">
                    <a:lumMod val="75000"/>
                  </a:schemeClr>
                </a:solidFill>
              </a:rPr>
              <a:t>becomes the first item in list</a:t>
            </a:r>
          </a:p>
        </p:txBody>
      </p:sp>
      <p:sp>
        <p:nvSpPr>
          <p:cNvPr id="14" name="Arc 13"/>
          <p:cNvSpPr/>
          <p:nvPr/>
        </p:nvSpPr>
        <p:spPr>
          <a:xfrm flipV="1">
            <a:off x="964145" y="4998252"/>
            <a:ext cx="1008112" cy="732911"/>
          </a:xfrm>
          <a:prstGeom prst="arc">
            <a:avLst>
              <a:gd name="adj1" fmla="val 10803275"/>
              <a:gd name="adj2" fmla="val 0"/>
            </a:avLst>
          </a:prstGeom>
          <a:ln w="38100">
            <a:solidFill>
              <a:srgbClr val="FF0000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TextBox 14"/>
          <p:cNvSpPr txBox="1"/>
          <p:nvPr/>
        </p:nvSpPr>
        <p:spPr>
          <a:xfrm>
            <a:off x="1911432" y="5392609"/>
            <a:ext cx="59046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>
                <a:solidFill>
                  <a:srgbClr val="FF0000"/>
                </a:solidFill>
              </a:rPr>
              <a:t>When indented code is finished, repeat the process for the next item, until all items in the list have </a:t>
            </a:r>
            <a:r>
              <a:rPr lang="nl-NL" sz="1600" dirty="0" err="1">
                <a:solidFill>
                  <a:srgbClr val="FF0000"/>
                </a:solidFill>
              </a:rPr>
              <a:t>passed</a:t>
            </a:r>
            <a:endParaRPr lang="nl-NL" sz="1600" dirty="0">
              <a:solidFill>
                <a:srgbClr val="FF0000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D127-5FE7-4F18-8369-5475B33C39F8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606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You</a:t>
            </a:r>
            <a:r>
              <a:rPr lang="nl-NL" dirty="0"/>
              <a:t> can store data in more complex structures</a:t>
            </a:r>
          </a:p>
          <a:p>
            <a:pPr lvl="1"/>
            <a:r>
              <a:rPr lang="nl-NL" dirty="0"/>
              <a:t>Lists</a:t>
            </a:r>
          </a:p>
          <a:p>
            <a:pPr lvl="1"/>
            <a:r>
              <a:rPr lang="nl-NL" dirty="0"/>
              <a:t>Tuples</a:t>
            </a:r>
          </a:p>
          <a:p>
            <a:pPr lvl="1"/>
            <a:r>
              <a:rPr lang="nl-NL" dirty="0"/>
              <a:t>Dictionaries</a:t>
            </a:r>
          </a:p>
          <a:p>
            <a:r>
              <a:rPr lang="nl-NL" dirty="0"/>
              <a:t>These structures can be assigned to variables and are considered </a:t>
            </a:r>
            <a:r>
              <a:rPr lang="nl-NL" b="1" i="1" dirty="0"/>
              <a:t>objects</a:t>
            </a:r>
            <a:r>
              <a:rPr lang="nl-NL" i="1" dirty="0"/>
              <a:t> </a:t>
            </a:r>
            <a:r>
              <a:rPr lang="nl-NL" sz="2000" i="1" dirty="0">
                <a:solidFill>
                  <a:schemeClr val="bg1">
                    <a:lumMod val="50000"/>
                  </a:schemeClr>
                </a:solidFill>
              </a:rPr>
              <a:t>(e.g. they have </a:t>
            </a:r>
            <a:r>
              <a:rPr lang="nl-NL" sz="2000" i="1" dirty="0" err="1">
                <a:solidFill>
                  <a:schemeClr val="bg1">
                    <a:lumMod val="50000"/>
                  </a:schemeClr>
                </a:solidFill>
              </a:rPr>
              <a:t>attached</a:t>
            </a:r>
            <a:r>
              <a:rPr lang="nl-NL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nl-NL" sz="2000" i="1" dirty="0" err="1">
                <a:solidFill>
                  <a:schemeClr val="bg1">
                    <a:lumMod val="50000"/>
                  </a:schemeClr>
                </a:solidFill>
              </a:rPr>
              <a:t>properties</a:t>
            </a:r>
            <a:r>
              <a:rPr lang="nl-NL" sz="2000" i="1" dirty="0">
                <a:solidFill>
                  <a:schemeClr val="bg1">
                    <a:lumMod val="50000"/>
                  </a:schemeClr>
                </a:solidFill>
              </a:rPr>
              <a:t> and functions you can call)</a:t>
            </a:r>
            <a:endParaRPr lang="nl-NL" dirty="0">
              <a:solidFill>
                <a:schemeClr val="bg1">
                  <a:lumMod val="50000"/>
                </a:schemeClr>
              </a:solidFill>
            </a:endParaRPr>
          </a:p>
          <a:p>
            <a:endParaRPr lang="nl-NL" dirty="0"/>
          </a:p>
          <a:p>
            <a:endParaRPr lang="nl-NL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91680" y="6597352"/>
            <a:ext cx="5976664" cy="216024"/>
          </a:xfrm>
        </p:spPr>
        <p:txBody>
          <a:bodyPr/>
          <a:lstStyle/>
          <a:p>
            <a:r>
              <a:rPr lang="en-US"/>
              <a:t>Programming for Psychologists: Lecture 2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40352" y="6597352"/>
            <a:ext cx="1152128" cy="216024"/>
          </a:xfrm>
        </p:spPr>
        <p:txBody>
          <a:bodyPr/>
          <a:lstStyle/>
          <a:p>
            <a:fld id="{CBC5D127-5FE7-4F18-8369-5475B33C39F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7295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for Psychologists: Lecture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D127-5FE7-4F18-8369-5475B33C39F8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23528" y="836712"/>
            <a:ext cx="8568952" cy="648072"/>
          </a:xfrm>
        </p:spPr>
        <p:txBody>
          <a:bodyPr>
            <a:normAutofit fontScale="90000"/>
          </a:bodyPr>
          <a:lstStyle/>
          <a:p>
            <a:r>
              <a:rPr lang="nl-NL" dirty="0"/>
              <a:t>Iteration structures: </a:t>
            </a:r>
            <a:r>
              <a:rPr lang="nl-N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 loop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3528" y="1484784"/>
            <a:ext cx="8568952" cy="5040560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nl-NL" dirty="0"/>
              <a:t>Print </a:t>
            </a:r>
            <a:r>
              <a:rPr lang="nl-NL" dirty="0" err="1"/>
              <a:t>names</a:t>
            </a:r>
            <a:r>
              <a:rPr lang="nl-NL" dirty="0"/>
              <a:t> of </a:t>
            </a:r>
            <a:r>
              <a:rPr lang="nl-NL" dirty="0" err="1"/>
              <a:t>students</a:t>
            </a:r>
            <a:r>
              <a:rPr lang="nl-NL" dirty="0"/>
              <a:t> in a list</a:t>
            </a:r>
            <a:br>
              <a:rPr lang="nl-NL" dirty="0"/>
            </a:br>
            <a:br>
              <a:rPr lang="nl-NL" dirty="0"/>
            </a:b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students</a:t>
            </a:r>
            <a:r>
              <a:rPr lang="en-US" alt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400" b="1" dirty="0">
                <a:solidFill>
                  <a:srgbClr val="CE5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en-US" sz="2400" dirty="0">
                <a:solidFill>
                  <a:srgbClr val="4E9A0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en-US" sz="2400" dirty="0" err="1">
                <a:solidFill>
                  <a:srgbClr val="4E9A0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Sarah"</a:t>
            </a:r>
            <a:r>
              <a:rPr lang="en-US" altLang="en-US" sz="2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en-US" sz="2400" dirty="0" err="1">
                <a:solidFill>
                  <a:srgbClr val="4E9A0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"Francesco"</a:t>
            </a:r>
            <a:r>
              <a:rPr lang="en-US" altLang="en-US" sz="2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en-US" sz="2400" dirty="0" err="1">
                <a:solidFill>
                  <a:srgbClr val="4E9A0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"Tin"</a:t>
            </a:r>
            <a:r>
              <a:rPr lang="en-US" altLang="en-US" sz="2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en-US" sz="2400" dirty="0" err="1">
                <a:solidFill>
                  <a:srgbClr val="4E9A0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"Sophie</a:t>
            </a:r>
            <a:r>
              <a:rPr lang="en-US" altLang="en-US" sz="2400" dirty="0">
                <a:solidFill>
                  <a:srgbClr val="4E9A0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alt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b="1" dirty="0">
                <a:solidFill>
                  <a:srgbClr val="204A8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alt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alt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400" b="1" dirty="0">
                <a:solidFill>
                  <a:srgbClr val="204A8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alt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students</a:t>
            </a:r>
            <a:r>
              <a:rPr lang="en-US" alt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alt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b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400" b="1" dirty="0">
                <a:solidFill>
                  <a:srgbClr val="204A8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alt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400" dirty="0">
                <a:solidFill>
                  <a:srgbClr val="4E9A0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"The student's name is"</a:t>
            </a:r>
            <a:r>
              <a:rPr lang="en-US" alt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</a:t>
            </a:r>
            <a:r>
              <a:rPr lang="en-US" alt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endParaRPr lang="en-US" altLang="en-US" sz="48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nl-NL" sz="2000" dirty="0">
              <a:latin typeface="Consolas" pitchFamily="49" charset="0"/>
              <a:cs typeface="Consolas" pitchFamily="49" charset="0"/>
            </a:endParaRPr>
          </a:p>
          <a:p>
            <a:endParaRPr lang="nl-NL" sz="20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nl-NL" sz="2400" i="1" dirty="0">
                <a:solidFill>
                  <a:schemeClr val="tx1">
                    <a:lumMod val="50000"/>
                    <a:lumOff val="50000"/>
                  </a:schemeClr>
                </a:solidFill>
                <a:cs typeface="Consolas" pitchFamily="49" charset="0"/>
              </a:rPr>
              <a:t>Output:</a:t>
            </a:r>
            <a:endParaRPr lang="nl-NL" sz="24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nl-NL" sz="2400" dirty="0">
                <a:latin typeface="Consolas" pitchFamily="49" charset="0"/>
                <a:cs typeface="Consolas" pitchFamily="49" charset="0"/>
              </a:rPr>
              <a:t>	The </a:t>
            </a:r>
            <a:r>
              <a:rPr lang="nl-NL" sz="2400" dirty="0" err="1">
                <a:latin typeface="Consolas" pitchFamily="49" charset="0"/>
                <a:cs typeface="Consolas" pitchFamily="49" charset="0"/>
              </a:rPr>
              <a:t>student's</a:t>
            </a:r>
            <a:r>
              <a:rPr lang="nl-NL" sz="2400" dirty="0">
                <a:latin typeface="Consolas" pitchFamily="49" charset="0"/>
                <a:cs typeface="Consolas" pitchFamily="49" charset="0"/>
              </a:rPr>
              <a:t> name is Sarah</a:t>
            </a:r>
            <a:br>
              <a:rPr lang="nl-NL" sz="2400" dirty="0">
                <a:latin typeface="Consolas" pitchFamily="49" charset="0"/>
                <a:cs typeface="Consolas" pitchFamily="49" charset="0"/>
              </a:rPr>
            </a:br>
            <a:r>
              <a:rPr lang="nl-NL" sz="2400" dirty="0">
                <a:latin typeface="Consolas" pitchFamily="49" charset="0"/>
                <a:cs typeface="Consolas" pitchFamily="49" charset="0"/>
              </a:rPr>
              <a:t>The </a:t>
            </a:r>
            <a:r>
              <a:rPr lang="nl-NL" sz="2400" dirty="0" err="1">
                <a:latin typeface="Consolas" pitchFamily="49" charset="0"/>
                <a:cs typeface="Consolas" pitchFamily="49" charset="0"/>
              </a:rPr>
              <a:t>student's</a:t>
            </a:r>
            <a:r>
              <a:rPr lang="nl-NL" sz="2400" dirty="0">
                <a:latin typeface="Consolas" pitchFamily="49" charset="0"/>
                <a:cs typeface="Consolas" pitchFamily="49" charset="0"/>
              </a:rPr>
              <a:t> name is </a:t>
            </a:r>
            <a:r>
              <a:rPr lang="nl-NL" sz="2400" dirty="0" err="1">
                <a:latin typeface="Consolas" pitchFamily="49" charset="0"/>
                <a:cs typeface="Consolas" pitchFamily="49" charset="0"/>
              </a:rPr>
              <a:t>Francesco</a:t>
            </a:r>
            <a:br>
              <a:rPr lang="nl-NL" sz="2400" dirty="0">
                <a:latin typeface="Consolas" pitchFamily="49" charset="0"/>
                <a:cs typeface="Consolas" pitchFamily="49" charset="0"/>
              </a:rPr>
            </a:br>
            <a:r>
              <a:rPr lang="nl-NL" sz="2400" dirty="0">
                <a:latin typeface="Consolas" pitchFamily="49" charset="0"/>
                <a:cs typeface="Consolas" pitchFamily="49" charset="0"/>
              </a:rPr>
              <a:t>The </a:t>
            </a:r>
            <a:r>
              <a:rPr lang="nl-NL" sz="2400" dirty="0" err="1">
                <a:latin typeface="Consolas" pitchFamily="49" charset="0"/>
                <a:cs typeface="Consolas" pitchFamily="49" charset="0"/>
              </a:rPr>
              <a:t>student's</a:t>
            </a:r>
            <a:r>
              <a:rPr lang="nl-NL" sz="2400" dirty="0">
                <a:latin typeface="Consolas" pitchFamily="49" charset="0"/>
                <a:cs typeface="Consolas" pitchFamily="49" charset="0"/>
              </a:rPr>
              <a:t> name is Tin</a:t>
            </a:r>
            <a:br>
              <a:rPr lang="nl-NL" sz="2400" dirty="0">
                <a:latin typeface="Consolas" pitchFamily="49" charset="0"/>
                <a:cs typeface="Consolas" pitchFamily="49" charset="0"/>
              </a:rPr>
            </a:br>
            <a:r>
              <a:rPr lang="nl-NL" sz="2400" dirty="0">
                <a:latin typeface="Consolas" pitchFamily="49" charset="0"/>
                <a:cs typeface="Consolas" pitchFamily="49" charset="0"/>
              </a:rPr>
              <a:t>The </a:t>
            </a:r>
            <a:r>
              <a:rPr lang="nl-NL" sz="2400" dirty="0" err="1">
                <a:latin typeface="Consolas" pitchFamily="49" charset="0"/>
                <a:cs typeface="Consolas" pitchFamily="49" charset="0"/>
              </a:rPr>
              <a:t>student's</a:t>
            </a:r>
            <a:r>
              <a:rPr lang="nl-NL" sz="2400" dirty="0">
                <a:latin typeface="Consolas" pitchFamily="49" charset="0"/>
                <a:cs typeface="Consolas" pitchFamily="49" charset="0"/>
              </a:rPr>
              <a:t> name is Sophie</a:t>
            </a:r>
            <a:br>
              <a:rPr lang="nl-NL" sz="2000" dirty="0">
                <a:latin typeface="Consolas" pitchFamily="49" charset="0"/>
                <a:cs typeface="Consolas" pitchFamily="49" charset="0"/>
              </a:rPr>
            </a:br>
            <a:endParaRPr lang="nl-NL" sz="20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Iteration structures: </a:t>
            </a:r>
            <a:r>
              <a:rPr lang="nl-N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 loop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lvl="1" indent="0">
              <a:buNone/>
            </a:pPr>
            <a:r>
              <a:rPr lang="en-US" altLang="en-US" sz="2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total</a:t>
            </a:r>
            <a:r>
              <a:rPr lang="en-US" altLang="en-US" sz="2200" dirty="0">
                <a:latin typeface="Arial Unicode MS" panose="020B0604020202020204" pitchFamily="34" charset="-128"/>
              </a:rPr>
              <a:t> </a:t>
            </a:r>
            <a:r>
              <a:rPr lang="en-US" altLang="en-US" sz="2200" b="1" dirty="0">
                <a:solidFill>
                  <a:srgbClr val="CE5C00"/>
                </a:solidFill>
                <a:latin typeface="Arial Unicode MS" panose="020B0604020202020204" pitchFamily="34" charset="-128"/>
              </a:rPr>
              <a:t>=</a:t>
            </a:r>
            <a:r>
              <a:rPr lang="en-US" altLang="en-US" sz="2200" dirty="0">
                <a:latin typeface="Arial Unicode MS" panose="020B0604020202020204" pitchFamily="34" charset="-128"/>
              </a:rPr>
              <a:t> </a:t>
            </a:r>
            <a:r>
              <a:rPr lang="en-US" altLang="en-US" sz="2200" b="1" dirty="0">
                <a:solidFill>
                  <a:srgbClr val="0000CF"/>
                </a:solidFill>
                <a:latin typeface="Arial Unicode MS" panose="020B0604020202020204" pitchFamily="34" charset="-128"/>
              </a:rPr>
              <a:t>0</a:t>
            </a:r>
            <a:r>
              <a:rPr lang="en-US" altLang="en-US" sz="2200" dirty="0">
                <a:latin typeface="Arial Unicode MS" panose="020B0604020202020204" pitchFamily="34" charset="-128"/>
              </a:rPr>
              <a:t> </a:t>
            </a:r>
          </a:p>
          <a:p>
            <a:pPr marL="457200" lvl="1" indent="0">
              <a:buNone/>
            </a:pPr>
            <a:r>
              <a:rPr lang="en-US" altLang="en-US" sz="2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myLuckyNumbers</a:t>
            </a:r>
            <a:r>
              <a:rPr lang="en-US" alt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200" b="1" dirty="0">
                <a:solidFill>
                  <a:srgbClr val="CE5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en-US" sz="2200" b="1" dirty="0">
                <a:solidFill>
                  <a:srgbClr val="0000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altLang="en-US" sz="2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en-US" sz="2200" b="1" dirty="0">
                <a:solidFill>
                  <a:srgbClr val="0000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altLang="en-US" sz="2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en-US" sz="2200" b="1" dirty="0">
                <a:solidFill>
                  <a:srgbClr val="0000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en-US" altLang="en-US" sz="2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en-US" sz="2200" dirty="0">
                <a:solidFill>
                  <a:srgbClr val="4E9A0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"ninehundred"</a:t>
            </a:r>
            <a:r>
              <a:rPr lang="en-US" altLang="en-US" sz="2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alt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en-US" altLang="en-US" sz="2200" b="1" dirty="0">
                <a:solidFill>
                  <a:srgbClr val="204A8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alt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alt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200" b="1" dirty="0">
                <a:solidFill>
                  <a:srgbClr val="204A8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alt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myLuckyNumbers</a:t>
            </a:r>
            <a:r>
              <a:rPr lang="en-US" altLang="en-US" sz="2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alt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en-US" altLang="en-US" sz="2200" b="1" dirty="0">
                <a:solidFill>
                  <a:srgbClr val="204A8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print</a:t>
            </a:r>
            <a:r>
              <a:rPr lang="en-US" alt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altLang="en-US" sz="2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200" dirty="0">
                <a:solidFill>
                  <a:srgbClr val="4E9A0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is your lucky number"</a:t>
            </a:r>
            <a:r>
              <a:rPr lang="en-US" alt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en-US" altLang="en-US" sz="2200" b="1" dirty="0">
                <a:solidFill>
                  <a:srgbClr val="204A8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if</a:t>
            </a:r>
            <a:r>
              <a:rPr lang="en-US" alt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200" dirty="0">
                <a:solidFill>
                  <a:srgbClr val="204A8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altLang="en-US" sz="2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altLang="en-US" sz="2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200" b="1" dirty="0">
                <a:solidFill>
                  <a:srgbClr val="CE5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US" alt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200" dirty="0" err="1">
                <a:solidFill>
                  <a:srgbClr val="204A8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sz="2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alt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en-US" altLang="en-US" sz="2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total</a:t>
            </a:r>
            <a:r>
              <a:rPr lang="en-US" alt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200" b="1" dirty="0">
                <a:solidFill>
                  <a:srgbClr val="CE5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+=</a:t>
            </a:r>
            <a:r>
              <a:rPr lang="en-US" alt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alt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en-US" altLang="en-US" sz="2200" b="1" dirty="0">
                <a:solidFill>
                  <a:srgbClr val="204A8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if</a:t>
            </a:r>
            <a:r>
              <a:rPr lang="en-US" alt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alt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200" b="1" dirty="0">
                <a:solidFill>
                  <a:srgbClr val="CE5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lang="en-US" alt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200" b="1" dirty="0">
                <a:solidFill>
                  <a:srgbClr val="0000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alt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200" b="1" dirty="0">
                <a:solidFill>
                  <a:srgbClr val="CE5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US" alt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200" b="1" dirty="0">
                <a:solidFill>
                  <a:srgbClr val="0000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altLang="en-US" sz="2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alt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en-US" altLang="en-US" sz="2200" b="1" dirty="0">
                <a:solidFill>
                  <a:srgbClr val="204A8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print</a:t>
            </a:r>
            <a:r>
              <a:rPr lang="en-US" alt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200" dirty="0">
                <a:solidFill>
                  <a:srgbClr val="4E9A0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"you can divide it by two!"</a:t>
            </a:r>
            <a:r>
              <a:rPr lang="en-US" alt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en-US" altLang="en-US" sz="2200" b="1" dirty="0">
                <a:solidFill>
                  <a:srgbClr val="204A8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alt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200" dirty="0">
                <a:solidFill>
                  <a:srgbClr val="4E9A0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"Sum of numbers in list is "</a:t>
            </a:r>
            <a:r>
              <a:rPr lang="en-US" altLang="en-US" sz="2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</a:t>
            </a:r>
            <a:r>
              <a:rPr lang="en-US" alt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altLang="en-US" sz="4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br>
              <a:rPr lang="nl-NL" sz="2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nl-NL" sz="2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output:</a:t>
            </a:r>
          </a:p>
          <a:p>
            <a:pPr marL="457200" lvl="1" indent="0">
              <a:buNone/>
            </a:pPr>
            <a:r>
              <a:rPr lang="nl-NL" sz="2200" dirty="0">
                <a:latin typeface="Consolas" pitchFamily="49" charset="0"/>
                <a:cs typeface="Consolas" pitchFamily="49" charset="0"/>
              </a:rPr>
              <a:t>1 is your lucky number</a:t>
            </a:r>
            <a:br>
              <a:rPr lang="nl-NL" sz="2200" dirty="0">
                <a:latin typeface="Consolas" pitchFamily="49" charset="0"/>
                <a:cs typeface="Consolas" pitchFamily="49" charset="0"/>
              </a:rPr>
            </a:br>
            <a:r>
              <a:rPr lang="nl-NL" sz="2200" dirty="0">
                <a:latin typeface="Consolas" pitchFamily="49" charset="0"/>
                <a:cs typeface="Consolas" pitchFamily="49" charset="0"/>
              </a:rPr>
              <a:t>4 is your lucky number</a:t>
            </a:r>
            <a:br>
              <a:rPr lang="nl-NL" sz="2200" dirty="0">
                <a:latin typeface="Consolas" pitchFamily="49" charset="0"/>
                <a:cs typeface="Consolas" pitchFamily="49" charset="0"/>
              </a:rPr>
            </a:br>
            <a:r>
              <a:rPr lang="nl-NL" sz="2200" dirty="0">
                <a:latin typeface="Consolas" pitchFamily="49" charset="0"/>
                <a:cs typeface="Consolas" pitchFamily="49" charset="0"/>
              </a:rPr>
              <a:t>you can divide it by two!</a:t>
            </a:r>
            <a:br>
              <a:rPr lang="nl-NL" sz="2200" dirty="0">
                <a:latin typeface="Consolas" pitchFamily="49" charset="0"/>
                <a:cs typeface="Consolas" pitchFamily="49" charset="0"/>
              </a:rPr>
            </a:br>
            <a:r>
              <a:rPr lang="nl-NL" sz="2200" dirty="0">
                <a:latin typeface="Consolas" pitchFamily="49" charset="0"/>
                <a:cs typeface="Consolas" pitchFamily="49" charset="0"/>
              </a:rPr>
              <a:t>7 is your lucky number</a:t>
            </a:r>
            <a:br>
              <a:rPr lang="nl-NL" sz="2200" dirty="0">
                <a:latin typeface="Consolas" pitchFamily="49" charset="0"/>
                <a:cs typeface="Consolas" pitchFamily="49" charset="0"/>
              </a:rPr>
            </a:br>
            <a:r>
              <a:rPr lang="nl-NL" sz="2200" dirty="0">
                <a:latin typeface="Consolas" pitchFamily="49" charset="0"/>
                <a:cs typeface="Consolas" pitchFamily="49" charset="0"/>
              </a:rPr>
              <a:t>ninehundred is your lucky number</a:t>
            </a:r>
            <a:br>
              <a:rPr lang="nl-NL" sz="2200" dirty="0">
                <a:latin typeface="Consolas" pitchFamily="49" charset="0"/>
                <a:cs typeface="Consolas" pitchFamily="49" charset="0"/>
              </a:rPr>
            </a:br>
            <a:r>
              <a:rPr lang="nl-NL" sz="2200" dirty="0">
                <a:latin typeface="Consolas" pitchFamily="49" charset="0"/>
                <a:cs typeface="Consolas" pitchFamily="49" charset="0"/>
              </a:rPr>
              <a:t>Sum of numbers in list is 12</a:t>
            </a:r>
            <a:endParaRPr lang="nl-NL" sz="3500" dirty="0"/>
          </a:p>
          <a:p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for Psychologists: Lecture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D127-5FE7-4F18-8369-5475B33C39F8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6045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Iteration structures: </a:t>
            </a:r>
            <a:r>
              <a:rPr lang="nl-N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 loop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l-NL" dirty="0"/>
              <a:t>What if you want to do </a:t>
            </a:r>
            <a:r>
              <a:rPr lang="nl-NL" dirty="0" err="1"/>
              <a:t>something</a:t>
            </a:r>
            <a:r>
              <a:rPr lang="nl-NL" dirty="0"/>
              <a:t> </a:t>
            </a:r>
            <a:r>
              <a:rPr lang="nl-NL" dirty="0" err="1"/>
              <a:t>only</a:t>
            </a:r>
            <a:r>
              <a:rPr lang="nl-NL" dirty="0"/>
              <a:t> a </a:t>
            </a:r>
            <a:r>
              <a:rPr lang="nl-NL" dirty="0" err="1"/>
              <a:t>specific</a:t>
            </a:r>
            <a:r>
              <a:rPr lang="nl-NL" dirty="0"/>
              <a:t> </a:t>
            </a:r>
            <a:r>
              <a:rPr lang="nl-NL" dirty="0" err="1"/>
              <a:t>number</a:t>
            </a:r>
            <a:r>
              <a:rPr lang="nl-NL" dirty="0"/>
              <a:t> of </a:t>
            </a:r>
            <a:r>
              <a:rPr lang="nl-NL" dirty="0" err="1"/>
              <a:t>times</a:t>
            </a:r>
            <a:r>
              <a:rPr lang="nl-NL" dirty="0"/>
              <a:t>?</a:t>
            </a:r>
          </a:p>
          <a:p>
            <a:pPr lvl="1"/>
            <a:r>
              <a:rPr lang="nl-NL" dirty="0"/>
              <a:t>Use </a:t>
            </a:r>
            <a:r>
              <a:rPr lang="nl-NL" i="1" dirty="0"/>
              <a:t>range(x,y)</a:t>
            </a:r>
            <a:r>
              <a:rPr lang="nl-NL" dirty="0"/>
              <a:t>: generate a range of numbers in a list starting at x and ending at </a:t>
            </a:r>
            <a:r>
              <a:rPr lang="nl-NL" b="1" i="1" dirty="0"/>
              <a:t>y-1</a:t>
            </a:r>
            <a:endParaRPr lang="nl-NL" i="1" dirty="0"/>
          </a:p>
          <a:p>
            <a:pPr lvl="2"/>
            <a:r>
              <a:rPr lang="nl-NL" sz="2000" dirty="0">
                <a:latin typeface="Consolas" pitchFamily="49" charset="0"/>
                <a:cs typeface="Consolas" pitchFamily="49" charset="0"/>
              </a:rPr>
              <a:t>range(0,5) </a:t>
            </a:r>
            <a:r>
              <a:rPr lang="nl-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 [0,1,2,3,4]</a:t>
            </a:r>
          </a:p>
          <a:p>
            <a:pPr lvl="2"/>
            <a:r>
              <a:rPr lang="nl-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range(5,8)  [5,6,7]</a:t>
            </a:r>
          </a:p>
          <a:p>
            <a:pPr lvl="1"/>
            <a:r>
              <a:rPr lang="nl-NL" dirty="0" err="1">
                <a:cs typeface="Consolas" pitchFamily="49" charset="0"/>
                <a:sym typeface="Wingdings" pitchFamily="2" charset="2"/>
              </a:rPr>
              <a:t>You</a:t>
            </a:r>
            <a:r>
              <a:rPr lang="nl-NL" dirty="0">
                <a:cs typeface="Consolas" pitchFamily="49" charset="0"/>
                <a:sym typeface="Wingdings" pitchFamily="2" charset="2"/>
              </a:rPr>
              <a:t> </a:t>
            </a:r>
            <a:r>
              <a:rPr lang="nl-NL" dirty="0" err="1">
                <a:cs typeface="Consolas" pitchFamily="49" charset="0"/>
                <a:sym typeface="Wingdings" pitchFamily="2" charset="2"/>
              </a:rPr>
              <a:t>can</a:t>
            </a:r>
            <a:r>
              <a:rPr lang="nl-NL" dirty="0">
                <a:cs typeface="Consolas" pitchFamily="49" charset="0"/>
                <a:sym typeface="Wingdings" pitchFamily="2" charset="2"/>
              </a:rPr>
              <a:t> </a:t>
            </a:r>
            <a:r>
              <a:rPr lang="nl-NL" dirty="0" err="1">
                <a:cs typeface="Consolas" pitchFamily="49" charset="0"/>
                <a:sym typeface="Wingdings" pitchFamily="2" charset="2"/>
              </a:rPr>
              <a:t>use</a:t>
            </a:r>
            <a:r>
              <a:rPr lang="nl-NL" dirty="0">
                <a:cs typeface="Consolas" pitchFamily="49" charset="0"/>
                <a:sym typeface="Wingdings" pitchFamily="2" charset="2"/>
              </a:rPr>
              <a:t> range() in combination with a </a:t>
            </a:r>
            <a:r>
              <a:rPr lang="nl-NL" dirty="0" err="1">
                <a:cs typeface="Consolas" pitchFamily="49" charset="0"/>
                <a:sym typeface="Wingdings" pitchFamily="2" charset="2"/>
              </a:rPr>
              <a:t>for</a:t>
            </a:r>
            <a:r>
              <a:rPr lang="nl-NL" dirty="0">
                <a:cs typeface="Consolas" pitchFamily="49" charset="0"/>
                <a:sym typeface="Wingdings" pitchFamily="2" charset="2"/>
              </a:rPr>
              <a:t> loop to </a:t>
            </a:r>
            <a:r>
              <a:rPr lang="nl-NL" dirty="0" err="1">
                <a:cs typeface="Consolas" pitchFamily="49" charset="0"/>
                <a:sym typeface="Wingdings" pitchFamily="2" charset="2"/>
              </a:rPr>
              <a:t>iterate</a:t>
            </a:r>
            <a:r>
              <a:rPr lang="nl-NL" dirty="0">
                <a:cs typeface="Consolas" pitchFamily="49" charset="0"/>
                <a:sym typeface="Wingdings" pitchFamily="2" charset="2"/>
              </a:rPr>
              <a:t> a </a:t>
            </a:r>
            <a:r>
              <a:rPr lang="nl-NL" dirty="0" err="1">
                <a:cs typeface="Consolas" pitchFamily="49" charset="0"/>
                <a:sym typeface="Wingdings" pitchFamily="2" charset="2"/>
              </a:rPr>
              <a:t>specific</a:t>
            </a:r>
            <a:r>
              <a:rPr lang="nl-NL" dirty="0">
                <a:cs typeface="Consolas" pitchFamily="49" charset="0"/>
                <a:sym typeface="Wingdings" pitchFamily="2" charset="2"/>
              </a:rPr>
              <a:t> </a:t>
            </a:r>
            <a:r>
              <a:rPr lang="nl-NL" dirty="0" err="1">
                <a:cs typeface="Consolas" pitchFamily="49" charset="0"/>
                <a:sym typeface="Wingdings" pitchFamily="2" charset="2"/>
              </a:rPr>
              <a:t>amount</a:t>
            </a:r>
            <a:r>
              <a:rPr lang="nl-NL" dirty="0">
                <a:cs typeface="Consolas" pitchFamily="49" charset="0"/>
                <a:sym typeface="Wingdings" pitchFamily="2" charset="2"/>
              </a:rPr>
              <a:t> of </a:t>
            </a:r>
            <a:r>
              <a:rPr lang="nl-NL" dirty="0" err="1">
                <a:cs typeface="Consolas" pitchFamily="49" charset="0"/>
                <a:sym typeface="Wingdings" pitchFamily="2" charset="2"/>
              </a:rPr>
              <a:t>times</a:t>
            </a:r>
            <a:r>
              <a:rPr lang="nl-NL" dirty="0">
                <a:cs typeface="Consolas" pitchFamily="49" charset="0"/>
                <a:sym typeface="Wingdings" pitchFamily="2" charset="2"/>
              </a:rPr>
              <a:t> (in </a:t>
            </a:r>
            <a:r>
              <a:rPr lang="nl-NL" dirty="0" err="1">
                <a:cs typeface="Consolas" pitchFamily="49" charset="0"/>
                <a:sym typeface="Wingdings" pitchFamily="2" charset="2"/>
              </a:rPr>
              <a:t>this</a:t>
            </a:r>
            <a:r>
              <a:rPr lang="nl-NL" dirty="0">
                <a:cs typeface="Consolas" pitchFamily="49" charset="0"/>
                <a:sym typeface="Wingdings" pitchFamily="2" charset="2"/>
              </a:rPr>
              <a:t> </a:t>
            </a:r>
            <a:r>
              <a:rPr lang="nl-NL" dirty="0" err="1">
                <a:cs typeface="Consolas" pitchFamily="49" charset="0"/>
                <a:sym typeface="Wingdings" pitchFamily="2" charset="2"/>
              </a:rPr>
              <a:t>example</a:t>
            </a:r>
            <a:r>
              <a:rPr lang="nl-NL" dirty="0">
                <a:cs typeface="Consolas" pitchFamily="49" charset="0"/>
                <a:sym typeface="Wingdings" pitchFamily="2" charset="2"/>
              </a:rPr>
              <a:t> 5):</a:t>
            </a:r>
            <a:br>
              <a:rPr lang="nl-NL" dirty="0">
                <a:cs typeface="Consolas" pitchFamily="49" charset="0"/>
                <a:sym typeface="Wingdings" pitchFamily="2" charset="2"/>
              </a:rPr>
            </a:br>
            <a:br>
              <a:rPr lang="nl-NL" dirty="0">
                <a:cs typeface="Consolas" pitchFamily="49" charset="0"/>
                <a:sym typeface="Wingdings" pitchFamily="2" charset="2"/>
              </a:rPr>
            </a:br>
            <a:r>
              <a:rPr lang="en-US" altLang="en-US" b="1" dirty="0">
                <a:solidFill>
                  <a:srgbClr val="204A8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b="1" dirty="0">
                <a:solidFill>
                  <a:srgbClr val="204A8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204A8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range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b="1" dirty="0">
                <a:solidFill>
                  <a:srgbClr val="0000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en-US" b="1" dirty="0">
                <a:solidFill>
                  <a:srgbClr val="0000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i="1" dirty="0">
                <a:solidFill>
                  <a:srgbClr val="8F590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will make [1,2,3,4,5] </a:t>
            </a:r>
            <a:br>
              <a:rPr lang="en-US" altLang="en-US" i="1" dirty="0">
                <a:solidFill>
                  <a:srgbClr val="8F590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i="1" dirty="0">
                <a:solidFill>
                  <a:srgbClr val="8F590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b="1" dirty="0">
                <a:solidFill>
                  <a:srgbClr val="204A8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4E9A0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"the square of "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4E9A0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is "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b="1" dirty="0">
                <a:solidFill>
                  <a:srgbClr val="CE5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**</a:t>
            </a:r>
            <a:r>
              <a:rPr lang="en-US" altLang="en-US" b="1" dirty="0">
                <a:solidFill>
                  <a:srgbClr val="0000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lang="nl-NL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</a:br>
            <a:br>
              <a:rPr lang="nl-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</a:br>
            <a:r>
              <a:rPr lang="nl-NL" sz="2000" i="1" dirty="0">
                <a:solidFill>
                  <a:schemeClr val="bg1">
                    <a:lumMod val="50000"/>
                  </a:schemeClr>
                </a:solidFill>
                <a:cs typeface="Consolas" pitchFamily="49" charset="0"/>
                <a:sym typeface="Wingdings" pitchFamily="2" charset="2"/>
              </a:rPr>
              <a:t>Output:</a:t>
            </a:r>
            <a:br>
              <a:rPr lang="nl-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</a:br>
            <a:r>
              <a:rPr lang="nl-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the square of 1 is 1</a:t>
            </a:r>
            <a:br>
              <a:rPr lang="nl-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</a:br>
            <a:r>
              <a:rPr lang="nl-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the square of 2 is 4</a:t>
            </a:r>
            <a:br>
              <a:rPr lang="nl-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</a:br>
            <a:r>
              <a:rPr lang="nl-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the square of 3 is 9</a:t>
            </a:r>
            <a:br>
              <a:rPr lang="nl-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</a:br>
            <a:r>
              <a:rPr lang="nl-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the square of 4 is 16</a:t>
            </a:r>
            <a:br>
              <a:rPr lang="nl-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</a:br>
            <a:r>
              <a:rPr lang="nl-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the square of 5 is 25</a:t>
            </a:r>
          </a:p>
          <a:p>
            <a:pPr lvl="1"/>
            <a:endParaRPr lang="nl-NL" dirty="0"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for Psychologists: Lecture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D127-5FE7-4F18-8369-5475B33C39F8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2865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0"/>
            <a:r>
              <a:rPr lang="nl-NL" dirty="0" err="1"/>
              <a:t>Example</a:t>
            </a:r>
            <a:r>
              <a:rPr lang="nl-NL" dirty="0"/>
              <a:t> </a:t>
            </a:r>
            <a:br>
              <a:rPr lang="nl-NL" dirty="0"/>
            </a:br>
            <a:r>
              <a:rPr lang="nl-NL" sz="2400" dirty="0" err="1"/>
              <a:t>Capitalize</a:t>
            </a:r>
            <a:r>
              <a:rPr lang="nl-NL" sz="2400" dirty="0"/>
              <a:t> the first letters of strings in a list, </a:t>
            </a:r>
            <a:r>
              <a:rPr lang="nl-NL" sz="2400" dirty="0" err="1"/>
              <a:t>if</a:t>
            </a:r>
            <a:r>
              <a:rPr lang="nl-NL" sz="2400" dirty="0"/>
              <a:t> </a:t>
            </a:r>
            <a:r>
              <a:rPr lang="nl-NL" sz="2400" dirty="0" err="1"/>
              <a:t>it</a:t>
            </a:r>
            <a:r>
              <a:rPr lang="nl-NL" sz="2400" dirty="0"/>
              <a:t> is </a:t>
            </a:r>
            <a:r>
              <a:rPr lang="nl-NL" sz="2400" dirty="0" err="1"/>
              <a:t>not</a:t>
            </a:r>
            <a:r>
              <a:rPr lang="nl-NL" sz="2400" dirty="0"/>
              <a:t> a </a:t>
            </a:r>
            <a:r>
              <a:rPr lang="nl-NL" sz="2400" dirty="0" err="1"/>
              <a:t>capital</a:t>
            </a:r>
            <a:r>
              <a:rPr lang="nl-NL" sz="2400" dirty="0"/>
              <a:t> letter </a:t>
            </a:r>
            <a:r>
              <a:rPr lang="nl-NL" sz="2400" dirty="0" err="1"/>
              <a:t>already</a:t>
            </a:r>
            <a:br>
              <a:rPr lang="nl-NL" sz="2400" dirty="0"/>
            </a:br>
            <a:br>
              <a:rPr lang="nl-NL" sz="2400" dirty="0"/>
            </a:b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students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400" b="1" dirty="0">
                <a:solidFill>
                  <a:srgbClr val="CE5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en-US" sz="2400" dirty="0">
                <a:solidFill>
                  <a:srgbClr val="4E9A0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en-US" sz="2400" dirty="0" err="1">
                <a:solidFill>
                  <a:srgbClr val="4E9A0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joshua</a:t>
            </a:r>
            <a:r>
              <a:rPr lang="en-US" altLang="en-US" sz="2400" dirty="0">
                <a:solidFill>
                  <a:srgbClr val="4E9A0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en-US" sz="2400" dirty="0">
                <a:solidFill>
                  <a:srgbClr val="4E9A0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en-US" sz="2400" dirty="0" err="1">
                <a:solidFill>
                  <a:srgbClr val="4E9A0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lian</a:t>
            </a:r>
            <a:r>
              <a:rPr lang="en-US" altLang="en-US" sz="2400" dirty="0">
                <a:solidFill>
                  <a:srgbClr val="4E9A0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en-US" sz="2400" dirty="0">
                <a:solidFill>
                  <a:srgbClr val="4E9A0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en-US" sz="2400" dirty="0" err="1">
                <a:solidFill>
                  <a:srgbClr val="4E9A0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Eva"</a:t>
            </a:r>
            <a:r>
              <a:rPr lang="en-US" altLang="en-US" sz="2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en-US" sz="2400" dirty="0" err="1">
                <a:solidFill>
                  <a:srgbClr val="4E9A0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"Lucas</a:t>
            </a:r>
            <a:r>
              <a:rPr lang="en-US" altLang="en-US" sz="2400" dirty="0">
                <a:solidFill>
                  <a:srgbClr val="4E9A0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400" b="1" dirty="0">
                <a:solidFill>
                  <a:srgbClr val="204A8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400" b="1" dirty="0">
                <a:solidFill>
                  <a:srgbClr val="204A8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400" dirty="0">
                <a:solidFill>
                  <a:srgbClr val="204A8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range</a:t>
            </a:r>
            <a:r>
              <a:rPr lang="en-US" alt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400" b="1" dirty="0">
                <a:solidFill>
                  <a:srgbClr val="0000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alt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en-US" sz="2400" dirty="0">
                <a:solidFill>
                  <a:srgbClr val="204A8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alt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students</a:t>
            </a:r>
            <a:r>
              <a:rPr lang="en-US" alt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)):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2400" i="1" dirty="0">
                <a:solidFill>
                  <a:srgbClr val="8F590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Check if first letter is uppercase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2400" b="1" dirty="0">
                <a:solidFill>
                  <a:srgbClr val="204A8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400" b="1" dirty="0">
                <a:solidFill>
                  <a:srgbClr val="204A8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students</a:t>
            </a:r>
            <a:r>
              <a:rPr lang="en-US" alt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][</a:t>
            </a:r>
            <a:r>
              <a:rPr lang="en-US" altLang="en-US" sz="2400" b="1" dirty="0">
                <a:solidFill>
                  <a:srgbClr val="0000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alt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altLang="en-US" sz="2400" b="1" dirty="0">
                <a:solidFill>
                  <a:srgbClr val="CE5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isUpper</a:t>
            </a:r>
            <a:r>
              <a:rPr lang="en-US" alt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    </a:t>
            </a:r>
            <a:r>
              <a:rPr lang="en-US" altLang="en-US" sz="2400" i="1" dirty="0">
                <a:solidFill>
                  <a:srgbClr val="8F590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Capitalize first letter and store resulting </a:t>
            </a:r>
            <a:br>
              <a:rPr lang="en-US" altLang="en-US" sz="2400" i="1" dirty="0">
                <a:solidFill>
                  <a:srgbClr val="8F590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400" i="1" dirty="0">
                <a:solidFill>
                  <a:srgbClr val="8F590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	    # string at same position in list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    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students</a:t>
            </a:r>
            <a:r>
              <a:rPr lang="en-US" alt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400" b="1" dirty="0">
                <a:solidFill>
                  <a:srgbClr val="CE5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students</a:t>
            </a:r>
            <a:r>
              <a:rPr lang="en-US" alt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altLang="en-US" sz="2400" b="1" dirty="0">
                <a:solidFill>
                  <a:srgbClr val="CE5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capitalize</a:t>
            </a:r>
            <a:r>
              <a:rPr lang="en-US" alt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400" b="1" dirty="0">
                <a:solidFill>
                  <a:srgbClr val="204A8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students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lang="en-US" altLang="en-US" sz="4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nl-NL" sz="2000" dirty="0">
                <a:latin typeface="Consolas" pitchFamily="49" charset="0"/>
              </a:rPr>
            </a:br>
            <a:r>
              <a:rPr lang="nl-NL" sz="2400" i="1" dirty="0">
                <a:solidFill>
                  <a:schemeClr val="bg1">
                    <a:lumMod val="50000"/>
                  </a:schemeClr>
                </a:solidFill>
                <a:cs typeface="Consolas" pitchFamily="49" charset="0"/>
                <a:sym typeface="Wingdings" pitchFamily="2" charset="2"/>
              </a:rPr>
              <a:t> Output: </a:t>
            </a:r>
            <a:br>
              <a:rPr lang="nl-NL" sz="2400" dirty="0">
                <a:latin typeface="Consolas" pitchFamily="49" charset="0"/>
              </a:rPr>
            </a:br>
            <a:r>
              <a:rPr lang="nl-NL" sz="2400" dirty="0">
                <a:latin typeface="Consolas" pitchFamily="49" charset="0"/>
              </a:rPr>
              <a:t>["</a:t>
            </a:r>
            <a:r>
              <a:rPr lang="nl-NL" sz="2400" dirty="0" err="1">
                <a:latin typeface="Consolas" pitchFamily="49" charset="0"/>
              </a:rPr>
              <a:t>Joshua</a:t>
            </a:r>
            <a:r>
              <a:rPr lang="nl-NL" sz="2400" dirty="0">
                <a:latin typeface="Consolas" pitchFamily="49" charset="0"/>
              </a:rPr>
              <a:t>","</a:t>
            </a:r>
            <a:r>
              <a:rPr lang="nl-NL" sz="2400" dirty="0" err="1">
                <a:latin typeface="Consolas" pitchFamily="49" charset="0"/>
              </a:rPr>
              <a:t>Lian","Eva","Lucas</a:t>
            </a:r>
            <a:r>
              <a:rPr lang="nl-NL" sz="2400" dirty="0">
                <a:latin typeface="Consolas" pitchFamily="49" charset="0"/>
              </a:rPr>
              <a:t>"]</a:t>
            </a:r>
            <a:br>
              <a:rPr lang="nl-NL" sz="2000" dirty="0">
                <a:latin typeface="Consolas" pitchFamily="49" charset="0"/>
              </a:rPr>
            </a:br>
            <a:br>
              <a:rPr lang="nl-NL" sz="2400" dirty="0"/>
            </a:br>
            <a:br>
              <a:rPr lang="nl-NL" dirty="0"/>
            </a:b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for Psychologists: Lecture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D127-5FE7-4F18-8369-5475B33C39F8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23528" y="836712"/>
            <a:ext cx="8568952" cy="648072"/>
          </a:xfrm>
        </p:spPr>
        <p:txBody>
          <a:bodyPr>
            <a:normAutofit fontScale="90000"/>
          </a:bodyPr>
          <a:lstStyle/>
          <a:p>
            <a:r>
              <a:rPr lang="nl-NL" dirty="0" err="1"/>
              <a:t>Iteration</a:t>
            </a:r>
            <a:r>
              <a:rPr lang="nl-NL" dirty="0"/>
              <a:t> </a:t>
            </a:r>
            <a:r>
              <a:rPr lang="nl-NL" dirty="0" err="1"/>
              <a:t>structures</a:t>
            </a:r>
            <a:r>
              <a:rPr lang="nl-NL" dirty="0"/>
              <a:t>: </a:t>
            </a:r>
            <a:r>
              <a:rPr lang="nl-NL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</a:t>
            </a:r>
            <a:r>
              <a:rPr lang="nl-N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loop</a:t>
            </a:r>
            <a:endParaRPr lang="en-US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l-NL" sz="4000" dirty="0"/>
              <a:t>Iteration </a:t>
            </a:r>
            <a:r>
              <a:rPr lang="nl-NL" sz="4000" dirty="0" err="1"/>
              <a:t>structures</a:t>
            </a:r>
            <a:r>
              <a:rPr lang="nl-NL" sz="4000" dirty="0"/>
              <a:t>: </a:t>
            </a:r>
            <a:r>
              <a:rPr lang="nl-NL" sz="4000" dirty="0" err="1">
                <a:solidFill>
                  <a:schemeClr val="bg1">
                    <a:lumMod val="50000"/>
                  </a:schemeClr>
                </a:solidFill>
              </a:rPr>
              <a:t>enumerate</a:t>
            </a:r>
            <a:r>
              <a:rPr lang="nl-NL" sz="4000" dirty="0">
                <a:solidFill>
                  <a:schemeClr val="bg1">
                    <a:lumMod val="50000"/>
                  </a:schemeClr>
                </a:solidFill>
              </a:rPr>
              <a:t>()</a:t>
            </a:r>
            <a:endParaRPr lang="en-US" sz="4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for Psychologists: Lecture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D127-5FE7-4F18-8369-5475B33C39F8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23528" y="1628800"/>
            <a:ext cx="8363272" cy="936104"/>
          </a:xfrm>
        </p:spPr>
        <p:txBody>
          <a:bodyPr>
            <a:normAutofit fontScale="92500" lnSpcReduction="10000"/>
          </a:bodyPr>
          <a:lstStyle/>
          <a:p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want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retrieve</a:t>
            </a:r>
            <a:r>
              <a:rPr lang="nl-NL" dirty="0"/>
              <a:t> items </a:t>
            </a:r>
            <a:r>
              <a:rPr lang="nl-NL" dirty="0" err="1"/>
              <a:t>together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their</a:t>
            </a:r>
            <a:r>
              <a:rPr lang="nl-NL" dirty="0"/>
              <a:t> index, </a:t>
            </a:r>
            <a:r>
              <a:rPr lang="nl-NL" dirty="0" err="1"/>
              <a:t>use</a:t>
            </a:r>
            <a:r>
              <a:rPr lang="nl-NL" dirty="0"/>
              <a:t> </a:t>
            </a:r>
            <a:r>
              <a:rPr lang="nl-NL" b="1" i="1" dirty="0" err="1"/>
              <a:t>enumerate</a:t>
            </a:r>
            <a:r>
              <a:rPr lang="nl-NL" b="1" i="1" dirty="0"/>
              <a:t>()</a:t>
            </a:r>
            <a:endParaRPr lang="en-US" dirty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395536" y="2836093"/>
            <a:ext cx="8136904" cy="1200329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fruits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CE5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E9A0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4E9A0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apple"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4E9A0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"banana"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4E9A0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"orange"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4E9A0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"kiwifruit"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4E9A0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"grape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E9A0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rgbClr val="204A87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204A8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index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item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204A8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04A8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enumerate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fruits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204A8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E9A0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"Fruit no. 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CE5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04A8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index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CE5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E9A0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 in the list is 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CE5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item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83568" y="4586352"/>
            <a:ext cx="597666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i="1" dirty="0"/>
              <a:t>Output:</a:t>
            </a:r>
          </a:p>
          <a:p>
            <a:r>
              <a:rPr lang="en-US" sz="2000" dirty="0"/>
              <a:t>Fruit no. 0 in the list is apple</a:t>
            </a:r>
          </a:p>
          <a:p>
            <a:r>
              <a:rPr lang="en-US" sz="2000" dirty="0"/>
              <a:t>Fruit no. 1 in the list is banana</a:t>
            </a:r>
          </a:p>
          <a:p>
            <a:r>
              <a:rPr lang="en-US" sz="2000" dirty="0"/>
              <a:t>Fruit no. 2 in the list is orange</a:t>
            </a:r>
          </a:p>
          <a:p>
            <a:r>
              <a:rPr lang="en-US" sz="2000" dirty="0"/>
              <a:t>Fruit no. 3 in the list is kiwifruit</a:t>
            </a:r>
          </a:p>
          <a:p>
            <a:r>
              <a:rPr lang="en-US" sz="2000" dirty="0"/>
              <a:t>Fruit no. 4 in the list is grape</a:t>
            </a:r>
          </a:p>
        </p:txBody>
      </p:sp>
    </p:spTree>
    <p:extLst>
      <p:ext uri="{BB962C8B-B14F-4D97-AF65-F5344CB8AC3E}">
        <p14:creationId xmlns:p14="http://schemas.microsoft.com/office/powerpoint/2010/main" val="3978893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Iteration </a:t>
            </a:r>
            <a:r>
              <a:rPr lang="nl-NL" dirty="0" err="1"/>
              <a:t>structures</a:t>
            </a:r>
            <a:r>
              <a:rPr lang="nl-NL" dirty="0"/>
              <a:t>: </a:t>
            </a:r>
            <a:r>
              <a:rPr lang="nl-NL" dirty="0">
                <a:solidFill>
                  <a:schemeClr val="bg1">
                    <a:lumMod val="50000"/>
                  </a:schemeClr>
                </a:solidFill>
              </a:rPr>
              <a:t>zip()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for Psychologists: Lecture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D127-5FE7-4F18-8369-5475B33C39F8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648072"/>
          </a:xfrm>
        </p:spPr>
        <p:txBody>
          <a:bodyPr/>
          <a:lstStyle/>
          <a:p>
            <a:r>
              <a:rPr lang="nl-NL" dirty="0"/>
              <a:t>Combines separate </a:t>
            </a:r>
            <a:r>
              <a:rPr lang="nl-NL" dirty="0" err="1"/>
              <a:t>sequences</a:t>
            </a:r>
            <a:r>
              <a:rPr lang="nl-NL" dirty="0"/>
              <a:t> </a:t>
            </a:r>
            <a:r>
              <a:rPr lang="nl-NL" dirty="0" err="1"/>
              <a:t>into</a:t>
            </a:r>
            <a:r>
              <a:rPr lang="nl-NL" dirty="0"/>
              <a:t> </a:t>
            </a:r>
            <a:r>
              <a:rPr lang="nl-NL" dirty="0" err="1"/>
              <a:t>one</a:t>
            </a:r>
            <a:endParaRPr lang="en-US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67544" y="2060848"/>
            <a:ext cx="8208912" cy="2246769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candidates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CE5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E9A0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E9A0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John"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E9A0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"Kim"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E9A0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"Bob"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E9A0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"Sarah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E9A0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IQs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CE5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C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100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C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134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C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124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C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110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genders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CE5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E9A0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E9A0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male"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E9A0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"female"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E9A0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"male"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E9A0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"female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E9A0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204A8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04A8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zip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candidates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IQs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genders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F590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[('John', 100, 'male'), ('Kim', 134, 'female'),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F590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('Bob', 124, 'male'), ('Sarah', 110, 'female')]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467544" y="4797152"/>
            <a:ext cx="8208912" cy="1631216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stimuli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CE5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E9A0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E9A0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circle"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E9A0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"triangle"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E9A0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"square"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E9A0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"diamond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E9A0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positions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CE5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E9A0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"top"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E9A0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"right"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E9A0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"bottom"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E9A0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"left"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204A8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stimulus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position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204A8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04A8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zip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stimuli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positions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204A8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stimulus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CE5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E9A0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 will be placed at the "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CE5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position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1865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Iteration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 err="1"/>
              <a:t>Two</a:t>
            </a:r>
            <a:r>
              <a:rPr lang="nl-NL" dirty="0"/>
              <a:t> statements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use</a:t>
            </a:r>
            <a:r>
              <a:rPr lang="nl-NL" dirty="0"/>
              <a:t> to </a:t>
            </a:r>
            <a:r>
              <a:rPr lang="nl-NL" dirty="0" err="1"/>
              <a:t>control</a:t>
            </a:r>
            <a:r>
              <a:rPr lang="nl-NL" dirty="0"/>
              <a:t> loops</a:t>
            </a:r>
          </a:p>
          <a:p>
            <a:pPr lvl="1"/>
            <a:r>
              <a:rPr lang="nl-NL" sz="2400" dirty="0"/>
              <a:t>break: </a:t>
            </a:r>
            <a:r>
              <a:rPr lang="nl-NL" sz="2400" dirty="0">
                <a:solidFill>
                  <a:schemeClr val="bg1">
                    <a:lumMod val="50000"/>
                  </a:schemeClr>
                </a:solidFill>
              </a:rPr>
              <a:t>stop looping and continue </a:t>
            </a:r>
            <a:r>
              <a:rPr lang="nl-NL" sz="2400" dirty="0" err="1">
                <a:solidFill>
                  <a:schemeClr val="bg1">
                    <a:lumMod val="50000"/>
                  </a:schemeClr>
                </a:solidFill>
              </a:rPr>
              <a:t>with</a:t>
            </a:r>
            <a:r>
              <a:rPr lang="nl-NL" sz="2400" dirty="0">
                <a:solidFill>
                  <a:schemeClr val="bg1">
                    <a:lumMod val="50000"/>
                  </a:schemeClr>
                </a:solidFill>
              </a:rPr>
              <a:t> code </a:t>
            </a:r>
            <a:r>
              <a:rPr lang="nl-NL" sz="2400" dirty="0" err="1">
                <a:solidFill>
                  <a:schemeClr val="bg1">
                    <a:lumMod val="50000"/>
                  </a:schemeClr>
                </a:solidFill>
              </a:rPr>
              <a:t>after</a:t>
            </a:r>
            <a:r>
              <a:rPr lang="nl-NL" sz="2400" dirty="0">
                <a:solidFill>
                  <a:schemeClr val="bg1">
                    <a:lumMod val="50000"/>
                  </a:schemeClr>
                </a:solidFill>
              </a:rPr>
              <a:t> loop</a:t>
            </a:r>
            <a:br>
              <a:rPr lang="nl-NL" sz="24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en-US" sz="1800" dirty="0" err="1">
                <a:solidFill>
                  <a:srgbClr val="000000"/>
                </a:solidFill>
                <a:latin typeface="Arial Unicode MS" panose="020B0604020202020204" pitchFamily="34" charset="-128"/>
              </a:rPr>
              <a:t>var</a:t>
            </a:r>
            <a:r>
              <a:rPr lang="en-US" altLang="en-US" sz="1800" dirty="0">
                <a:latin typeface="Arial Unicode MS" panose="020B0604020202020204" pitchFamily="34" charset="-128"/>
              </a:rPr>
              <a:t> </a:t>
            </a:r>
            <a:r>
              <a:rPr lang="en-US" altLang="en-US" sz="1800" b="1" dirty="0">
                <a:solidFill>
                  <a:srgbClr val="CE5C00"/>
                </a:solidFill>
                <a:latin typeface="Arial Unicode MS" panose="020B0604020202020204" pitchFamily="34" charset="-128"/>
              </a:rPr>
              <a:t>=</a:t>
            </a:r>
            <a:r>
              <a:rPr lang="en-US" altLang="en-US" sz="1800" dirty="0">
                <a:latin typeface="Arial Unicode MS" panose="020B0604020202020204" pitchFamily="34" charset="-128"/>
              </a:rPr>
              <a:t> </a:t>
            </a:r>
            <a:r>
              <a:rPr lang="en-US" altLang="en-US" sz="1800" b="1" dirty="0">
                <a:solidFill>
                  <a:srgbClr val="0000CF"/>
                </a:solidFill>
                <a:latin typeface="Arial Unicode MS" panose="020B0604020202020204" pitchFamily="34" charset="-128"/>
              </a:rPr>
              <a:t>10</a:t>
            </a:r>
            <a:r>
              <a:rPr lang="en-US" altLang="en-US" sz="1800" dirty="0">
                <a:latin typeface="Arial Unicode MS" panose="020B0604020202020204" pitchFamily="34" charset="-128"/>
              </a:rPr>
              <a:t> </a:t>
            </a:r>
            <a:br>
              <a:rPr lang="en-US" altLang="en-US" sz="1800" dirty="0">
                <a:latin typeface="Arial Unicode MS" panose="020B0604020202020204" pitchFamily="34" charset="-128"/>
              </a:rPr>
            </a:br>
            <a:r>
              <a:rPr lang="en-US" altLang="en-US" sz="1800" b="1" dirty="0">
                <a:solidFill>
                  <a:srgbClr val="204A8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b="1" dirty="0">
                <a:solidFill>
                  <a:srgbClr val="CE5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b="1" dirty="0">
                <a:solidFill>
                  <a:srgbClr val="0000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alt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800" b="1" dirty="0">
                <a:solidFill>
                  <a:srgbClr val="204A8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>
                <a:solidFill>
                  <a:srgbClr val="4E9A0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'Current variable value :'</a:t>
            </a:r>
            <a:r>
              <a:rPr lang="en-US" alt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8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b="1" dirty="0">
                <a:solidFill>
                  <a:srgbClr val="CE5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en-US" sz="1800" b="1" dirty="0">
                <a:solidFill>
                  <a:srgbClr val="CE5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en-US" sz="1800" b="1" dirty="0">
                <a:solidFill>
                  <a:srgbClr val="0000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b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800" b="1" dirty="0">
                <a:solidFill>
                  <a:srgbClr val="204A8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b="1" dirty="0">
                <a:solidFill>
                  <a:srgbClr val="CE5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b="1" dirty="0">
                <a:solidFill>
                  <a:srgbClr val="0000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alt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en-US" sz="1800" b="1" dirty="0">
                <a:solidFill>
                  <a:srgbClr val="204A8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altLang="en-US" sz="1100" i="1" dirty="0">
                <a:solidFill>
                  <a:srgbClr val="8F590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#stop the while loop</a:t>
            </a:r>
            <a:endParaRPr lang="en-US" alt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nl-NL" sz="1800" dirty="0">
              <a:latin typeface="Consolas" pitchFamily="49" charset="0"/>
            </a:endParaRPr>
          </a:p>
          <a:p>
            <a:pPr lvl="1"/>
            <a:r>
              <a:rPr lang="nl-NL" sz="2400" dirty="0"/>
              <a:t>continue: </a:t>
            </a:r>
            <a:r>
              <a:rPr lang="nl-NL" sz="2400" dirty="0">
                <a:solidFill>
                  <a:schemeClr val="bg1">
                    <a:lumMod val="50000"/>
                  </a:schemeClr>
                </a:solidFill>
              </a:rPr>
              <a:t>Stop current cycle and continue with next </a:t>
            </a:r>
            <a:r>
              <a:rPr lang="nl-NL" sz="2400" dirty="0" err="1">
                <a:solidFill>
                  <a:schemeClr val="bg1">
                    <a:lumMod val="50000"/>
                  </a:schemeClr>
                </a:solidFill>
              </a:rPr>
              <a:t>one</a:t>
            </a:r>
            <a:br>
              <a:rPr lang="nl-NL" sz="24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en-US" sz="1800" dirty="0">
                <a:solidFill>
                  <a:srgbClr val="204A8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b="1" dirty="0">
                <a:solidFill>
                  <a:srgbClr val="CE5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en-US" sz="1800" b="1" dirty="0">
                <a:solidFill>
                  <a:srgbClr val="0000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alt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en-US" sz="1800" b="1" dirty="0">
                <a:solidFill>
                  <a:srgbClr val="0000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alt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en-US" sz="1800" b="1" dirty="0">
                <a:solidFill>
                  <a:srgbClr val="0000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en-US" alt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en-US" sz="1800" b="1" dirty="0">
                <a:solidFill>
                  <a:srgbClr val="0000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alt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en-US" sz="1800" dirty="0">
                <a:solidFill>
                  <a:srgbClr val="4E9A0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"I’m not a number!"</a:t>
            </a:r>
            <a:r>
              <a:rPr lang="en-US" alt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en-US" sz="1800" b="1" dirty="0">
                <a:solidFill>
                  <a:srgbClr val="0000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r>
              <a:rPr lang="en-US" alt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en-US" sz="1800" b="1" dirty="0">
                <a:solidFill>
                  <a:srgbClr val="0000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44</a:t>
            </a:r>
            <a:r>
              <a:rPr lang="en-US" alt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br>
              <a:rPr lang="en-US" alt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800" b="1" dirty="0">
                <a:solidFill>
                  <a:srgbClr val="204A8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b="1" dirty="0">
                <a:solidFill>
                  <a:srgbClr val="204A8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>
                <a:solidFill>
                  <a:srgbClr val="204A8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US" alt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800" b="1" dirty="0">
                <a:solidFill>
                  <a:srgbClr val="204A8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>
                <a:solidFill>
                  <a:srgbClr val="204A8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alt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alt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b="1" dirty="0">
                <a:solidFill>
                  <a:srgbClr val="CE5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!=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err="1">
                <a:solidFill>
                  <a:srgbClr val="204A8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en-US" sz="1800" b="1" dirty="0">
                <a:solidFill>
                  <a:srgbClr val="204A8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continue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	</a:t>
            </a:r>
            <a:r>
              <a:rPr lang="en-US" altLang="en-US" sz="1200" i="1" dirty="0">
                <a:solidFill>
                  <a:srgbClr val="8F590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#continue with next item if n is not a number</a:t>
            </a:r>
            <a:r>
              <a:rPr lang="en-US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800" b="1" dirty="0">
                <a:solidFill>
                  <a:srgbClr val="204A8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		</a:t>
            </a:r>
            <a:r>
              <a:rPr lang="en-US" altLang="en-US" sz="1100" i="1" dirty="0">
                <a:solidFill>
                  <a:srgbClr val="8F590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#is skipped when n is a string</a:t>
            </a:r>
            <a:r>
              <a:rPr lang="en-US" alt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altLang="en-US" sz="4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sz="1800" dirty="0">
              <a:solidFill>
                <a:schemeClr val="bg1">
                  <a:lumMod val="50000"/>
                </a:schemeClr>
              </a:solidFill>
              <a:latin typeface="Consolas" pitchFamily="49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Programming for Psychologists: Lecture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D127-5FE7-4F18-8369-5475B33C39F8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6539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err="1"/>
              <a:t>Basic</a:t>
            </a:r>
            <a:r>
              <a:rPr lang="nl-NL" dirty="0"/>
              <a:t> </a:t>
            </a:r>
            <a:r>
              <a:rPr lang="nl-NL" dirty="0" err="1"/>
              <a:t>elements</a:t>
            </a:r>
            <a:r>
              <a:rPr lang="nl-NL" dirty="0"/>
              <a:t> of a program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23528" y="1772816"/>
            <a:ext cx="8568952" cy="47525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nl-NL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Variables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nl-NL" sz="3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Operators</a:t>
            </a: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nl-NL" sz="36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Decision</a:t>
            </a:r>
            <a:r>
              <a:rPr kumimoji="0" lang="nl-NL" sz="3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nl-NL" sz="36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structures</a:t>
            </a:r>
            <a:endParaRPr kumimoji="0" lang="nl-NL" sz="36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nl-NL" sz="36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Functions</a:t>
            </a:r>
            <a:endParaRPr kumimoji="0" lang="nl-NL" sz="36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nl-NL" sz="3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 </a:t>
            </a:r>
            <a:r>
              <a:rPr kumimoji="0" lang="nl-NL" sz="36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structures</a:t>
            </a:r>
            <a:endParaRPr kumimoji="0" lang="nl-NL" sz="36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nl-NL" sz="36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Iteration</a:t>
            </a:r>
            <a:r>
              <a:rPr kumimoji="0" lang="nl-NL" sz="3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nl-NL" sz="36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structures</a:t>
            </a:r>
            <a:endParaRPr kumimoji="0" lang="nl-NL" sz="36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Picture 2" descr="C:\Documents and Settings\dbb.schreij\Local Settings\Temporary Internet Files\Content.IE5\D7XY7H82\MC90044131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700808"/>
            <a:ext cx="648072" cy="648072"/>
          </a:xfrm>
          <a:prstGeom prst="rect">
            <a:avLst/>
          </a:prstGeom>
          <a:noFill/>
        </p:spPr>
      </p:pic>
      <p:pic>
        <p:nvPicPr>
          <p:cNvPr id="9" name="Picture 2" descr="C:\Documents and Settings\dbb.schreij\Local Settings\Temporary Internet Files\Content.IE5\D7XY7H82\MC90044131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348880"/>
            <a:ext cx="648072" cy="648072"/>
          </a:xfrm>
          <a:prstGeom prst="rect">
            <a:avLst/>
          </a:prstGeom>
          <a:noFill/>
        </p:spPr>
      </p:pic>
      <p:pic>
        <p:nvPicPr>
          <p:cNvPr id="10" name="Picture 2" descr="C:\Documents and Settings\dbb.schreij\Local Settings\Temporary Internet Files\Content.IE5\D7XY7H82\MC90044131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3068960"/>
            <a:ext cx="648072" cy="648072"/>
          </a:xfrm>
          <a:prstGeom prst="rect">
            <a:avLst/>
          </a:prstGeom>
          <a:noFill/>
        </p:spPr>
      </p:pic>
      <p:pic>
        <p:nvPicPr>
          <p:cNvPr id="11" name="Picture 2" descr="C:\Documents and Settings\dbb.schreij\Local Settings\Temporary Internet Files\Content.IE5\D7XY7H82\MC90044131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3717032"/>
            <a:ext cx="648072" cy="648072"/>
          </a:xfrm>
          <a:prstGeom prst="rect">
            <a:avLst/>
          </a:prstGeom>
          <a:noFill/>
        </p:spPr>
      </p:pic>
      <p:pic>
        <p:nvPicPr>
          <p:cNvPr id="12" name="Picture 2" descr="C:\Documents and Settings\dbb.schreij\Local Settings\Temporary Internet Files\Content.IE5\D7XY7H82\MC90044131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4365104"/>
            <a:ext cx="648072" cy="648072"/>
          </a:xfrm>
          <a:prstGeom prst="rect">
            <a:avLst/>
          </a:prstGeom>
          <a:noFill/>
        </p:spPr>
      </p:pic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91680" y="6597352"/>
            <a:ext cx="5976664" cy="216024"/>
          </a:xfrm>
        </p:spPr>
        <p:txBody>
          <a:bodyPr/>
          <a:lstStyle/>
          <a:p>
            <a:r>
              <a:rPr lang="en-US"/>
              <a:t>Programming for Psychologists: Lecture 2</a:t>
            </a:r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40352" y="6597352"/>
            <a:ext cx="1152128" cy="216024"/>
          </a:xfrm>
        </p:spPr>
        <p:txBody>
          <a:bodyPr/>
          <a:lstStyle/>
          <a:p>
            <a:fld id="{CBC5D127-5FE7-4F18-8369-5475B33C39F8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16" name="Picture 2" descr="C:\Documents and Settings\dbb.schreij\Local Settings\Temporary Internet Files\Content.IE5\D7XY7H82\MC90044131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5013176"/>
            <a:ext cx="648072" cy="6480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045433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err="1"/>
              <a:t>Need</a:t>
            </a:r>
            <a:r>
              <a:rPr lang="nl-NL" dirty="0"/>
              <a:t> more </a:t>
            </a:r>
            <a:r>
              <a:rPr lang="nl-NL" dirty="0" err="1"/>
              <a:t>practice</a:t>
            </a:r>
            <a:r>
              <a:rPr lang="nl-NL" dirty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>
                <a:hlinkClick r:id="rId2"/>
              </a:rPr>
              <a:t>http://www.codecademy.com</a:t>
            </a:r>
            <a:endParaRPr lang="nl-NL" dirty="0"/>
          </a:p>
          <a:p>
            <a:r>
              <a:rPr lang="nl-NL" dirty="0" err="1"/>
              <a:t>Lots</a:t>
            </a:r>
            <a:r>
              <a:rPr lang="nl-NL" dirty="0"/>
              <a:t> of </a:t>
            </a:r>
            <a:r>
              <a:rPr lang="nl-NL" dirty="0" err="1"/>
              <a:t>exercises</a:t>
            </a:r>
            <a:r>
              <a:rPr lang="nl-NL" dirty="0"/>
              <a:t> and </a:t>
            </a:r>
            <a:r>
              <a:rPr lang="nl-NL" dirty="0" err="1"/>
              <a:t>examples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are "</a:t>
            </a:r>
            <a:r>
              <a:rPr lang="nl-NL" dirty="0" err="1"/>
              <a:t>self-guiding</a:t>
            </a:r>
            <a:r>
              <a:rPr lang="nl-NL" dirty="0"/>
              <a:t>", </a:t>
            </a:r>
            <a:r>
              <a:rPr lang="nl-NL" dirty="0" err="1"/>
              <a:t>so</a:t>
            </a:r>
            <a:r>
              <a:rPr lang="nl-NL" dirty="0"/>
              <a:t> the program </a:t>
            </a:r>
            <a:r>
              <a:rPr lang="nl-NL" dirty="0" err="1"/>
              <a:t>gives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help </a:t>
            </a:r>
            <a:r>
              <a:rPr lang="nl-NL" dirty="0" err="1"/>
              <a:t>while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are </a:t>
            </a:r>
            <a:r>
              <a:rPr lang="nl-NL" dirty="0" err="1"/>
              <a:t>working</a:t>
            </a:r>
            <a:r>
              <a:rPr lang="nl-NL" dirty="0"/>
              <a:t> </a:t>
            </a:r>
            <a:r>
              <a:rPr lang="nl-NL" dirty="0" err="1"/>
              <a:t>on</a:t>
            </a:r>
            <a:r>
              <a:rPr lang="nl-NL" dirty="0"/>
              <a:t> the </a:t>
            </a:r>
            <a:r>
              <a:rPr lang="nl-NL" dirty="0" err="1"/>
              <a:t>exercises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for Psychologists: Lecture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D127-5FE7-4F18-8369-5475B33C39F8}" type="slidenum">
              <a:rPr lang="en-US" smtClean="0"/>
              <a:pPr/>
              <a:t>38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Data structures: </a:t>
            </a:r>
            <a:r>
              <a:rPr lang="nl-NL" dirty="0">
                <a:solidFill>
                  <a:schemeClr val="bg1">
                    <a:lumMod val="50000"/>
                  </a:schemeClr>
                </a:solidFill>
              </a:rPr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l-NL" sz="3600" dirty="0"/>
              <a:t>Sometimes you have multiple variables that contain similar info.</a:t>
            </a:r>
            <a:br>
              <a:rPr lang="nl-NL" sz="3600" dirty="0"/>
            </a:br>
            <a:br>
              <a:rPr lang="nl-NL" sz="3600" dirty="0"/>
            </a:br>
            <a:r>
              <a:rPr lang="en-US" sz="2200" dirty="0">
                <a:latin typeface="Consolas" pitchFamily="49" charset="0"/>
              </a:rPr>
              <a:t>butler1 = "Alfred"</a:t>
            </a:r>
          </a:p>
          <a:p>
            <a:pPr>
              <a:buNone/>
            </a:pPr>
            <a:r>
              <a:rPr lang="en-US" sz="2200" dirty="0">
                <a:latin typeface="Consolas" pitchFamily="49" charset="0"/>
              </a:rPr>
              <a:t>	butler2 = "Reginald"</a:t>
            </a:r>
          </a:p>
          <a:p>
            <a:pPr>
              <a:buNone/>
            </a:pPr>
            <a:r>
              <a:rPr lang="en-US" sz="2200" dirty="0">
                <a:latin typeface="Consolas" pitchFamily="49" charset="0"/>
              </a:rPr>
              <a:t>	butler3 = "Lurch"</a:t>
            </a:r>
          </a:p>
          <a:p>
            <a:pPr>
              <a:buNone/>
            </a:pPr>
            <a:r>
              <a:rPr lang="en-US" sz="2200" dirty="0">
                <a:latin typeface="Consolas" pitchFamily="49" charset="0"/>
              </a:rPr>
              <a:t>	...</a:t>
            </a:r>
          </a:p>
          <a:p>
            <a:pPr>
              <a:buNone/>
            </a:pPr>
            <a:r>
              <a:rPr lang="en-US" sz="2200" dirty="0">
                <a:latin typeface="Consolas" pitchFamily="49" charset="0"/>
              </a:rPr>
              <a:t>	butler150 = "</a:t>
            </a:r>
            <a:r>
              <a:rPr lang="en-US" sz="2200" dirty="0" err="1">
                <a:latin typeface="Consolas" pitchFamily="49" charset="0"/>
              </a:rPr>
              <a:t>Torvald</a:t>
            </a:r>
            <a:r>
              <a:rPr lang="en-US" sz="2200" dirty="0">
                <a:latin typeface="Consolas" pitchFamily="49" charset="0"/>
              </a:rPr>
              <a:t>" # There may be many! </a:t>
            </a:r>
            <a:br>
              <a:rPr lang="nl-NL" sz="2200" dirty="0">
                <a:latin typeface="Courier New" pitchFamily="49" charset="0"/>
                <a:cs typeface="Courier New" pitchFamily="49" charset="0"/>
              </a:rPr>
            </a:br>
            <a:endParaRPr lang="nl-NL" sz="3600" dirty="0">
              <a:cs typeface="Courier New" pitchFamily="49" charset="0"/>
            </a:endParaRPr>
          </a:p>
          <a:p>
            <a:r>
              <a:rPr lang="nl-NL" sz="3600" dirty="0">
                <a:cs typeface="Courier New" pitchFamily="49" charset="0"/>
              </a:rPr>
              <a:t>Use a list in this case! </a:t>
            </a:r>
            <a:r>
              <a:rPr lang="nl-NL" sz="3600" dirty="0">
                <a:solidFill>
                  <a:schemeClr val="bg1">
                    <a:lumMod val="50000"/>
                  </a:schemeClr>
                </a:solidFill>
                <a:cs typeface="Courier New" pitchFamily="49" charset="0"/>
              </a:rPr>
              <a:t>Denoted by [ ]</a:t>
            </a:r>
            <a:br>
              <a:rPr lang="nl-NL" sz="3600" dirty="0">
                <a:cs typeface="Courier New" pitchFamily="49" charset="0"/>
              </a:rPr>
            </a:br>
            <a:r>
              <a:rPr lang="en-US" sz="2200" dirty="0">
                <a:latin typeface="Consolas" pitchFamily="49" charset="0"/>
                <a:cs typeface="Courier New" pitchFamily="49" charset="0"/>
              </a:rPr>
              <a:t>butlers = ["</a:t>
            </a:r>
            <a:r>
              <a:rPr lang="en-US" sz="2200" dirty="0" err="1">
                <a:latin typeface="Consolas" pitchFamily="49" charset="0"/>
                <a:cs typeface="Courier New" pitchFamily="49" charset="0"/>
              </a:rPr>
              <a:t>Alfred","Reginald","Lurch</a:t>
            </a:r>
            <a:r>
              <a:rPr lang="en-US" sz="2200" dirty="0">
                <a:latin typeface="Consolas" pitchFamily="49" charset="0"/>
                <a:cs typeface="Courier New" pitchFamily="49" charset="0"/>
              </a:rPr>
              <a:t>"] </a:t>
            </a:r>
            <a:br>
              <a:rPr lang="nl-NL" sz="2200" dirty="0">
                <a:latin typeface="Courier New" pitchFamily="49" charset="0"/>
                <a:cs typeface="Courier New" pitchFamily="49" charset="0"/>
              </a:rPr>
            </a:br>
            <a:endParaRPr lang="nl-NL" sz="2200" dirty="0">
              <a:latin typeface="Courier New" pitchFamily="49" charset="0"/>
              <a:cs typeface="Courier New" pitchFamily="49" charset="0"/>
            </a:endParaRPr>
          </a:p>
          <a:p>
            <a:r>
              <a:rPr lang="nl-NL" sz="3600" dirty="0">
                <a:cs typeface="Courier New" pitchFamily="49" charset="0"/>
              </a:rPr>
              <a:t>You can easily add data to your list by using </a:t>
            </a:r>
            <a:r>
              <a:rPr lang="nl-NL" sz="3300" dirty="0">
                <a:latin typeface="Courier New" pitchFamily="49" charset="0"/>
                <a:cs typeface="Courier New" pitchFamily="49" charset="0"/>
              </a:rPr>
              <a:t>append()</a:t>
            </a:r>
            <a:br>
              <a:rPr lang="nl-NL" sz="3600" dirty="0">
                <a:cs typeface="Courier New" pitchFamily="49" charset="0"/>
              </a:rPr>
            </a:br>
            <a:r>
              <a:rPr lang="nl-NL" sz="2200" dirty="0">
                <a:latin typeface="Consolas" pitchFamily="49" charset="0"/>
                <a:cs typeface="Courier New" pitchFamily="49" charset="0"/>
              </a:rPr>
              <a:t>&gt;&gt; </a:t>
            </a:r>
            <a:r>
              <a:rPr lang="nl-NL" sz="2200" dirty="0" err="1">
                <a:latin typeface="Consolas" pitchFamily="49" charset="0"/>
                <a:cs typeface="Courier New" pitchFamily="49" charset="0"/>
              </a:rPr>
              <a:t>butlers.append</a:t>
            </a:r>
            <a:r>
              <a:rPr lang="nl-NL" sz="2200" dirty="0">
                <a:latin typeface="Consolas" pitchFamily="49" charset="0"/>
                <a:cs typeface="Courier New" pitchFamily="49" charset="0"/>
              </a:rPr>
              <a:t>("James")</a:t>
            </a:r>
            <a:br>
              <a:rPr lang="nl-NL" sz="2200" dirty="0">
                <a:latin typeface="Consolas" pitchFamily="49" charset="0"/>
                <a:cs typeface="Courier New" pitchFamily="49" charset="0"/>
              </a:rPr>
            </a:br>
            <a:r>
              <a:rPr lang="nl-NL" sz="2200" dirty="0">
                <a:latin typeface="Consolas" pitchFamily="49" charset="0"/>
                <a:cs typeface="Courier New" pitchFamily="49" charset="0"/>
              </a:rPr>
              <a:t>&gt;&gt; butlers</a:t>
            </a:r>
            <a:br>
              <a:rPr lang="nl-NL" sz="2200" dirty="0">
                <a:latin typeface="Consolas" pitchFamily="49" charset="0"/>
                <a:cs typeface="Courier New" pitchFamily="49" charset="0"/>
              </a:rPr>
            </a:br>
            <a:r>
              <a:rPr lang="en-US" sz="2200" dirty="0">
                <a:latin typeface="Consolas" pitchFamily="49" charset="0"/>
                <a:cs typeface="Courier New" pitchFamily="49" charset="0"/>
              </a:rPr>
              <a:t> ["</a:t>
            </a:r>
            <a:r>
              <a:rPr lang="en-US" sz="2200" dirty="0" err="1">
                <a:latin typeface="Consolas" pitchFamily="49" charset="0"/>
                <a:cs typeface="Courier New" pitchFamily="49" charset="0"/>
              </a:rPr>
              <a:t>Alfred","Reginald","Lurch","James</a:t>
            </a:r>
            <a:r>
              <a:rPr lang="en-US" sz="2200" dirty="0">
                <a:latin typeface="Consolas" pitchFamily="49" charset="0"/>
                <a:cs typeface="Courier New" pitchFamily="49" charset="0"/>
              </a:rPr>
              <a:t>"] </a:t>
            </a:r>
            <a:br>
              <a:rPr lang="nl-NL" sz="2500" dirty="0">
                <a:latin typeface="Courier New" pitchFamily="49" charset="0"/>
                <a:cs typeface="Courier New" pitchFamily="49" charset="0"/>
              </a:rPr>
            </a:br>
            <a:endParaRPr lang="nl-NL" sz="2500" dirty="0">
              <a:latin typeface="Courier New" pitchFamily="49" charset="0"/>
              <a:cs typeface="Courier New" pitchFamily="49" charset="0"/>
            </a:endParaRPr>
          </a:p>
          <a:p>
            <a:r>
              <a:rPr lang="nl-NL" sz="3600" dirty="0">
                <a:cs typeface="Courier New" pitchFamily="49" charset="0"/>
              </a:rPr>
              <a:t>Lists help you keep similar data together and are easier to use than many separate variables</a:t>
            </a:r>
          </a:p>
          <a:p>
            <a:endParaRPr lang="nl-NL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91680" y="6597352"/>
            <a:ext cx="5976664" cy="216024"/>
          </a:xfrm>
        </p:spPr>
        <p:txBody>
          <a:bodyPr/>
          <a:lstStyle/>
          <a:p>
            <a:r>
              <a:rPr lang="en-US"/>
              <a:t>Programming for Psychologists: Lecture 2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40352" y="6597352"/>
            <a:ext cx="1152128" cy="216024"/>
          </a:xfrm>
        </p:spPr>
        <p:txBody>
          <a:bodyPr/>
          <a:lstStyle/>
          <a:p>
            <a:fld id="{CBC5D127-5FE7-4F18-8369-5475B33C39F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328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Data structures: </a:t>
            </a:r>
            <a:r>
              <a:rPr lang="nl-NL" dirty="0">
                <a:solidFill>
                  <a:schemeClr val="bg1">
                    <a:lumMod val="50000"/>
                  </a:schemeClr>
                </a:solidFill>
              </a:rPr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556792"/>
            <a:ext cx="8568952" cy="4824536"/>
          </a:xfrm>
        </p:spPr>
        <p:txBody>
          <a:bodyPr>
            <a:noAutofit/>
          </a:bodyPr>
          <a:lstStyle/>
          <a:p>
            <a:r>
              <a:rPr lang="nl-NL" sz="2800" dirty="0"/>
              <a:t>How do you get specific data </a:t>
            </a:r>
            <a:r>
              <a:rPr lang="nl-NL" sz="2800" dirty="0" err="1"/>
              <a:t>from</a:t>
            </a:r>
            <a:r>
              <a:rPr lang="nl-NL" sz="2800" dirty="0"/>
              <a:t> your lists?</a:t>
            </a:r>
          </a:p>
          <a:p>
            <a:pPr lvl="1"/>
            <a:r>
              <a:rPr lang="nl-NL" sz="2400" dirty="0"/>
              <a:t>By using </a:t>
            </a:r>
            <a:r>
              <a:rPr lang="nl-NL" sz="2400" i="1" dirty="0"/>
              <a:t>indices </a:t>
            </a:r>
            <a:r>
              <a:rPr lang="nl-NL" sz="2400" dirty="0"/>
              <a:t>in the [] </a:t>
            </a:r>
            <a:r>
              <a:rPr lang="nl-NL" sz="2400" dirty="0" err="1"/>
              <a:t>notation</a:t>
            </a:r>
            <a:br>
              <a:rPr lang="nl-NL" sz="2400" i="1" dirty="0"/>
            </a:br>
            <a:r>
              <a:rPr lang="nl-NL" sz="1600" dirty="0">
                <a:latin typeface="Consolas" pitchFamily="49" charset="0"/>
                <a:cs typeface="Courier New" pitchFamily="49" charset="0"/>
              </a:rPr>
              <a:t>&gt;&gt; butlers</a:t>
            </a:r>
            <a:br>
              <a:rPr lang="nl-NL" sz="1600" dirty="0">
                <a:latin typeface="Consolas" pitchFamily="49" charset="0"/>
                <a:cs typeface="Courier New" pitchFamily="49" charset="0"/>
              </a:rPr>
            </a:br>
            <a:r>
              <a:rPr lang="en-US" sz="1600" dirty="0">
                <a:latin typeface="Consolas" pitchFamily="49" charset="0"/>
                <a:cs typeface="Courier New" pitchFamily="49" charset="0"/>
              </a:rPr>
              <a:t> ["</a:t>
            </a:r>
            <a:r>
              <a:rPr lang="en-US" sz="1600" dirty="0" err="1">
                <a:latin typeface="Consolas" pitchFamily="49" charset="0"/>
                <a:cs typeface="Courier New" pitchFamily="49" charset="0"/>
              </a:rPr>
              <a:t>Alfred","Reginald","Lurch","James</a:t>
            </a:r>
            <a:r>
              <a:rPr lang="en-US" sz="1600" dirty="0">
                <a:latin typeface="Consolas" pitchFamily="49" charset="0"/>
                <a:cs typeface="Courier New" pitchFamily="49" charset="0"/>
              </a:rPr>
              <a:t>"] </a:t>
            </a:r>
            <a:br>
              <a:rPr lang="nl-NL" sz="1600" dirty="0">
                <a:latin typeface="Consolas" pitchFamily="49" charset="0"/>
                <a:cs typeface="Courier New" pitchFamily="49" charset="0"/>
              </a:rPr>
            </a:br>
            <a:r>
              <a:rPr lang="nl-NL" sz="1600" dirty="0">
                <a:latin typeface="Consolas" pitchFamily="49" charset="0"/>
                <a:cs typeface="Courier New" pitchFamily="49" charset="0"/>
              </a:rPr>
              <a:t>&gt;&gt; butlers[2]	# Give item on </a:t>
            </a:r>
            <a:r>
              <a:rPr lang="nl-NL" sz="1600" b="1" dirty="0">
                <a:latin typeface="Consolas" pitchFamily="49" charset="0"/>
                <a:cs typeface="Courier New" pitchFamily="49" charset="0"/>
              </a:rPr>
              <a:t>3rd</a:t>
            </a:r>
            <a:r>
              <a:rPr lang="nl-NL" sz="1600" dirty="0">
                <a:latin typeface="Consolas" pitchFamily="49" charset="0"/>
                <a:cs typeface="Courier New" pitchFamily="49" charset="0"/>
              </a:rPr>
              <a:t> position</a:t>
            </a:r>
            <a:br>
              <a:rPr lang="nl-NL" sz="1600" dirty="0">
                <a:latin typeface="Consolas" pitchFamily="49" charset="0"/>
                <a:cs typeface="Courier New" pitchFamily="49" charset="0"/>
              </a:rPr>
            </a:br>
            <a:r>
              <a:rPr lang="nl-NL" sz="1600" dirty="0">
                <a:latin typeface="Consolas" pitchFamily="49" charset="0"/>
                <a:cs typeface="Courier New" pitchFamily="49" charset="0"/>
              </a:rPr>
              <a:t>Lurch</a:t>
            </a:r>
            <a:endParaRPr lang="nl-NL" sz="2400" i="1" dirty="0">
              <a:latin typeface="Consolas" pitchFamily="49" charset="0"/>
            </a:endParaRPr>
          </a:p>
          <a:p>
            <a:pPr lvl="1"/>
            <a:r>
              <a:rPr lang="nl-NL" sz="2400" dirty="0"/>
              <a:t>By convention, </a:t>
            </a:r>
            <a:r>
              <a:rPr lang="nl-NL" sz="2400" b="1" dirty="0">
                <a:solidFill>
                  <a:srgbClr val="FF0000"/>
                </a:solidFill>
              </a:rPr>
              <a:t>0</a:t>
            </a:r>
            <a:r>
              <a:rPr lang="nl-NL" sz="2400" dirty="0"/>
              <a:t> is the first index position (not 1)!</a:t>
            </a:r>
            <a:br>
              <a:rPr lang="nl-NL" sz="2400" dirty="0"/>
            </a:br>
            <a:r>
              <a:rPr lang="nl-NL" sz="1600" dirty="0">
                <a:latin typeface="Consolas" pitchFamily="49" charset="0"/>
                <a:cs typeface="Courier New" pitchFamily="49" charset="0"/>
              </a:rPr>
              <a:t>&gt;&gt; butlers[0]</a:t>
            </a:r>
            <a:br>
              <a:rPr lang="nl-NL" sz="1600" dirty="0">
                <a:latin typeface="Consolas" pitchFamily="49" charset="0"/>
                <a:cs typeface="Courier New" pitchFamily="49" charset="0"/>
              </a:rPr>
            </a:br>
            <a:r>
              <a:rPr lang="nl-NL" sz="1600" dirty="0">
                <a:latin typeface="Consolas" pitchFamily="49" charset="0"/>
                <a:cs typeface="Courier New" pitchFamily="49" charset="0"/>
              </a:rPr>
              <a:t>Alfred</a:t>
            </a:r>
            <a:br>
              <a:rPr lang="nl-NL" sz="1600" dirty="0">
                <a:latin typeface="Consolas" pitchFamily="49" charset="0"/>
                <a:cs typeface="Courier New" pitchFamily="49" charset="0"/>
              </a:rPr>
            </a:br>
            <a:r>
              <a:rPr lang="nl-NL" sz="1600" dirty="0">
                <a:latin typeface="Consolas" pitchFamily="49" charset="0"/>
                <a:cs typeface="Courier New" pitchFamily="49" charset="0"/>
              </a:rPr>
              <a:t>&gt;&gt; butlers[3]</a:t>
            </a:r>
            <a:br>
              <a:rPr lang="nl-NL" sz="1600" dirty="0">
                <a:latin typeface="Consolas" pitchFamily="49" charset="0"/>
                <a:cs typeface="Courier New" pitchFamily="49" charset="0"/>
              </a:rPr>
            </a:br>
            <a:r>
              <a:rPr lang="nl-NL" sz="1600" dirty="0">
                <a:latin typeface="Consolas" pitchFamily="49" charset="0"/>
                <a:cs typeface="Courier New" pitchFamily="49" charset="0"/>
              </a:rPr>
              <a:t>James</a:t>
            </a:r>
            <a:endParaRPr lang="nl-NL" sz="1600" dirty="0">
              <a:latin typeface="Consolas" pitchFamily="49" charset="0"/>
            </a:endParaRPr>
          </a:p>
          <a:p>
            <a:pPr lvl="1"/>
            <a:r>
              <a:rPr lang="nl-NL" sz="2400" dirty="0"/>
              <a:t>Using a higher index than available will cause </a:t>
            </a:r>
            <a:r>
              <a:rPr lang="nl-NL" sz="2400" dirty="0" err="1"/>
              <a:t>an</a:t>
            </a:r>
            <a:r>
              <a:rPr lang="nl-NL" sz="2400" dirty="0"/>
              <a:t> </a:t>
            </a:r>
            <a:r>
              <a:rPr lang="nl-NL" sz="2400" dirty="0" err="1"/>
              <a:t>error</a:t>
            </a:r>
            <a:br>
              <a:rPr lang="nl-NL" sz="2400" dirty="0"/>
            </a:br>
            <a:r>
              <a:rPr lang="nl-NL" sz="1600" dirty="0">
                <a:latin typeface="Consolas" pitchFamily="49" charset="0"/>
                <a:cs typeface="Courier New" pitchFamily="49" charset="0"/>
              </a:rPr>
              <a:t>&gt;&gt; butlers[4]</a:t>
            </a:r>
            <a:br>
              <a:rPr lang="nl-NL" sz="1600" dirty="0">
                <a:latin typeface="Consolas" pitchFamily="49" charset="0"/>
                <a:cs typeface="Courier New" pitchFamily="49" charset="0"/>
              </a:rPr>
            </a:br>
            <a:r>
              <a:rPr lang="nl-NL" sz="1600" dirty="0">
                <a:solidFill>
                  <a:srgbClr val="FF0000"/>
                </a:solidFill>
                <a:latin typeface="Consolas" pitchFamily="49" charset="0"/>
                <a:cs typeface="Courier New" pitchFamily="49" charset="0"/>
              </a:rPr>
              <a:t>IndexError: list index out of range</a:t>
            </a:r>
            <a:br>
              <a:rPr lang="nl-NL" sz="600" dirty="0">
                <a:latin typeface="Courier New" pitchFamily="49" charset="0"/>
                <a:cs typeface="Courier New" pitchFamily="49" charset="0"/>
              </a:rPr>
            </a:br>
            <a:endParaRPr lang="nl-NL" sz="800" dirty="0"/>
          </a:p>
          <a:p>
            <a:pPr lvl="2"/>
            <a:endParaRPr lang="nl-NL" sz="400" dirty="0"/>
          </a:p>
          <a:p>
            <a:pPr lvl="1"/>
            <a:endParaRPr lang="nl-NL" sz="500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91680" y="6597352"/>
            <a:ext cx="5976664" cy="216024"/>
          </a:xfrm>
        </p:spPr>
        <p:txBody>
          <a:bodyPr/>
          <a:lstStyle/>
          <a:p>
            <a:r>
              <a:rPr lang="en-US"/>
              <a:t>Programming for Psychologists: Lecture 2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40352" y="6597352"/>
            <a:ext cx="1152128" cy="216024"/>
          </a:xfrm>
        </p:spPr>
        <p:txBody>
          <a:bodyPr/>
          <a:lstStyle/>
          <a:p>
            <a:fld id="{CBC5D127-5FE7-4F18-8369-5475B33C39F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711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Data structures: </a:t>
            </a:r>
            <a:r>
              <a:rPr lang="nl-NL" dirty="0">
                <a:solidFill>
                  <a:schemeClr val="bg1">
                    <a:lumMod val="50000"/>
                  </a:schemeClr>
                </a:solidFill>
              </a:rPr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28800"/>
            <a:ext cx="8712968" cy="4896544"/>
          </a:xfrm>
        </p:spPr>
        <p:txBody>
          <a:bodyPr>
            <a:normAutofit fontScale="77500" lnSpcReduction="20000"/>
          </a:bodyPr>
          <a:lstStyle/>
          <a:p>
            <a:r>
              <a:rPr lang="nl-NL" sz="3900" dirty="0">
                <a:cs typeface="Courier New" pitchFamily="49" charset="0"/>
              </a:rPr>
              <a:t>With an index you can also change items in the list</a:t>
            </a:r>
            <a:br>
              <a:rPr lang="nl-NL" sz="3900" dirty="0">
                <a:cs typeface="Courier New" pitchFamily="49" charset="0"/>
              </a:rPr>
            </a:br>
            <a:br>
              <a:rPr lang="nl-NL" sz="2600" dirty="0">
                <a:latin typeface="Courier New" pitchFamily="49" charset="0"/>
                <a:cs typeface="Courier New" pitchFamily="49" charset="0"/>
              </a:rPr>
            </a:br>
            <a:r>
              <a:rPr lang="nl-NL" sz="2600" dirty="0">
                <a:latin typeface="Consolas" pitchFamily="49" charset="0"/>
                <a:cs typeface="Courier New" pitchFamily="49" charset="0"/>
              </a:rPr>
              <a:t>&gt;&gt; butlers[0] = "</a:t>
            </a:r>
            <a:r>
              <a:rPr lang="nl-NL" sz="2600" dirty="0" err="1">
                <a:latin typeface="Consolas" pitchFamily="49" charset="0"/>
                <a:cs typeface="Courier New" pitchFamily="49" charset="0"/>
              </a:rPr>
              <a:t>Alfredo</a:t>
            </a:r>
            <a:r>
              <a:rPr lang="nl-NL" sz="2600" dirty="0">
                <a:latin typeface="Consolas" pitchFamily="49" charset="0"/>
                <a:cs typeface="Courier New" pitchFamily="49" charset="0"/>
              </a:rPr>
              <a:t>"</a:t>
            </a:r>
            <a:br>
              <a:rPr lang="nl-NL" sz="31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nsolas" pitchFamily="49" charset="0"/>
                <a:cs typeface="Courier New" pitchFamily="49" charset="0"/>
              </a:rPr>
              <a:t> ["</a:t>
            </a:r>
            <a:r>
              <a:rPr lang="en-US" sz="2600" dirty="0" err="1">
                <a:latin typeface="Consolas" pitchFamily="49" charset="0"/>
                <a:cs typeface="Courier New" pitchFamily="49" charset="0"/>
              </a:rPr>
              <a:t>Alfredo","Reginald","Lurch","James</a:t>
            </a:r>
            <a:r>
              <a:rPr lang="en-US" sz="2600" dirty="0">
                <a:latin typeface="Consolas" pitchFamily="49" charset="0"/>
                <a:cs typeface="Courier New" pitchFamily="49" charset="0"/>
              </a:rPr>
              <a:t>"] </a:t>
            </a:r>
            <a:endParaRPr lang="nl-NL" sz="2900" dirty="0">
              <a:latin typeface="Courier New" pitchFamily="49" charset="0"/>
              <a:cs typeface="Courier New" pitchFamily="49" charset="0"/>
            </a:endParaRPr>
          </a:p>
          <a:p>
            <a:endParaRPr lang="nl-NL" sz="3900" dirty="0">
              <a:cs typeface="Courier New" pitchFamily="49" charset="0"/>
            </a:endParaRPr>
          </a:p>
          <a:p>
            <a:r>
              <a:rPr lang="nl-NL" sz="3900" dirty="0">
                <a:cs typeface="Courier New" pitchFamily="49" charset="0"/>
              </a:rPr>
              <a:t>Or </a:t>
            </a:r>
            <a:r>
              <a:rPr lang="nl-NL" sz="3900" dirty="0" err="1">
                <a:cs typeface="Courier New" pitchFamily="49" charset="0"/>
              </a:rPr>
              <a:t>remove</a:t>
            </a:r>
            <a:r>
              <a:rPr lang="nl-NL" sz="3900" dirty="0">
                <a:cs typeface="Courier New" pitchFamily="49" charset="0"/>
              </a:rPr>
              <a:t> </a:t>
            </a:r>
            <a:r>
              <a:rPr lang="nl-NL" sz="3900" dirty="0" err="1">
                <a:cs typeface="Courier New" pitchFamily="49" charset="0"/>
              </a:rPr>
              <a:t>them</a:t>
            </a:r>
            <a:r>
              <a:rPr lang="nl-NL" sz="3900" dirty="0">
                <a:cs typeface="Courier New" pitchFamily="49" charset="0"/>
              </a:rPr>
              <a:t> (</a:t>
            </a:r>
            <a:r>
              <a:rPr lang="nl-NL" sz="3900" dirty="0" err="1">
                <a:cs typeface="Courier New" pitchFamily="49" charset="0"/>
              </a:rPr>
              <a:t>using</a:t>
            </a:r>
            <a:r>
              <a:rPr lang="nl-NL" sz="3900" dirty="0">
                <a:cs typeface="Courier New" pitchFamily="49" charset="0"/>
              </a:rPr>
              <a:t> the </a:t>
            </a:r>
            <a:r>
              <a:rPr lang="nl-NL" sz="3900" dirty="0" err="1">
                <a:cs typeface="Courier New" pitchFamily="49" charset="0"/>
              </a:rPr>
              <a:t>function</a:t>
            </a:r>
            <a:r>
              <a:rPr lang="nl-NL" sz="3900" dirty="0">
                <a:cs typeface="Courier New" pitchFamily="49" charset="0"/>
              </a:rPr>
              <a:t> del() )</a:t>
            </a:r>
            <a:br>
              <a:rPr lang="nl-NL" sz="3900" dirty="0">
                <a:cs typeface="Courier New" pitchFamily="49" charset="0"/>
              </a:rPr>
            </a:br>
            <a:br>
              <a:rPr lang="nl-NL" sz="2600" dirty="0">
                <a:latin typeface="Courier New" pitchFamily="49" charset="0"/>
                <a:cs typeface="Courier New" pitchFamily="49" charset="0"/>
              </a:rPr>
            </a:br>
            <a:r>
              <a:rPr lang="nl-NL" sz="2600" dirty="0">
                <a:latin typeface="Consolas" pitchFamily="49" charset="0"/>
                <a:cs typeface="Courier New" pitchFamily="49" charset="0"/>
              </a:rPr>
              <a:t>&gt;&gt; del(butlers[1])</a:t>
            </a:r>
            <a:br>
              <a:rPr lang="nl-NL" sz="2600" dirty="0">
                <a:latin typeface="Consolas" pitchFamily="49" charset="0"/>
                <a:cs typeface="Courier New" pitchFamily="49" charset="0"/>
              </a:rPr>
            </a:br>
            <a:r>
              <a:rPr lang="nl-NL" sz="2600" dirty="0">
                <a:latin typeface="Consolas" pitchFamily="49" charset="0"/>
                <a:cs typeface="Courier New" pitchFamily="49" charset="0"/>
              </a:rPr>
              <a:t>&gt;&gt; butlers</a:t>
            </a:r>
            <a:br>
              <a:rPr lang="nl-NL" sz="2600" dirty="0">
                <a:latin typeface="Consolas" pitchFamily="49" charset="0"/>
                <a:cs typeface="Courier New" pitchFamily="49" charset="0"/>
              </a:rPr>
            </a:br>
            <a:r>
              <a:rPr lang="nl-NL" sz="2600" dirty="0">
                <a:latin typeface="Consolas" pitchFamily="49" charset="0"/>
                <a:cs typeface="Courier New" pitchFamily="49" charset="0"/>
              </a:rPr>
              <a:t>["</a:t>
            </a:r>
            <a:r>
              <a:rPr lang="nl-NL" sz="2600" dirty="0" err="1">
                <a:latin typeface="Consolas" pitchFamily="49" charset="0"/>
                <a:cs typeface="Courier New" pitchFamily="49" charset="0"/>
              </a:rPr>
              <a:t>Alfredo</a:t>
            </a:r>
            <a:r>
              <a:rPr lang="nl-NL" sz="2600" dirty="0">
                <a:latin typeface="Consolas" pitchFamily="49" charset="0"/>
                <a:cs typeface="Courier New" pitchFamily="49" charset="0"/>
              </a:rPr>
              <a:t>","</a:t>
            </a:r>
            <a:r>
              <a:rPr lang="nl-NL" sz="2600" dirty="0" err="1">
                <a:latin typeface="Consolas" pitchFamily="49" charset="0"/>
                <a:cs typeface="Courier New" pitchFamily="49" charset="0"/>
              </a:rPr>
              <a:t>Lurch</a:t>
            </a:r>
            <a:r>
              <a:rPr lang="nl-NL" sz="2600" dirty="0">
                <a:latin typeface="Consolas" pitchFamily="49" charset="0"/>
                <a:cs typeface="Courier New" pitchFamily="49" charset="0"/>
              </a:rPr>
              <a:t>","</a:t>
            </a:r>
            <a:r>
              <a:rPr lang="nl-NL" sz="2600" dirty="0" err="1">
                <a:latin typeface="Consolas" pitchFamily="49" charset="0"/>
                <a:cs typeface="Courier New" pitchFamily="49" charset="0"/>
              </a:rPr>
              <a:t>Torvald</a:t>
            </a:r>
            <a:r>
              <a:rPr lang="nl-NL" sz="2600" dirty="0">
                <a:latin typeface="Consolas" pitchFamily="49" charset="0"/>
                <a:cs typeface="Courier New" pitchFamily="49" charset="0"/>
              </a:rPr>
              <a:t>"]</a:t>
            </a:r>
          </a:p>
          <a:p>
            <a:endParaRPr lang="nl-NL" sz="2200" dirty="0">
              <a:latin typeface="Courier New" pitchFamily="49" charset="0"/>
              <a:cs typeface="Courier New" pitchFamily="49" charset="0"/>
            </a:endParaRPr>
          </a:p>
          <a:p>
            <a:r>
              <a:rPr lang="nl-NL" sz="3900" dirty="0">
                <a:cs typeface="Courier New" pitchFamily="49" charset="0"/>
              </a:rPr>
              <a:t>For a complete list of functions see</a:t>
            </a:r>
            <a:br>
              <a:rPr lang="nl-NL" sz="3900" dirty="0">
                <a:cs typeface="Courier New" pitchFamily="49" charset="0"/>
              </a:rPr>
            </a:br>
            <a:r>
              <a:rPr lang="nl-NL" sz="3600" dirty="0">
                <a:hlinkClick r:id="rId2"/>
              </a:rPr>
              <a:t>http://docs.python.org/tutorial/datastructures.html</a:t>
            </a:r>
            <a:endParaRPr lang="nl-NL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91680" y="6597352"/>
            <a:ext cx="5976664" cy="216024"/>
          </a:xfrm>
        </p:spPr>
        <p:txBody>
          <a:bodyPr/>
          <a:lstStyle/>
          <a:p>
            <a:r>
              <a:rPr lang="en-US"/>
              <a:t>Programming for Psychologists: Lecture 2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40352" y="6597352"/>
            <a:ext cx="1152128" cy="216024"/>
          </a:xfrm>
        </p:spPr>
        <p:txBody>
          <a:bodyPr/>
          <a:lstStyle/>
          <a:p>
            <a:fld id="{CBC5D127-5FE7-4F18-8369-5475B33C39F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713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Data structures: </a:t>
            </a:r>
            <a:r>
              <a:rPr lang="nl-NL" dirty="0">
                <a:solidFill>
                  <a:schemeClr val="bg1">
                    <a:lumMod val="50000"/>
                  </a:schemeClr>
                </a:solidFill>
              </a:rPr>
              <a:t>lists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You can also retrieve a </a:t>
            </a:r>
            <a:r>
              <a:rPr lang="nl-NL" i="1" dirty="0"/>
              <a:t>subset </a:t>
            </a:r>
            <a:r>
              <a:rPr lang="nl-NL" dirty="0"/>
              <a:t>of items from a list by using the ‘colon’ (:) notation</a:t>
            </a:r>
            <a:br>
              <a:rPr lang="nl-NL" dirty="0"/>
            </a:br>
            <a:r>
              <a:rPr lang="nl-NL" sz="2000" dirty="0">
                <a:latin typeface="Courier New" pitchFamily="49" charset="0"/>
                <a:cs typeface="Courier New" pitchFamily="49" charset="0"/>
              </a:rPr>
              <a:t>&gt;&gt; primes = [2,3,5,7,11,13,17]</a:t>
            </a:r>
            <a:br>
              <a:rPr lang="nl-NL" sz="2000" dirty="0">
                <a:latin typeface="Courier New" pitchFamily="49" charset="0"/>
                <a:cs typeface="Courier New" pitchFamily="49" charset="0"/>
              </a:rPr>
            </a:br>
            <a:r>
              <a:rPr lang="nl-NL" sz="2000" dirty="0">
                <a:latin typeface="Courier New" pitchFamily="49" charset="0"/>
                <a:cs typeface="Courier New" pitchFamily="49" charset="0"/>
              </a:rPr>
              <a:t>&gt;&gt; primes[:]	</a:t>
            </a:r>
            <a:r>
              <a:rPr lang="nl-NL" sz="20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all items (same as just ‘primes’)</a:t>
            </a:r>
            <a:br>
              <a:rPr lang="nl-NL" sz="2000" dirty="0">
                <a:latin typeface="Courier New" pitchFamily="49" charset="0"/>
                <a:cs typeface="Courier New" pitchFamily="49" charset="0"/>
              </a:rPr>
            </a:br>
            <a:r>
              <a:rPr lang="nl-NL" sz="2000" dirty="0">
                <a:latin typeface="Courier New" pitchFamily="49" charset="0"/>
                <a:cs typeface="Courier New" pitchFamily="49" charset="0"/>
              </a:rPr>
              <a:t>[2,3,5,7,11,13,17]</a:t>
            </a:r>
            <a:br>
              <a:rPr lang="nl-NL" sz="2000" dirty="0">
                <a:latin typeface="Courier New" pitchFamily="49" charset="0"/>
                <a:cs typeface="Courier New" pitchFamily="49" charset="0"/>
              </a:rPr>
            </a:br>
            <a:r>
              <a:rPr lang="nl-NL" sz="2000" dirty="0">
                <a:latin typeface="Courier New" pitchFamily="49" charset="0"/>
                <a:cs typeface="Courier New" pitchFamily="49" charset="0"/>
              </a:rPr>
              <a:t>&gt;&gt; primes[3:]	</a:t>
            </a:r>
            <a:r>
              <a:rPr lang="nl-NL" sz="20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from 4th position onwards</a:t>
            </a:r>
            <a:br>
              <a:rPr lang="nl-NL" sz="20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nl-NL" sz="2000" dirty="0">
                <a:latin typeface="Courier New" pitchFamily="49" charset="0"/>
                <a:cs typeface="Courier New" pitchFamily="49" charset="0"/>
              </a:rPr>
              <a:t>[7,11,13,17]</a:t>
            </a:r>
            <a:br>
              <a:rPr lang="nl-NL" sz="2000" dirty="0">
                <a:latin typeface="Courier New" pitchFamily="49" charset="0"/>
                <a:cs typeface="Courier New" pitchFamily="49" charset="0"/>
              </a:rPr>
            </a:br>
            <a:r>
              <a:rPr lang="nl-NL" sz="2000" dirty="0">
                <a:latin typeface="Courier New" pitchFamily="49" charset="0"/>
                <a:cs typeface="Courier New" pitchFamily="49" charset="0"/>
              </a:rPr>
              <a:t>&gt;&gt; primes[1:4]	</a:t>
            </a:r>
            <a:r>
              <a:rPr lang="nl-NL" sz="20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2nd to 4th </a:t>
            </a:r>
            <a:r>
              <a:rPr lang="nl-NL" sz="20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(not 5th!)</a:t>
            </a:r>
            <a:r>
              <a:rPr lang="nl-NL" sz="20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item</a:t>
            </a:r>
            <a:br>
              <a:rPr lang="nl-NL" sz="20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nl-NL" sz="2000" dirty="0">
                <a:latin typeface="Courier New" pitchFamily="49" charset="0"/>
                <a:cs typeface="Courier New" pitchFamily="49" charset="0"/>
              </a:rPr>
              <a:t>[3,5,7]</a:t>
            </a:r>
            <a:br>
              <a:rPr lang="nl-NL" sz="2000" dirty="0">
                <a:latin typeface="Courier New" pitchFamily="49" charset="0"/>
                <a:cs typeface="Courier New" pitchFamily="49" charset="0"/>
              </a:rPr>
            </a:br>
            <a:r>
              <a:rPr lang="nl-NL" sz="2000" dirty="0">
                <a:latin typeface="Courier New" pitchFamily="49" charset="0"/>
                <a:cs typeface="Courier New" pitchFamily="49" charset="0"/>
              </a:rPr>
              <a:t>&gt;&gt; primes[-1]	</a:t>
            </a:r>
            <a:r>
              <a:rPr lang="nl-NL" sz="20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Last item</a:t>
            </a:r>
            <a:br>
              <a:rPr lang="nl-NL" sz="2000" dirty="0">
                <a:latin typeface="Courier New" pitchFamily="49" charset="0"/>
                <a:cs typeface="Courier New" pitchFamily="49" charset="0"/>
              </a:rPr>
            </a:br>
            <a:r>
              <a:rPr lang="nl-NL" sz="2000" dirty="0">
                <a:latin typeface="Courier New" pitchFamily="49" charset="0"/>
                <a:cs typeface="Courier New" pitchFamily="49" charset="0"/>
              </a:rPr>
              <a:t>17</a:t>
            </a:r>
            <a:br>
              <a:rPr lang="nl-NL" sz="2000" dirty="0">
                <a:latin typeface="Courier New" pitchFamily="49" charset="0"/>
                <a:cs typeface="Courier New" pitchFamily="49" charset="0"/>
              </a:rPr>
            </a:br>
            <a:r>
              <a:rPr lang="nl-NL" sz="2000" dirty="0">
                <a:latin typeface="Courier New" pitchFamily="49" charset="0"/>
                <a:cs typeface="Courier New" pitchFamily="49" charset="0"/>
              </a:rPr>
              <a:t>&gt;&gt; primes[-3:]	</a:t>
            </a:r>
            <a:r>
              <a:rPr lang="nl-NL" sz="20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Last 3 items</a:t>
            </a:r>
            <a:br>
              <a:rPr lang="nl-NL" sz="2000" dirty="0">
                <a:latin typeface="Courier New" pitchFamily="49" charset="0"/>
                <a:cs typeface="Courier New" pitchFamily="49" charset="0"/>
              </a:rPr>
            </a:br>
            <a:r>
              <a:rPr lang="nl-NL" sz="2000" dirty="0">
                <a:latin typeface="Courier New" pitchFamily="49" charset="0"/>
                <a:cs typeface="Courier New" pitchFamily="49" charset="0"/>
              </a:rPr>
              <a:t>11,13,17</a:t>
            </a:r>
            <a:r>
              <a:rPr lang="nl-NL" sz="2000" dirty="0">
                <a:latin typeface="Consolas" pitchFamily="49" charset="0"/>
                <a:cs typeface="Consolas" pitchFamily="49" charset="0"/>
              </a:rPr>
              <a:t>	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91680" y="6597352"/>
            <a:ext cx="5976664" cy="216024"/>
          </a:xfrm>
        </p:spPr>
        <p:txBody>
          <a:bodyPr/>
          <a:lstStyle/>
          <a:p>
            <a:r>
              <a:rPr lang="en-US"/>
              <a:t>Programming for Psychologists: Lecture 2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40352" y="6597352"/>
            <a:ext cx="1152128" cy="216024"/>
          </a:xfrm>
        </p:spPr>
        <p:txBody>
          <a:bodyPr/>
          <a:lstStyle/>
          <a:p>
            <a:fld id="{CBC5D127-5FE7-4F18-8369-5475B33C39F8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381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Data structures: </a:t>
            </a:r>
            <a:r>
              <a:rPr lang="nl-NL" dirty="0">
                <a:solidFill>
                  <a:schemeClr val="bg1">
                    <a:lumMod val="50000"/>
                  </a:schemeClr>
                </a:solidFill>
              </a:rPr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l-NL" dirty="0"/>
              <a:t>In a limited fashion, a String can also be treated as a list (in the sense that a string is in fact a ‘list of </a:t>
            </a:r>
            <a:r>
              <a:rPr lang="nl-NL" dirty="0" err="1"/>
              <a:t>characters</a:t>
            </a:r>
            <a:r>
              <a:rPr lang="nl-NL" dirty="0"/>
              <a:t>’)</a:t>
            </a:r>
            <a:br>
              <a:rPr lang="nl-NL" dirty="0"/>
            </a:br>
            <a:br>
              <a:rPr lang="nl-NL" dirty="0"/>
            </a:br>
            <a:r>
              <a:rPr lang="nl-NL" sz="2400" dirty="0">
                <a:latin typeface="Courier New" pitchFamily="49" charset="0"/>
                <a:cs typeface="Courier New" pitchFamily="49" charset="0"/>
              </a:rPr>
              <a:t>&gt;&gt; name = "Olivia"</a:t>
            </a:r>
            <a:br>
              <a:rPr lang="nl-NL" sz="2400" dirty="0">
                <a:latin typeface="Courier New" pitchFamily="49" charset="0"/>
                <a:cs typeface="Courier New" pitchFamily="49" charset="0"/>
              </a:rPr>
            </a:br>
            <a:r>
              <a:rPr lang="nl-NL" sz="2400" dirty="0">
                <a:latin typeface="Courier New" pitchFamily="49" charset="0"/>
                <a:cs typeface="Courier New" pitchFamily="49" charset="0"/>
              </a:rPr>
              <a:t>&gt;&gt; name[0]</a:t>
            </a:r>
            <a:br>
              <a:rPr lang="nl-NL" sz="2400" dirty="0">
                <a:latin typeface="Courier New" pitchFamily="49" charset="0"/>
                <a:cs typeface="Courier New" pitchFamily="49" charset="0"/>
              </a:rPr>
            </a:br>
            <a:r>
              <a:rPr lang="nl-NL" sz="2400" dirty="0">
                <a:latin typeface="Courier New" pitchFamily="49" charset="0"/>
                <a:cs typeface="Courier New" pitchFamily="49" charset="0"/>
              </a:rPr>
              <a:t>‘O’</a:t>
            </a:r>
            <a:br>
              <a:rPr lang="nl-NL" sz="2400" dirty="0">
                <a:latin typeface="Courier New" pitchFamily="49" charset="0"/>
                <a:cs typeface="Courier New" pitchFamily="49" charset="0"/>
              </a:rPr>
            </a:br>
            <a:r>
              <a:rPr lang="nl-NL" sz="2400" dirty="0">
                <a:latin typeface="Courier New" pitchFamily="49" charset="0"/>
                <a:cs typeface="Courier New" pitchFamily="49" charset="0"/>
              </a:rPr>
              <a:t>&gt;&gt; name[4]</a:t>
            </a:r>
            <a:br>
              <a:rPr lang="nl-NL" sz="2400" dirty="0">
                <a:latin typeface="Courier New" pitchFamily="49" charset="0"/>
                <a:cs typeface="Courier New" pitchFamily="49" charset="0"/>
              </a:rPr>
            </a:br>
            <a:r>
              <a:rPr lang="nl-NL" sz="2400" dirty="0">
                <a:latin typeface="Courier New" pitchFamily="49" charset="0"/>
                <a:cs typeface="Courier New" pitchFamily="49" charset="0"/>
              </a:rPr>
              <a:t>‘i’</a:t>
            </a:r>
            <a:br>
              <a:rPr lang="nl-NL" sz="2400" dirty="0">
                <a:latin typeface="Courier New" pitchFamily="49" charset="0"/>
                <a:cs typeface="Courier New" pitchFamily="49" charset="0"/>
              </a:rPr>
            </a:br>
            <a:r>
              <a:rPr lang="nl-NL" sz="2400" dirty="0">
                <a:latin typeface="Courier New" pitchFamily="49" charset="0"/>
                <a:cs typeface="Courier New" pitchFamily="49" charset="0"/>
              </a:rPr>
              <a:t>&gt;&gt; name[1:4]</a:t>
            </a:r>
            <a:br>
              <a:rPr lang="nl-NL" sz="2400" dirty="0">
                <a:latin typeface="Courier New" pitchFamily="49" charset="0"/>
                <a:cs typeface="Courier New" pitchFamily="49" charset="0"/>
              </a:rPr>
            </a:br>
            <a:r>
              <a:rPr lang="nl-NL" sz="2400" dirty="0">
                <a:latin typeface="Courier New" pitchFamily="49" charset="0"/>
                <a:cs typeface="Courier New" pitchFamily="49" charset="0"/>
              </a:rPr>
              <a:t>‘</a:t>
            </a:r>
            <a:r>
              <a:rPr lang="nl-NL" sz="2400" dirty="0" err="1">
                <a:latin typeface="Courier New" pitchFamily="49" charset="0"/>
                <a:cs typeface="Courier New" pitchFamily="49" charset="0"/>
              </a:rPr>
              <a:t>liv</a:t>
            </a:r>
            <a:r>
              <a:rPr lang="nl-NL" sz="2400" dirty="0">
                <a:latin typeface="Courier New" pitchFamily="49" charset="0"/>
                <a:cs typeface="Courier New" pitchFamily="49" charset="0"/>
              </a:rPr>
              <a:t>’</a:t>
            </a:r>
            <a:br>
              <a:rPr lang="nl-NL" sz="2400" dirty="0">
                <a:latin typeface="Courier New" pitchFamily="49" charset="0"/>
                <a:cs typeface="Courier New" pitchFamily="49" charset="0"/>
              </a:rPr>
            </a:br>
            <a:endParaRPr lang="nl-NL" sz="2400" dirty="0">
              <a:latin typeface="Courier New" pitchFamily="49" charset="0"/>
              <a:cs typeface="Courier New" pitchFamily="49" charset="0"/>
            </a:endParaRPr>
          </a:p>
          <a:p>
            <a:r>
              <a:rPr lang="nl-NL" dirty="0"/>
              <a:t>Name.append() is not possible though (hence </a:t>
            </a:r>
            <a:r>
              <a:rPr lang="nl-NL" dirty="0" err="1"/>
              <a:t>limited</a:t>
            </a:r>
            <a:r>
              <a:rPr lang="nl-NL" dirty="0"/>
              <a:t> fashion) nor is </a:t>
            </a:r>
            <a:r>
              <a:rPr lang="nl-NL" dirty="0" err="1"/>
              <a:t>changing</a:t>
            </a:r>
            <a:r>
              <a:rPr lang="nl-NL" dirty="0"/>
              <a:t> letters </a:t>
            </a:r>
            <a:r>
              <a:rPr lang="nl-NL" dirty="0" err="1"/>
              <a:t>inside</a:t>
            </a:r>
            <a:r>
              <a:rPr lang="nl-NL" dirty="0"/>
              <a:t> the string:</a:t>
            </a:r>
            <a:br>
              <a:rPr lang="nl-NL" dirty="0"/>
            </a:br>
            <a:br>
              <a:rPr lang="nl-NL" dirty="0"/>
            </a:br>
            <a:r>
              <a:rPr lang="nl-NL" sz="2400" dirty="0">
                <a:latin typeface="Courier New" pitchFamily="49" charset="0"/>
                <a:cs typeface="Courier New" pitchFamily="49" charset="0"/>
              </a:rPr>
              <a:t>&gt;&gt; name[3] = “p”</a:t>
            </a:r>
            <a:br>
              <a:rPr lang="nl-NL" sz="2400" dirty="0">
                <a:latin typeface="Courier New" pitchFamily="49" charset="0"/>
                <a:cs typeface="Courier New" pitchFamily="49" charset="0"/>
              </a:rPr>
            </a:b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TypeError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: '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' object does not support item assignment</a:t>
            </a:r>
            <a:endParaRPr lang="nl-NL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91680" y="6597352"/>
            <a:ext cx="5976664" cy="216024"/>
          </a:xfrm>
        </p:spPr>
        <p:txBody>
          <a:bodyPr/>
          <a:lstStyle/>
          <a:p>
            <a:r>
              <a:rPr lang="en-US"/>
              <a:t>Programming for Psychologists: Lecture 2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40352" y="6597352"/>
            <a:ext cx="1152128" cy="216024"/>
          </a:xfrm>
        </p:spPr>
        <p:txBody>
          <a:bodyPr/>
          <a:lstStyle/>
          <a:p>
            <a:fld id="{CBC5D127-5FE7-4F18-8369-5475B33C39F8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465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Data structures: </a:t>
            </a:r>
            <a:r>
              <a:rPr lang="nl-NL" dirty="0">
                <a:solidFill>
                  <a:schemeClr val="bg1">
                    <a:lumMod val="50000"/>
                  </a:schemeClr>
                </a:solidFill>
              </a:rPr>
              <a:t>tuples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nl-NL" dirty="0">
                <a:solidFill>
                  <a:schemeClr val="bg1">
                    <a:lumMod val="50000"/>
                  </a:schemeClr>
                </a:solidFill>
              </a:rPr>
              <a:t>Denoted by ()</a:t>
            </a:r>
          </a:p>
          <a:p>
            <a:r>
              <a:rPr lang="nl-NL" dirty="0"/>
              <a:t>Tuples are like lists, but </a:t>
            </a:r>
            <a:r>
              <a:rPr lang="nl-NL" dirty="0" err="1"/>
              <a:t>they</a:t>
            </a:r>
            <a:r>
              <a:rPr lang="nl-NL" dirty="0"/>
              <a:t> are </a:t>
            </a:r>
            <a:r>
              <a:rPr lang="nl-NL" i="1" dirty="0"/>
              <a:t>immutable</a:t>
            </a:r>
            <a:endParaRPr lang="nl-NL" dirty="0"/>
          </a:p>
          <a:p>
            <a:pPr lvl="1"/>
            <a:r>
              <a:rPr lang="nl-NL" dirty="0"/>
              <a:t>You can’t change anything to a tuple after it has been created</a:t>
            </a:r>
          </a:p>
          <a:p>
            <a:pPr marL="400050" lvl="1" indent="0">
              <a:buNone/>
            </a:pPr>
            <a:r>
              <a:rPr lang="nl-NL" sz="2100" dirty="0">
                <a:latin typeface="Courier New" pitchFamily="49" charset="0"/>
                <a:cs typeface="Courier New" pitchFamily="49" charset="0"/>
              </a:rPr>
              <a:t>&gt;&gt; butlers = ("</a:t>
            </a:r>
            <a:r>
              <a:rPr lang="nl-NL" sz="2100" dirty="0" err="1">
                <a:latin typeface="Courier New" pitchFamily="49" charset="0"/>
                <a:cs typeface="Courier New" pitchFamily="49" charset="0"/>
              </a:rPr>
              <a:t>alfred</a:t>
            </a:r>
            <a:r>
              <a:rPr lang="nl-NL" sz="2100" dirty="0">
                <a:latin typeface="Courier New" pitchFamily="49" charset="0"/>
                <a:cs typeface="Courier New" pitchFamily="49" charset="0"/>
              </a:rPr>
              <a:t>","</a:t>
            </a:r>
            <a:r>
              <a:rPr lang="nl-NL" sz="2100" dirty="0" err="1">
                <a:latin typeface="Courier New" pitchFamily="49" charset="0"/>
                <a:cs typeface="Courier New" pitchFamily="49" charset="0"/>
              </a:rPr>
              <a:t>reginald</a:t>
            </a:r>
            <a:r>
              <a:rPr lang="nl-NL" sz="2100" dirty="0">
                <a:latin typeface="Courier New" pitchFamily="49" charset="0"/>
                <a:cs typeface="Courier New" pitchFamily="49" charset="0"/>
              </a:rPr>
              <a:t>")</a:t>
            </a:r>
            <a:br>
              <a:rPr lang="nl-NL" sz="2100" dirty="0">
                <a:latin typeface="Courier New" pitchFamily="49" charset="0"/>
                <a:cs typeface="Courier New" pitchFamily="49" charset="0"/>
              </a:rPr>
            </a:br>
            <a:r>
              <a:rPr lang="nl-NL" sz="2100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nl-NL" sz="2100" dirty="0" err="1">
                <a:latin typeface="Courier New" pitchFamily="49" charset="0"/>
                <a:cs typeface="Courier New" pitchFamily="49" charset="0"/>
              </a:rPr>
              <a:t>butlers.append</a:t>
            </a:r>
            <a:r>
              <a:rPr lang="nl-NL" sz="21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nl-NL" sz="2100" dirty="0" err="1">
                <a:latin typeface="Courier New" pitchFamily="49" charset="0"/>
                <a:cs typeface="Courier New" pitchFamily="49" charset="0"/>
              </a:rPr>
              <a:t>torvald</a:t>
            </a:r>
            <a:r>
              <a:rPr lang="nl-NL" sz="2100" dirty="0">
                <a:latin typeface="Courier New" pitchFamily="49" charset="0"/>
                <a:cs typeface="Courier New" pitchFamily="49" charset="0"/>
              </a:rPr>
              <a:t>")</a:t>
            </a:r>
            <a:br>
              <a:rPr lang="nl-NL" sz="2100" dirty="0">
                <a:latin typeface="Courier New" pitchFamily="49" charset="0"/>
                <a:cs typeface="Courier New" pitchFamily="49" charset="0"/>
              </a:rPr>
            </a:br>
            <a:r>
              <a:rPr lang="nl-NL" sz="2100" dirty="0">
                <a:latin typeface="Courier New" pitchFamily="49" charset="0"/>
                <a:cs typeface="Courier New" pitchFamily="49" charset="0"/>
              </a:rPr>
              <a:t>TypeError: ‘tuple’ object does not support item assignment</a:t>
            </a:r>
            <a:br>
              <a:rPr lang="nl-NL" sz="2100" dirty="0">
                <a:latin typeface="Courier New" pitchFamily="49" charset="0"/>
                <a:cs typeface="Courier New" pitchFamily="49" charset="0"/>
              </a:rPr>
            </a:br>
            <a:r>
              <a:rPr lang="nl-NL" sz="2100" dirty="0">
                <a:latin typeface="Courier New" pitchFamily="49" charset="0"/>
                <a:cs typeface="Courier New" pitchFamily="49" charset="0"/>
              </a:rPr>
              <a:t>&gt;&gt; butlers[0]	# Same [] addressing as lists!!</a:t>
            </a:r>
            <a:br>
              <a:rPr lang="nl-NL" sz="2100" dirty="0">
                <a:latin typeface="Courier New" pitchFamily="49" charset="0"/>
                <a:cs typeface="Courier New" pitchFamily="49" charset="0"/>
              </a:rPr>
            </a:br>
            <a:r>
              <a:rPr lang="nl-NL" sz="2100" dirty="0">
                <a:latin typeface="Courier New" pitchFamily="49" charset="0"/>
                <a:cs typeface="Courier New" pitchFamily="49" charset="0"/>
              </a:rPr>
              <a:t>alfred</a:t>
            </a:r>
            <a:br>
              <a:rPr lang="nl-NL" sz="2100" dirty="0">
                <a:latin typeface="Courier New" pitchFamily="49" charset="0"/>
                <a:cs typeface="Courier New" pitchFamily="49" charset="0"/>
              </a:rPr>
            </a:br>
            <a:r>
              <a:rPr lang="nl-NL" sz="2100" dirty="0">
                <a:latin typeface="Courier New" pitchFamily="49" charset="0"/>
                <a:cs typeface="Courier New" pitchFamily="49" charset="0"/>
              </a:rPr>
              <a:t>&gt;&gt; del(butlers[0])</a:t>
            </a:r>
            <a:br>
              <a:rPr lang="nl-NL" sz="2100" dirty="0">
                <a:latin typeface="Courier New" pitchFamily="49" charset="0"/>
                <a:cs typeface="Courier New" pitchFamily="49" charset="0"/>
              </a:rPr>
            </a:br>
            <a:r>
              <a:rPr lang="nl-NL" sz="2100" dirty="0">
                <a:latin typeface="Courier New" pitchFamily="49" charset="0"/>
                <a:cs typeface="Courier New" pitchFamily="49" charset="0"/>
              </a:rPr>
              <a:t>TypeError: ‘tuple’ object does not support item deletion</a:t>
            </a:r>
          </a:p>
          <a:p>
            <a:r>
              <a:rPr lang="nl-NL" dirty="0"/>
              <a:t>Use them for data that doesn’t change during the program, but should be </a:t>
            </a:r>
            <a:r>
              <a:rPr lang="nl-NL" dirty="0" err="1"/>
              <a:t>grouped</a:t>
            </a:r>
            <a:r>
              <a:rPr lang="nl-NL" dirty="0"/>
              <a:t> </a:t>
            </a:r>
            <a:r>
              <a:rPr lang="nl-NL" dirty="0" err="1"/>
              <a:t>together</a:t>
            </a:r>
            <a:endParaRPr lang="nl-NL" dirty="0"/>
          </a:p>
          <a:p>
            <a:pPr lvl="1"/>
            <a:r>
              <a:rPr lang="nl-NL" dirty="0"/>
              <a:t>For example, the center x,y coordinates of the screen</a:t>
            </a:r>
            <a:br>
              <a:rPr lang="nl-NL" dirty="0"/>
            </a:br>
            <a:r>
              <a:rPr lang="nl-NL" sz="1900" dirty="0">
                <a:latin typeface="Courier New" pitchFamily="49" charset="0"/>
                <a:cs typeface="Courier New" pitchFamily="49" charset="0"/>
              </a:rPr>
              <a:t>screenCenter = (512,384)</a:t>
            </a:r>
          </a:p>
          <a:p>
            <a:pPr lvl="1"/>
            <a:r>
              <a:rPr lang="nl-NL" sz="1900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nl-NL" sz="1900" dirty="0" err="1">
                <a:latin typeface="Courier New" pitchFamily="49" charset="0"/>
                <a:cs typeface="Courier New" pitchFamily="49" charset="0"/>
              </a:rPr>
              <a:t>general</a:t>
            </a:r>
            <a:r>
              <a:rPr lang="nl-NL" sz="19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nl-NL" sz="1900" dirty="0" err="1">
                <a:latin typeface="Courier New" pitchFamily="49" charset="0"/>
                <a:cs typeface="Courier New" pitchFamily="49" charset="0"/>
              </a:rPr>
              <a:t>tuples</a:t>
            </a:r>
            <a:r>
              <a:rPr lang="nl-NL" sz="1900" dirty="0">
                <a:latin typeface="Courier New" pitchFamily="49" charset="0"/>
                <a:cs typeface="Courier New" pitchFamily="49" charset="0"/>
              </a:rPr>
              <a:t> are more memory </a:t>
            </a:r>
            <a:r>
              <a:rPr lang="nl-NL" sz="1900" dirty="0" err="1">
                <a:latin typeface="Courier New" pitchFamily="49" charset="0"/>
                <a:cs typeface="Courier New" pitchFamily="49" charset="0"/>
              </a:rPr>
              <a:t>efficient</a:t>
            </a:r>
            <a:r>
              <a:rPr lang="nl-NL" sz="19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900" dirty="0" err="1">
                <a:latin typeface="Courier New" pitchFamily="49" charset="0"/>
                <a:cs typeface="Courier New" pitchFamily="49" charset="0"/>
              </a:rPr>
              <a:t>and</a:t>
            </a:r>
            <a:r>
              <a:rPr lang="nl-NL" sz="19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900" dirty="0" err="1">
                <a:latin typeface="Courier New" pitchFamily="49" charset="0"/>
                <a:cs typeface="Courier New" pitchFamily="49" charset="0"/>
              </a:rPr>
              <a:t>faster</a:t>
            </a:r>
            <a:r>
              <a:rPr lang="nl-NL" sz="1900" dirty="0">
                <a:latin typeface="Courier New" pitchFamily="49" charset="0"/>
                <a:cs typeface="Courier New" pitchFamily="49" charset="0"/>
              </a:rPr>
              <a:t>!</a:t>
            </a:r>
            <a:endParaRPr lang="nl-NL" sz="17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91680" y="6597352"/>
            <a:ext cx="5976664" cy="216024"/>
          </a:xfrm>
        </p:spPr>
        <p:txBody>
          <a:bodyPr/>
          <a:lstStyle/>
          <a:p>
            <a:r>
              <a:rPr lang="en-US"/>
              <a:t>Programming for Psychologists: Lecture 2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40352" y="6597352"/>
            <a:ext cx="1152128" cy="216024"/>
          </a:xfrm>
        </p:spPr>
        <p:txBody>
          <a:bodyPr/>
          <a:lstStyle/>
          <a:p>
            <a:fld id="{CBC5D127-5FE7-4F18-8369-5475B33C39F8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58420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0"/>
  <p:tag name="MMPROD_UIDATA" val="&lt;database version=&quot;7.0&quot;&gt;&lt;object type=&quot;1&quot; unique_id=&quot;10001&quot;&gt;&lt;object type=&quot;2&quot; unique_id=&quot;12167&quot;&gt;&lt;object type=&quot;3&quot; unique_id=&quot;12168&quot;&gt;&lt;property id=&quot;20148&quot; value=&quot;5&quot;/&gt;&lt;property id=&quot;20300&quot; value=&quot;Slide 1 - &amp;quot;Programming for Psychologists&amp;quot;&quot;/&gt;&lt;property id=&quot;20307&quot; value=&quot;256&quot;/&gt;&lt;/object&gt;&lt;object type=&quot;3&quot; unique_id=&quot;12169&quot;&gt;&lt;property id=&quot;20148&quot; value=&quot;5&quot;/&gt;&lt;property id=&quot;20300&quot; value=&quot;Slide 2 - &amp;quot;Basic elements of a program&amp;quot;&quot;/&gt;&lt;property id=&quot;20307&quot; value=&quot;317&quot;/&gt;&lt;/object&gt;&lt;object type=&quot;3&quot; unique_id=&quot;12170&quot;&gt;&lt;property id=&quot;20148&quot; value=&quot;5&quot;/&gt;&lt;property id=&quot;20300&quot; value=&quot;Slide 15 - &amp;quot;Primitives vs. references&amp;quot;&quot;/&gt;&lt;property id=&quot;20307&quot; value=&quot;258&quot;/&gt;&lt;/object&gt;&lt;object type=&quot;3&quot; unique_id=&quot;12171&quot;&gt;&lt;property id=&quot;20148&quot; value=&quot;5&quot;/&gt;&lt;property id=&quot;20300&quot; value=&quot;Slide 16 - &amp;quot;Primitives vs. references&amp;quot;&quot;/&gt;&lt;property id=&quot;20307&quot; value=&quot;259&quot;/&gt;&lt;/object&gt;&lt;object type=&quot;3&quot; unique_id=&quot;12172&quot;&gt;&lt;property id=&quot;20148&quot; value=&quot;5&quot;/&gt;&lt;property id=&quot;20300&quot; value=&quot;Slide 17 - &amp;quot;Primitives vs. references&amp;quot;&quot;/&gt;&lt;property id=&quot;20307&quot; value=&quot;260&quot;/&gt;&lt;/object&gt;&lt;object type=&quot;3&quot; unique_id=&quot;12173&quot;&gt;&lt;property id=&quot;20148&quot; value=&quot;5&quot;/&gt;&lt;property id=&quot;20300&quot; value=&quot;Slide 18 - &amp;quot;Primitives vs. references&amp;quot;&quot;/&gt;&lt;property id=&quot;20307&quot; value=&quot;261&quot;/&gt;&lt;/object&gt;&lt;object type=&quot;3&quot; unique_id=&quot;12174&quot;&gt;&lt;property id=&quot;20148&quot; value=&quot;5&quot;/&gt;&lt;property id=&quot;20300&quot; value=&quot;Slide 19 - &amp;quot;Primitives vs. references&amp;quot;&quot;/&gt;&lt;property id=&quot;20307&quot; value=&quot;262&quot;/&gt;&lt;/object&gt;&lt;object type=&quot;3&quot; unique_id=&quot;12175&quot;&gt;&lt;property id=&quot;20148&quot; value=&quot;5&quot;/&gt;&lt;property id=&quot;20300&quot; value=&quot;Slide 20 - &amp;quot;Primitives vs. references&amp;quot;&quot;/&gt;&lt;property id=&quot;20307&quot; value=&quot;263&quot;/&gt;&lt;/object&gt;&lt;object type=&quot;3&quot; unique_id=&quot;12176&quot;&gt;&lt;property id=&quot;20148&quot; value=&quot;5&quot;/&gt;&lt;property id=&quot;20300&quot; value=&quot;Slide 21 - &amp;quot;Primitives vs. references&amp;quot;&quot;/&gt;&lt;property id=&quot;20307&quot; value=&quot;264&quot;/&gt;&lt;/object&gt;&lt;object type=&quot;3&quot; unique_id=&quot;12177&quot;&gt;&lt;property id=&quot;20148&quot; value=&quot;5&quot;/&gt;&lt;property id=&quot;20300&quot; value=&quot;Slide 22 - &amp;quot;Primitives vs. references&amp;quot;&quot;/&gt;&lt;property id=&quot;20307&quot; value=&quot;265&quot;/&gt;&lt;/object&gt;&lt;object type=&quot;3&quot; unique_id=&quot;12180&quot;&gt;&lt;property id=&quot;20148&quot; value=&quot;5&quot;/&gt;&lt;property id=&quot;20300&quot; value=&quot;Slide 24 - &amp;quot;Iteration structures&amp;quot;&quot;/&gt;&lt;property id=&quot;20307&quot; value=&quot;275&quot;/&gt;&lt;/object&gt;&lt;object type=&quot;3&quot; unique_id=&quot;12181&quot;&gt;&lt;property id=&quot;20148&quot; value=&quot;5&quot;/&gt;&lt;property id=&quot;20300&quot; value=&quot;Slide 25 - &amp;quot;Iteration structures: while loop&amp;quot;&quot;/&gt;&lt;property id=&quot;20307&quot; value=&quot;277&quot;/&gt;&lt;/object&gt;&lt;object type=&quot;3&quot; unique_id=&quot;12182&quot;&gt;&lt;property id=&quot;20148&quot; value=&quot;5&quot;/&gt;&lt;property id=&quot;20300&quot; value=&quot;Slide 26 - &amp;quot;Iteration structures: while loop&amp;quot;&quot;/&gt;&lt;property id=&quot;20307&quot; value=&quot;278&quot;/&gt;&lt;/object&gt;&lt;object type=&quot;3&quot; unique_id=&quot;12183&quot;&gt;&lt;property id=&quot;20148&quot; value=&quot;5&quot;/&gt;&lt;property id=&quot;20300&quot; value=&quot;Slide 27 - &amp;quot;Iteration structures: while loop&amp;quot;&quot;/&gt;&lt;property id=&quot;20307&quot; value=&quot;280&quot;/&gt;&lt;/object&gt;&lt;object type=&quot;3&quot; unique_id=&quot;12184&quot;&gt;&lt;property id=&quot;20148&quot; value=&quot;5&quot;/&gt;&lt;property id=&quot;20300&quot; value=&quot;Slide 28 - &amp;quot;While loop: example&amp;quot;&quot;/&gt;&lt;property id=&quot;20307&quot; value=&quot;279&quot;/&gt;&lt;/object&gt;&lt;object type=&quot;3&quot; unique_id=&quot;12185&quot;&gt;&lt;property id=&quot;20148&quot; value=&quot;5&quot;/&gt;&lt;property id=&quot;20300&quot; value=&quot;Slide 29 - &amp;quot;Iteration structures: for loop&amp;quot;&quot;/&gt;&lt;property id=&quot;20307&quot; value=&quot;281&quot;/&gt;&lt;/object&gt;&lt;object type=&quot;3&quot; unique_id=&quot;12186&quot;&gt;&lt;property id=&quot;20148&quot; value=&quot;5&quot;/&gt;&lt;property id=&quot;20300&quot; value=&quot;Slide 31 - &amp;quot;Iteration structures: for loop&amp;quot;&quot;/&gt;&lt;property id=&quot;20307&quot; value=&quot;282&quot;/&gt;&lt;/object&gt;&lt;object type=&quot;3&quot; unique_id=&quot;12187&quot;&gt;&lt;property id=&quot;20148&quot; value=&quot;5&quot;/&gt;&lt;property id=&quot;20300&quot; value=&quot;Slide 32 - &amp;quot;Iteration structures: for loop&amp;quot;&quot;/&gt;&lt;property id=&quot;20307&quot; value=&quot;283&quot;/&gt;&lt;/object&gt;&lt;object type=&quot;3&quot; unique_id=&quot;12188&quot;&gt;&lt;property id=&quot;20148&quot; value=&quot;5&quot;/&gt;&lt;property id=&quot;20300&quot; value=&quot;Slide 33 - &amp;quot;Iteration structures: for loop&amp;quot;&quot;/&gt;&lt;property id=&quot;20307&quot; value=&quot;287&quot;/&gt;&lt;/object&gt;&lt;object type=&quot;3&quot; unique_id=&quot;12189&quot;&gt;&lt;property id=&quot;20148&quot; value=&quot;5&quot;/&gt;&lt;property id=&quot;20300&quot; value=&quot;Slide 35 - &amp;quot;Iteration structures&amp;quot;&quot;/&gt;&lt;property id=&quot;20307&quot; value=&quot;285&quot;/&gt;&lt;/object&gt;&lt;object type=&quot;3&quot; unique_id=&quot;12191&quot;&gt;&lt;property id=&quot;20148&quot; value=&quot;5&quot;/&gt;&lt;property id=&quot;20300&quot; value=&quot;Slide 37 - &amp;quot;Need more practice?&amp;quot;&quot;/&gt;&lt;property id=&quot;20307&quot; value=&quot;305&quot;/&gt;&lt;/object&gt;&lt;object type=&quot;3&quot; unique_id=&quot;12698&quot;&gt;&lt;property id=&quot;20148&quot; value=&quot;5&quot;/&gt;&lt;property id=&quot;20300&quot; value=&quot;Slide 3 - &amp;quot;Data structures&amp;quot;&quot;/&gt;&lt;property id=&quot;20307&quot; value=&quot;318&quot;/&gt;&lt;/object&gt;&lt;object type=&quot;3&quot; unique_id=&quot;12699&quot;&gt;&lt;property id=&quot;20148&quot; value=&quot;5&quot;/&gt;&lt;property id=&quot;20300&quot; value=&quot;Slide 4 - &amp;quot;Data structures: lists&amp;quot;&quot;/&gt;&lt;property id=&quot;20307&quot; value=&quot;319&quot;/&gt;&lt;/object&gt;&lt;object type=&quot;3&quot; unique_id=&quot;12700&quot;&gt;&lt;property id=&quot;20148&quot; value=&quot;5&quot;/&gt;&lt;property id=&quot;20300&quot; value=&quot;Slide 5 - &amp;quot;Data structures: lists&amp;quot;&quot;/&gt;&lt;property id=&quot;20307&quot; value=&quot;320&quot;/&gt;&lt;/object&gt;&lt;object type=&quot;3&quot; unique_id=&quot;12701&quot;&gt;&lt;property id=&quot;20148&quot; value=&quot;5&quot;/&gt;&lt;property id=&quot;20300&quot; value=&quot;Slide 6 - &amp;quot;Data structures: lists&amp;quot;&quot;/&gt;&lt;property id=&quot;20307&quot; value=&quot;321&quot;/&gt;&lt;/object&gt;&lt;object type=&quot;3&quot; unique_id=&quot;12702&quot;&gt;&lt;property id=&quot;20148&quot; value=&quot;5&quot;/&gt;&lt;property id=&quot;20300&quot; value=&quot;Slide 7 - &amp;quot;Data structures: lists&amp;quot;&quot;/&gt;&lt;property id=&quot;20307&quot; value=&quot;322&quot;/&gt;&lt;/object&gt;&lt;object type=&quot;3&quot; unique_id=&quot;12703&quot;&gt;&lt;property id=&quot;20148&quot; value=&quot;5&quot;/&gt;&lt;property id=&quot;20300&quot; value=&quot;Slide 8 - &amp;quot;Data structures: lists&amp;quot;&quot;/&gt;&lt;property id=&quot;20307&quot; value=&quot;323&quot;/&gt;&lt;/object&gt;&lt;object type=&quot;3&quot; unique_id=&quot;12704&quot;&gt;&lt;property id=&quot;20148&quot; value=&quot;5&quot;/&gt;&lt;property id=&quot;20300&quot; value=&quot;Slide 9 - &amp;quot;Data structures: tuples&amp;quot;&quot;/&gt;&lt;property id=&quot;20307&quot; value=&quot;324&quot;/&gt;&lt;/object&gt;&lt;object type=&quot;3&quot; unique_id=&quot;12705&quot;&gt;&lt;property id=&quot;20148&quot; value=&quot;5&quot;/&gt;&lt;property id=&quot;20300&quot; value=&quot;Slide 10 - &amp;quot;Data structures: tuples&amp;quot;&quot;/&gt;&lt;property id=&quot;20307&quot; value=&quot;325&quot;/&gt;&lt;/object&gt;&lt;object type=&quot;3&quot; unique_id=&quot;12706&quot;&gt;&lt;property id=&quot;20148&quot; value=&quot;5&quot;/&gt;&lt;property id=&quot;20300&quot; value=&quot;Slide 11 - &amp;quot;Data structures: dictionaries&amp;quot;&quot;/&gt;&lt;property id=&quot;20307&quot; value=&quot;326&quot;/&gt;&lt;/object&gt;&lt;object type=&quot;3&quot; unique_id=&quot;12707&quot;&gt;&lt;property id=&quot;20148&quot; value=&quot;5&quot;/&gt;&lt;property id=&quot;20300&quot; value=&quot;Slide 12 - &amp;quot;Combining data structures&amp;quot;&quot;/&gt;&lt;property id=&quot;20307&quot; value=&quot;327&quot;/&gt;&lt;/object&gt;&lt;object type=&quot;3&quot; unique_id=&quot;12708&quot;&gt;&lt;property id=&quot;20148&quot; value=&quot;5&quot;/&gt;&lt;property id=&quot;20300&quot; value=&quot;Slide 13 - &amp;quot;Data structures: wrapping up&amp;quot;&quot;/&gt;&lt;property id=&quot;20307&quot; value=&quot;328&quot;/&gt;&lt;/object&gt;&lt;object type=&quot;3&quot; unique_id=&quot;12906&quot;&gt;&lt;property id=&quot;20148&quot; value=&quot;5&quot;/&gt;&lt;property id=&quot;20300&quot; value=&quot;Slide 23 - &amp;quot;Basic elements of a program&amp;quot;&quot;/&gt;&lt;property id=&quot;20307&quot; value=&quot;329&quot;/&gt;&lt;/object&gt;&lt;object type=&quot;3&quot; unique_id=&quot;13093&quot;&gt;&lt;property id=&quot;20148&quot; value=&quot;5&quot;/&gt;&lt;property id=&quot;20300&quot; value=&quot;Slide 36 - &amp;quot;Basic elements of a program&amp;quot;&quot;/&gt;&lt;property id=&quot;20307&quot; value=&quot;330&quot;/&gt;&lt;/object&gt;&lt;object type=&quot;3&quot; unique_id=&quot;13754&quot;&gt;&lt;property id=&quot;20148&quot; value=&quot;5&quot;/&gt;&lt;property id=&quot;20300&quot; value=&quot;Slide 14 - &amp;quot;Operators and data structures&amp;quot;&quot;/&gt;&lt;property id=&quot;20307&quot; value=&quot;331&quot;/&gt;&lt;/object&gt;&lt;object type=&quot;3&quot; unique_id=&quot;14237&quot;&gt;&lt;property id=&quot;20148&quot; value=&quot;5&quot;/&gt;&lt;property id=&quot;20300&quot; value=&quot;Slide 30 - &amp;quot;Iteration structures: for loop&amp;quot;&quot;/&gt;&lt;property id=&quot;20307&quot; value=&quot;332&quot;/&gt;&lt;/object&gt;&lt;object type=&quot;3&quot; unique_id=&quot;14238&quot;&gt;&lt;property id=&quot;20148&quot; value=&quot;5&quot;/&gt;&lt;property id=&quot;20300&quot; value=&quot;Slide 34 - &amp;quot;Iteration structures: for loop&amp;quot;&quot;/&gt;&lt;property id=&quot;20307&quot; value=&quot;333&quot;/&gt;&lt;/object&gt;&lt;/object&gt;&lt;object type=&quot;8&quot; unique_id=&quot;12241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10358</TotalTime>
  <Words>1727</Words>
  <Application>Microsoft Macintosh PowerPoint</Application>
  <PresentationFormat>On-screen Show (4:3)</PresentationFormat>
  <Paragraphs>379</Paragraphs>
  <Slides>38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Arial Unicode MS</vt:lpstr>
      <vt:lpstr>Arial</vt:lpstr>
      <vt:lpstr>Calibri</vt:lpstr>
      <vt:lpstr>Consolas</vt:lpstr>
      <vt:lpstr>Courier New</vt:lpstr>
      <vt:lpstr>Wingdings</vt:lpstr>
      <vt:lpstr>Office Theme</vt:lpstr>
      <vt:lpstr>Programming for Psychologists</vt:lpstr>
      <vt:lpstr>Basic elements of a program</vt:lpstr>
      <vt:lpstr>Data structures</vt:lpstr>
      <vt:lpstr>Data structures: lists</vt:lpstr>
      <vt:lpstr>Data structures: lists</vt:lpstr>
      <vt:lpstr>Data structures: lists</vt:lpstr>
      <vt:lpstr>Data structures: lists</vt:lpstr>
      <vt:lpstr>Data structures: lists</vt:lpstr>
      <vt:lpstr>Data structures: tuples</vt:lpstr>
      <vt:lpstr>Data structures: tuples</vt:lpstr>
      <vt:lpstr>Data structures: dictionaries</vt:lpstr>
      <vt:lpstr>Combining data structures</vt:lpstr>
      <vt:lpstr>Data structures: wrapping up</vt:lpstr>
      <vt:lpstr>Operators and data structures</vt:lpstr>
      <vt:lpstr>Primitives vs. references</vt:lpstr>
      <vt:lpstr>Primitives vs. references</vt:lpstr>
      <vt:lpstr>Primitives vs. references</vt:lpstr>
      <vt:lpstr>Primitives vs. references</vt:lpstr>
      <vt:lpstr>Primitives vs. references</vt:lpstr>
      <vt:lpstr>Primitives vs. references</vt:lpstr>
      <vt:lpstr>Primitives vs. references</vt:lpstr>
      <vt:lpstr>Primitives vs. references</vt:lpstr>
      <vt:lpstr>Basic elements of a program</vt:lpstr>
      <vt:lpstr>Iteration structures</vt:lpstr>
      <vt:lpstr>Iteration structures: while loop</vt:lpstr>
      <vt:lpstr>Iteration structures: while loop</vt:lpstr>
      <vt:lpstr>Iteration structures: while loop</vt:lpstr>
      <vt:lpstr>While loop: example</vt:lpstr>
      <vt:lpstr>Iteration structures: for loop</vt:lpstr>
      <vt:lpstr>Iteration structures: for loop</vt:lpstr>
      <vt:lpstr>Iteration structures: for loop</vt:lpstr>
      <vt:lpstr>Iteration structures: for loop</vt:lpstr>
      <vt:lpstr>Iteration structures: for loop</vt:lpstr>
      <vt:lpstr>Iteration structures: enumerate()</vt:lpstr>
      <vt:lpstr>Iteration structures: zip()</vt:lpstr>
      <vt:lpstr>Iteration structures</vt:lpstr>
      <vt:lpstr>Basic elements of a program</vt:lpstr>
      <vt:lpstr>Need more practice?</vt:lpstr>
    </vt:vector>
  </TitlesOfParts>
  <Company>VU FPP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Schreij</dc:creator>
  <cp:lastModifiedBy>Microsoft Office User</cp:lastModifiedBy>
  <cp:revision>345</cp:revision>
  <dcterms:created xsi:type="dcterms:W3CDTF">2010-08-20T14:42:37Z</dcterms:created>
  <dcterms:modified xsi:type="dcterms:W3CDTF">2019-08-28T14:05:00Z</dcterms:modified>
</cp:coreProperties>
</file>