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307" r:id="rId3"/>
    <p:sldId id="258" r:id="rId4"/>
    <p:sldId id="259" r:id="rId5"/>
    <p:sldId id="260" r:id="rId6"/>
    <p:sldId id="310" r:id="rId7"/>
    <p:sldId id="311" r:id="rId8"/>
    <p:sldId id="261" r:id="rId9"/>
    <p:sldId id="262" r:id="rId10"/>
    <p:sldId id="263" r:id="rId11"/>
    <p:sldId id="265" r:id="rId12"/>
    <p:sldId id="267" r:id="rId13"/>
    <p:sldId id="271" r:id="rId14"/>
    <p:sldId id="272" r:id="rId15"/>
    <p:sldId id="275" r:id="rId16"/>
    <p:sldId id="273" r:id="rId17"/>
    <p:sldId id="276" r:id="rId18"/>
    <p:sldId id="277" r:id="rId19"/>
    <p:sldId id="279" r:id="rId20"/>
    <p:sldId id="282" r:id="rId21"/>
    <p:sldId id="283" r:id="rId22"/>
    <p:sldId id="284" r:id="rId23"/>
    <p:sldId id="296" r:id="rId24"/>
    <p:sldId id="286" r:id="rId25"/>
    <p:sldId id="290" r:id="rId26"/>
    <p:sldId id="308" r:id="rId27"/>
    <p:sldId id="287" r:id="rId28"/>
    <p:sldId id="288" r:id="rId29"/>
    <p:sldId id="289" r:id="rId30"/>
    <p:sldId id="291" r:id="rId31"/>
    <p:sldId id="293" r:id="rId32"/>
    <p:sldId id="292" r:id="rId33"/>
    <p:sldId id="294" r:id="rId34"/>
    <p:sldId id="295" r:id="rId35"/>
    <p:sldId id="297" r:id="rId36"/>
    <p:sldId id="299" r:id="rId37"/>
    <p:sldId id="303" r:id="rId38"/>
    <p:sldId id="309" r:id="rId39"/>
    <p:sldId id="300" r:id="rId40"/>
    <p:sldId id="301" r:id="rId41"/>
    <p:sldId id="302" r:id="rId42"/>
    <p:sldId id="304" r:id="rId43"/>
    <p:sldId id="274" r:id="rId44"/>
    <p:sldId id="305" r:id="rId45"/>
  </p:sldIdLst>
  <p:sldSz cx="9144000" cy="6858000" type="screen4x3"/>
  <p:notesSz cx="7099300" cy="10234613"/>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51"/>
  </p:normalViewPr>
  <p:slideViewPr>
    <p:cSldViewPr>
      <p:cViewPr varScale="1">
        <p:scale>
          <a:sx n="110" d="100"/>
          <a:sy n="110" d="100"/>
        </p:scale>
        <p:origin x="144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A5F95720-F3E4-41D6-BD8E-E2AA15FC8F64}" type="datetimeFigureOut">
              <a:rPr lang="en-US" smtClean="0"/>
              <a:pPr/>
              <a:t>8/28/19</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E358EE2A-A112-48EB-B286-DAEDB4028BEA}" type="slidenum">
              <a:rPr lang="en-US" smtClean="0"/>
              <a:pPr/>
              <a:t>‹#›</a:t>
            </a:fld>
            <a:endParaRPr lang="en-US"/>
          </a:p>
        </p:txBody>
      </p:sp>
    </p:spTree>
    <p:extLst>
      <p:ext uri="{BB962C8B-B14F-4D97-AF65-F5344CB8AC3E}">
        <p14:creationId xmlns:p14="http://schemas.microsoft.com/office/powerpoint/2010/main" val="4182281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nl-NL"/>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A2ADB22-3F6B-458F-AB73-8E767B08A305}" type="datetimeFigureOut">
              <a:rPr lang="nl-NL" smtClean="0"/>
              <a:pPr/>
              <a:t>28-08-19</a:t>
            </a:fld>
            <a:endParaRPr lang="nl-NL"/>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nl-NL"/>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nl-NL"/>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4354CBB-B3D1-42B0-AF06-6F87E2CE663B}" type="slidenum">
              <a:rPr lang="nl-NL" smtClean="0"/>
              <a:pPr/>
              <a:t>‹#›</a:t>
            </a:fld>
            <a:endParaRPr lang="nl-NL"/>
          </a:p>
        </p:txBody>
      </p:sp>
    </p:spTree>
    <p:extLst>
      <p:ext uri="{BB962C8B-B14F-4D97-AF65-F5344CB8AC3E}">
        <p14:creationId xmlns:p14="http://schemas.microsoft.com/office/powerpoint/2010/main" val="291996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354CBB-B3D1-42B0-AF06-6F87E2CE663B}" type="slidenum">
              <a:rPr lang="nl-NL" smtClean="0"/>
              <a:pPr/>
              <a:t>1</a:t>
            </a:fld>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Ging</a:t>
            </a:r>
            <a:r>
              <a:rPr lang="en-US" dirty="0"/>
              <a:t> erg </a:t>
            </a:r>
            <a:r>
              <a:rPr lang="en-US" dirty="0" err="1"/>
              <a:t>goed</a:t>
            </a:r>
            <a:r>
              <a:rPr lang="en-US" dirty="0"/>
              <a:t>. Was </a:t>
            </a:r>
            <a:r>
              <a:rPr lang="en-US" dirty="0" err="1"/>
              <a:t>wel</a:t>
            </a:r>
            <a:r>
              <a:rPr lang="en-US" dirty="0"/>
              <a:t> </a:t>
            </a:r>
            <a:r>
              <a:rPr lang="en-US" dirty="0" err="1"/>
              <a:t>ruim</a:t>
            </a:r>
            <a:r>
              <a:rPr lang="en-US" dirty="0"/>
              <a:t> </a:t>
            </a:r>
            <a:r>
              <a:rPr lang="en-US" dirty="0" err="1"/>
              <a:t>een</a:t>
            </a:r>
            <a:r>
              <a:rPr lang="en-US" dirty="0"/>
              <a:t> </a:t>
            </a:r>
            <a:r>
              <a:rPr lang="en-US" dirty="0" err="1"/>
              <a:t>kwartier</a:t>
            </a:r>
            <a:r>
              <a:rPr lang="en-US" dirty="0"/>
              <a:t> </a:t>
            </a:r>
            <a:r>
              <a:rPr lang="en-US" dirty="0" err="1"/>
              <a:t>te</a:t>
            </a:r>
            <a:r>
              <a:rPr lang="en-US" dirty="0"/>
              <a:t> </a:t>
            </a:r>
            <a:r>
              <a:rPr lang="en-US"/>
              <a:t>kort</a:t>
            </a:r>
          </a:p>
        </p:txBody>
      </p:sp>
      <p:sp>
        <p:nvSpPr>
          <p:cNvPr id="4" name="Slide Number Placeholder 3"/>
          <p:cNvSpPr>
            <a:spLocks noGrp="1"/>
          </p:cNvSpPr>
          <p:nvPr>
            <p:ph type="sldNum" sz="quarter" idx="10"/>
          </p:nvPr>
        </p:nvSpPr>
        <p:spPr/>
        <p:txBody>
          <a:bodyPr/>
          <a:lstStyle/>
          <a:p>
            <a:fld id="{A4354CBB-B3D1-42B0-AF06-6F87E2CE663B}" type="slidenum">
              <a:rPr lang="nl-NL" smtClean="0"/>
              <a:pPr/>
              <a:t>5</a:t>
            </a:fld>
            <a:endParaRPr lang="nl-NL"/>
          </a:p>
        </p:txBody>
      </p:sp>
    </p:spTree>
    <p:extLst>
      <p:ext uri="{BB962C8B-B14F-4D97-AF65-F5344CB8AC3E}">
        <p14:creationId xmlns:p14="http://schemas.microsoft.com/office/powerpoint/2010/main" val="191896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204864"/>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6"/>
          <p:cNvSpPr>
            <a:spLocks noGrp="1"/>
          </p:cNvSpPr>
          <p:nvPr>
            <p:ph type="dt" sz="half" idx="10"/>
          </p:nvPr>
        </p:nvSpPr>
        <p:spPr>
          <a:xfrm>
            <a:off x="323528" y="6597352"/>
            <a:ext cx="1296144" cy="216024"/>
          </a:xfrm>
          <a:prstGeom prst="rect">
            <a:avLst/>
          </a:prstGeom>
        </p:spPr>
        <p:txBody>
          <a:bodyPr/>
          <a:lstStyle/>
          <a:p>
            <a:r>
              <a:rPr lang="en-US" dirty="0"/>
              <a:t>18/9/2012</a:t>
            </a:r>
          </a:p>
        </p:txBody>
      </p:sp>
      <p:sp>
        <p:nvSpPr>
          <p:cNvPr id="8" name="Slide Number Placeholder 7"/>
          <p:cNvSpPr>
            <a:spLocks noGrp="1"/>
          </p:cNvSpPr>
          <p:nvPr>
            <p:ph type="sldNum" sz="quarter" idx="11"/>
          </p:nvPr>
        </p:nvSpPr>
        <p:spPr/>
        <p:txBody>
          <a:bodyPr/>
          <a:lstStyle/>
          <a:p>
            <a:fld id="{CBC5D127-5FE7-4F18-8369-5475B33C39F8}"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Programming for Psychologists: Lecture 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6" name="Slide Number Placeholder 5"/>
          <p:cNvSpPr>
            <a:spLocks noGrp="1"/>
          </p:cNvSpPr>
          <p:nvPr>
            <p:ph type="sldNum" sz="quarter" idx="12"/>
          </p:nvPr>
        </p:nvSpPr>
        <p:spPr/>
        <p:txBody>
          <a:bodyPr/>
          <a:lstStyle/>
          <a:p>
            <a:fld id="{CBC5D127-5FE7-4F18-8369-5475B33C39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68760"/>
            <a:ext cx="2057400" cy="485740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1268760"/>
            <a:ext cx="6019800" cy="48574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6" name="Slide Number Placeholder 5"/>
          <p:cNvSpPr>
            <a:spLocks noGrp="1"/>
          </p:cNvSpPr>
          <p:nvPr>
            <p:ph type="sldNum" sz="quarter" idx="12"/>
          </p:nvPr>
        </p:nvSpPr>
        <p:spPr/>
        <p:txBody>
          <a:bodyPr/>
          <a:lstStyle/>
          <a:p>
            <a:fld id="{CBC5D127-5FE7-4F18-8369-5475B33C39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23528" y="6597352"/>
            <a:ext cx="1296144" cy="216024"/>
          </a:xfrm>
          <a:prstGeom prst="rect">
            <a:avLst/>
          </a:prstGeom>
        </p:spPr>
        <p:txBody>
          <a:bodyPr/>
          <a:lstStyle>
            <a:lvl1pPr algn="ctr">
              <a:defRPr sz="1200">
                <a:solidFill>
                  <a:schemeClr val="bg1">
                    <a:lumMod val="50000"/>
                  </a:schemeClr>
                </a:solidFill>
              </a:defRPr>
            </a:lvl1pPr>
          </a:lstStyle>
          <a:p>
            <a:r>
              <a:rPr lang="en-US" dirty="0"/>
              <a:t>18/9/2012</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6" name="Slide Number Placeholder 5"/>
          <p:cNvSpPr>
            <a:spLocks noGrp="1"/>
          </p:cNvSpPr>
          <p:nvPr>
            <p:ph type="sldNum" sz="quarter" idx="12"/>
          </p:nvPr>
        </p:nvSpPr>
        <p:spPr/>
        <p:txBody>
          <a:bodyPr/>
          <a:lstStyle/>
          <a:p>
            <a:fld id="{CBC5D127-5FE7-4F18-8369-5475B33C39F8}" type="slidenum">
              <a:rPr lang="en-US" smtClean="0"/>
              <a:pPr/>
              <a:t>‹#›</a:t>
            </a:fld>
            <a:r>
              <a:rPr lang="en-US" dirty="0"/>
              <a:t>/45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6" name="Slide Number Placeholder 5"/>
          <p:cNvSpPr>
            <a:spLocks noGrp="1"/>
          </p:cNvSpPr>
          <p:nvPr>
            <p:ph type="sldNum" sz="quarter" idx="12"/>
          </p:nvPr>
        </p:nvSpPr>
        <p:spPr/>
        <p:txBody>
          <a:bodyPr/>
          <a:lstStyle/>
          <a:p>
            <a:fld id="{CBC5D127-5FE7-4F18-8369-5475B33C39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92896"/>
            <a:ext cx="4038600" cy="36332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492896"/>
            <a:ext cx="4038600" cy="36332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6" name="Footer Placeholder 5"/>
          <p:cNvSpPr>
            <a:spLocks noGrp="1"/>
          </p:cNvSpPr>
          <p:nvPr>
            <p:ph type="ftr" sz="quarter" idx="11"/>
          </p:nvPr>
        </p:nvSpPr>
        <p:spPr/>
        <p:txBody>
          <a:bodyPr/>
          <a:lstStyle/>
          <a:p>
            <a:r>
              <a:rPr lang="en-US"/>
              <a:t>Programming for Psychologists: Lecture 3</a:t>
            </a:r>
          </a:p>
        </p:txBody>
      </p:sp>
      <p:sp>
        <p:nvSpPr>
          <p:cNvPr id="7" name="Slide Number Placeholder 6"/>
          <p:cNvSpPr>
            <a:spLocks noGrp="1"/>
          </p:cNvSpPr>
          <p:nvPr>
            <p:ph type="sldNum" sz="quarter" idx="12"/>
          </p:nvPr>
        </p:nvSpPr>
        <p:spPr/>
        <p:txBody>
          <a:bodyPr/>
          <a:lstStyle/>
          <a:p>
            <a:fld id="{CBC5D127-5FE7-4F18-8369-5475B33C39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8229600" cy="864096"/>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220486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924943"/>
            <a:ext cx="4040188" cy="32012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4008" y="220486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924943"/>
            <a:ext cx="4041775" cy="32012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8" name="Footer Placeholder 7"/>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a:t>
            </a:fld>
            <a:r>
              <a:rPr lang="en-US" dirty="0"/>
              <a:t>/45</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7" name="Slide Number Placeholder 6"/>
          <p:cNvSpPr>
            <a:spLocks noGrp="1"/>
          </p:cNvSpPr>
          <p:nvPr>
            <p:ph type="sldNum" sz="quarter" idx="11"/>
          </p:nvPr>
        </p:nvSpPr>
        <p:spPr/>
        <p:txBody>
          <a:bodyPr/>
          <a:lstStyle/>
          <a:p>
            <a:fld id="{CBC5D127-5FE7-4F18-8369-5475B33C39F8}" type="slidenum">
              <a:rPr lang="en-US" smtClean="0"/>
              <a:pPr/>
              <a:t>‹#›</a:t>
            </a:fld>
            <a:r>
              <a:rPr lang="en-US"/>
              <a:t>/45</a:t>
            </a:r>
            <a:endParaRPr lang="en-US" dirty="0"/>
          </a:p>
        </p:txBody>
      </p:sp>
      <p:sp>
        <p:nvSpPr>
          <p:cNvPr id="8" name="Footer Placeholder 7"/>
          <p:cNvSpPr>
            <a:spLocks noGrp="1"/>
          </p:cNvSpPr>
          <p:nvPr>
            <p:ph type="ftr" sz="quarter" idx="12"/>
          </p:nvPr>
        </p:nvSpPr>
        <p:spPr/>
        <p:txBody>
          <a:bodyPr/>
          <a:lstStyle/>
          <a:p>
            <a:r>
              <a:rPr lang="en-US"/>
              <a:t>Programming for Psychologists: Lecture 3</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3" name="Footer Placeholder 2"/>
          <p:cNvSpPr>
            <a:spLocks noGrp="1"/>
          </p:cNvSpPr>
          <p:nvPr>
            <p:ph type="ftr" sz="quarter" idx="11"/>
          </p:nvPr>
        </p:nvSpPr>
        <p:spPr/>
        <p:txBody>
          <a:bodyPr/>
          <a:lstStyle/>
          <a:p>
            <a:r>
              <a:rPr lang="en-US"/>
              <a:t>Programming for Psychologists: Lecture 3</a:t>
            </a:r>
          </a:p>
        </p:txBody>
      </p:sp>
      <p:sp>
        <p:nvSpPr>
          <p:cNvPr id="4" name="Slide Number Placeholder 3"/>
          <p:cNvSpPr>
            <a:spLocks noGrp="1"/>
          </p:cNvSpPr>
          <p:nvPr>
            <p:ph type="sldNum" sz="quarter" idx="12"/>
          </p:nvPr>
        </p:nvSpPr>
        <p:spPr/>
        <p:txBody>
          <a:bodyPr/>
          <a:lstStyle/>
          <a:p>
            <a:fld id="{CBC5D127-5FE7-4F18-8369-5475B33C39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3008313" cy="8020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196752"/>
            <a:ext cx="5111750"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060848"/>
            <a:ext cx="3008313"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6" name="Footer Placeholder 5"/>
          <p:cNvSpPr>
            <a:spLocks noGrp="1"/>
          </p:cNvSpPr>
          <p:nvPr>
            <p:ph type="ftr" sz="quarter" idx="11"/>
          </p:nvPr>
        </p:nvSpPr>
        <p:spPr/>
        <p:txBody>
          <a:bodyPr/>
          <a:lstStyle/>
          <a:p>
            <a:r>
              <a:rPr lang="en-US"/>
              <a:t>Programming for Psychologists: Lecture 3</a:t>
            </a:r>
          </a:p>
        </p:txBody>
      </p:sp>
      <p:sp>
        <p:nvSpPr>
          <p:cNvPr id="7" name="Slide Number Placeholder 6"/>
          <p:cNvSpPr>
            <a:spLocks noGrp="1"/>
          </p:cNvSpPr>
          <p:nvPr>
            <p:ph type="sldNum" sz="quarter" idx="12"/>
          </p:nvPr>
        </p:nvSpPr>
        <p:spPr/>
        <p:txBody>
          <a:bodyPr/>
          <a:lstStyle/>
          <a:p>
            <a:fld id="{CBC5D127-5FE7-4F18-8369-5475B33C39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268759"/>
            <a:ext cx="54864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23528" y="6597352"/>
            <a:ext cx="1296144" cy="216024"/>
          </a:xfrm>
          <a:prstGeom prst="rect">
            <a:avLst/>
          </a:prstGeom>
        </p:spPr>
        <p:txBody>
          <a:bodyPr/>
          <a:lstStyle/>
          <a:p>
            <a:r>
              <a:rPr lang="en-US"/>
              <a:t>18/9/2012</a:t>
            </a:r>
          </a:p>
        </p:txBody>
      </p:sp>
      <p:sp>
        <p:nvSpPr>
          <p:cNvPr id="6" name="Footer Placeholder 5"/>
          <p:cNvSpPr>
            <a:spLocks noGrp="1"/>
          </p:cNvSpPr>
          <p:nvPr>
            <p:ph type="ftr" sz="quarter" idx="11"/>
          </p:nvPr>
        </p:nvSpPr>
        <p:spPr/>
        <p:txBody>
          <a:bodyPr/>
          <a:lstStyle/>
          <a:p>
            <a:r>
              <a:rPr lang="en-US"/>
              <a:t>Programming for Psychologists: Lecture 3</a:t>
            </a:r>
          </a:p>
        </p:txBody>
      </p:sp>
      <p:sp>
        <p:nvSpPr>
          <p:cNvPr id="7" name="Slide Number Placeholder 6"/>
          <p:cNvSpPr>
            <a:spLocks noGrp="1"/>
          </p:cNvSpPr>
          <p:nvPr>
            <p:ph type="sldNum" sz="quarter" idx="12"/>
          </p:nvPr>
        </p:nvSpPr>
        <p:spPr/>
        <p:txBody>
          <a:bodyPr/>
          <a:lstStyle/>
          <a:p>
            <a:fld id="{CBC5D127-5FE7-4F18-8369-5475B33C39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836712"/>
            <a:ext cx="8568952" cy="6480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23528" y="1484784"/>
            <a:ext cx="8568952" cy="50405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691680" y="6597352"/>
            <a:ext cx="5976664" cy="21602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for Psychologists: Lecture 3</a:t>
            </a:r>
            <a:endParaRPr lang="en-US" dirty="0"/>
          </a:p>
        </p:txBody>
      </p:sp>
      <p:sp>
        <p:nvSpPr>
          <p:cNvPr id="6" name="Slide Number Placeholder 5"/>
          <p:cNvSpPr>
            <a:spLocks noGrp="1"/>
          </p:cNvSpPr>
          <p:nvPr>
            <p:ph type="sldNum" sz="quarter" idx="4"/>
          </p:nvPr>
        </p:nvSpPr>
        <p:spPr>
          <a:xfrm>
            <a:off x="7740352" y="6597352"/>
            <a:ext cx="1152128" cy="216024"/>
          </a:xfrm>
          <a:prstGeom prst="rect">
            <a:avLst/>
          </a:prstGeom>
        </p:spPr>
        <p:txBody>
          <a:bodyPr vert="horz" lIns="91440" tIns="45720" rIns="91440" bIns="45720" rtlCol="0" anchor="ctr"/>
          <a:lstStyle>
            <a:lvl1pPr algn="r">
              <a:defRPr sz="1200">
                <a:solidFill>
                  <a:schemeClr val="tx1">
                    <a:tint val="75000"/>
                  </a:schemeClr>
                </a:solidFill>
              </a:defRPr>
            </a:lvl1pPr>
          </a:lstStyle>
          <a:p>
            <a:fld id="{CBC5D127-5FE7-4F18-8369-5475B33C39F8}" type="slidenum">
              <a:rPr lang="en-US" smtClean="0"/>
              <a:pPr/>
              <a:t>‹#›</a:t>
            </a:fld>
            <a:r>
              <a:rPr lang="en-US" dirty="0"/>
              <a:t>/45</a:t>
            </a:r>
          </a:p>
        </p:txBody>
      </p:sp>
      <p:pic>
        <p:nvPicPr>
          <p:cNvPr id="8" name="Picture 7" descr="RM banner.png"/>
          <p:cNvPicPr>
            <a:picLocks noChangeAspect="1"/>
          </p:cNvPicPr>
          <p:nvPr userDrawn="1"/>
        </p:nvPicPr>
        <p:blipFill>
          <a:blip r:embed="rId13" cstate="print"/>
          <a:stretch>
            <a:fillRect/>
          </a:stretch>
        </p:blipFill>
        <p:spPr>
          <a:xfrm>
            <a:off x="0" y="0"/>
            <a:ext cx="9144000" cy="831273"/>
          </a:xfrm>
          <a:prstGeom prst="rect">
            <a:avLst/>
          </a:prstGeom>
        </p:spPr>
      </p:pic>
      <p:sp>
        <p:nvSpPr>
          <p:cNvPr id="9" name="Date Placeholder 3"/>
          <p:cNvSpPr>
            <a:spLocks noGrp="1"/>
          </p:cNvSpPr>
          <p:nvPr>
            <p:ph type="dt" sz="half" idx="2"/>
          </p:nvPr>
        </p:nvSpPr>
        <p:spPr>
          <a:xfrm>
            <a:off x="323528" y="6597352"/>
            <a:ext cx="1296144" cy="216024"/>
          </a:xfrm>
          <a:prstGeom prst="rect">
            <a:avLst/>
          </a:prstGeom>
        </p:spPr>
        <p:txBody>
          <a:bodyPr/>
          <a:lstStyle>
            <a:lvl1pPr algn="ctr">
              <a:defRPr sz="1200">
                <a:solidFill>
                  <a:schemeClr val="bg1">
                    <a:lumMod val="50000"/>
                  </a:schemeClr>
                </a:solidFill>
              </a:defRPr>
            </a:lvl1pPr>
          </a:lstStyle>
          <a:p>
            <a:r>
              <a:rPr lang="en-US" dirty="0"/>
              <a:t>17/9/2013</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tiff"/><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osdoc.cogsci.nl/3.1/"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osdoc.cogsci.nl/2.9/pyth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emanti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3568" y="2204864"/>
            <a:ext cx="7772400" cy="1470025"/>
          </a:xfrm>
        </p:spPr>
        <p:txBody>
          <a:bodyPr/>
          <a:lstStyle/>
          <a:p>
            <a:r>
              <a:rPr lang="nl-NL" dirty="0" err="1"/>
              <a:t>Programming</a:t>
            </a:r>
            <a:r>
              <a:rPr lang="nl-NL" dirty="0"/>
              <a:t> </a:t>
            </a:r>
            <a:r>
              <a:rPr lang="nl-NL" dirty="0" err="1"/>
              <a:t>for</a:t>
            </a:r>
            <a:r>
              <a:rPr lang="nl-NL" dirty="0"/>
              <a:t> </a:t>
            </a:r>
            <a:r>
              <a:rPr lang="nl-NL" dirty="0" err="1"/>
              <a:t>Psychologists</a:t>
            </a:r>
            <a:endParaRPr lang="en-US" dirty="0"/>
          </a:p>
        </p:txBody>
      </p:sp>
      <p:sp>
        <p:nvSpPr>
          <p:cNvPr id="5" name="Subtitle 2"/>
          <p:cNvSpPr>
            <a:spLocks noGrp="1"/>
          </p:cNvSpPr>
          <p:nvPr>
            <p:ph type="subTitle" idx="1"/>
          </p:nvPr>
        </p:nvSpPr>
        <p:spPr>
          <a:xfrm>
            <a:off x="1371600" y="3501008"/>
            <a:ext cx="6400800" cy="1512168"/>
          </a:xfrm>
        </p:spPr>
        <p:txBody>
          <a:bodyPr>
            <a:normAutofit lnSpcReduction="10000"/>
          </a:bodyPr>
          <a:lstStyle/>
          <a:p>
            <a:r>
              <a:rPr lang="nl-NL" dirty="0"/>
              <a:t>Lecture 3</a:t>
            </a:r>
            <a:br>
              <a:rPr lang="nl-NL" dirty="0"/>
            </a:br>
            <a:r>
              <a:rPr lang="nl-NL" sz="2000" dirty="0"/>
              <a:t>September 16 2019</a:t>
            </a:r>
          </a:p>
          <a:p>
            <a:br>
              <a:rPr lang="nl-NL" sz="2000" dirty="0"/>
            </a:br>
            <a:endParaRPr lang="nl-NL" sz="2000" dirty="0"/>
          </a:p>
          <a:p>
            <a:endParaRPr lang="nl-NL" sz="2000" dirty="0"/>
          </a:p>
          <a:p>
            <a:endParaRPr lang="en-US" dirty="0"/>
          </a:p>
          <a:p>
            <a:endParaRPr lang="nl-NL" dirty="0"/>
          </a:p>
          <a:p>
            <a:endParaRPr lang="nl-NL" dirty="0"/>
          </a:p>
        </p:txBody>
      </p:sp>
      <p:sp>
        <p:nvSpPr>
          <p:cNvPr id="6" name="Subtitle 2"/>
          <p:cNvSpPr txBox="1">
            <a:spLocks/>
          </p:cNvSpPr>
          <p:nvPr/>
        </p:nvSpPr>
        <p:spPr>
          <a:xfrm>
            <a:off x="683568" y="5157192"/>
            <a:ext cx="7920880" cy="504056"/>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nl-NL" sz="2000" dirty="0"/>
              <a:t>Extra information: http://osdoc.cogsci.nl</a:t>
            </a:r>
            <a:endParaRPr kumimoji="0" lang="nl-NL" sz="1400" b="0" i="0" u="none" strike="noStrike" kern="1200" cap="none" spc="0" normalizeH="0" baseline="0" noProof="0" dirty="0">
              <a:ln>
                <a:noFill/>
              </a:ln>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nl-NL" sz="1400" b="0" i="0" u="none" strike="noStrike" kern="1200" cap="none" spc="0" normalizeH="0" baseline="0" noProof="0" dirty="0">
              <a:ln>
                <a:noFill/>
              </a:ln>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nl-NL" sz="2000" b="0" i="0" u="none" strike="noStrike" kern="1200" cap="none" spc="0" normalizeH="0" baseline="0" noProof="0" dirty="0">
              <a:ln>
                <a:noFill/>
              </a:ln>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nl-NL" sz="2000" b="0" i="0" u="none" strike="noStrike" kern="1200" cap="none" spc="0" normalizeH="0" baseline="0" noProof="0" dirty="0">
              <a:ln>
                <a:noFill/>
              </a:ln>
              <a:effectLst/>
              <a:uLnTx/>
              <a:uFillTx/>
              <a:latin typeface="+mn-lt"/>
              <a:ea typeface="+mn-ea"/>
              <a:cs typeface="+mn-cs"/>
            </a:endParaRPr>
          </a:p>
        </p:txBody>
      </p:sp>
      <p:pic>
        <p:nvPicPr>
          <p:cNvPr id="7" name="Picture 6">
            <a:extLst>
              <a:ext uri="{FF2B5EF4-FFF2-40B4-BE49-F238E27FC236}">
                <a16:creationId xmlns:a16="http://schemas.microsoft.com/office/drawing/2014/main" id="{756BADAE-E05B-EF4F-8487-4C1D1E17CB1C}"/>
              </a:ext>
            </a:extLst>
          </p:cNvPr>
          <p:cNvPicPr>
            <a:picLocks noChangeAspect="1"/>
          </p:cNvPicPr>
          <p:nvPr/>
        </p:nvPicPr>
        <p:blipFill>
          <a:blip r:embed="rId3"/>
          <a:stretch>
            <a:fillRect/>
          </a:stretch>
        </p:blipFill>
        <p:spPr>
          <a:xfrm>
            <a:off x="7475647" y="5640338"/>
            <a:ext cx="1960642" cy="1217662"/>
          </a:xfrm>
          <a:prstGeom prst="rect">
            <a:avLst/>
          </a:prstGeom>
        </p:spPr>
      </p:pic>
      <p:pic>
        <p:nvPicPr>
          <p:cNvPr id="8" name="Picture 7">
            <a:extLst>
              <a:ext uri="{FF2B5EF4-FFF2-40B4-BE49-F238E27FC236}">
                <a16:creationId xmlns:a16="http://schemas.microsoft.com/office/drawing/2014/main" id="{39BFABCC-DB66-CB4A-9029-678B100F327B}"/>
              </a:ext>
            </a:extLst>
          </p:cNvPr>
          <p:cNvPicPr>
            <a:picLocks noChangeAspect="1"/>
          </p:cNvPicPr>
          <p:nvPr/>
        </p:nvPicPr>
        <p:blipFill>
          <a:blip r:embed="rId4"/>
          <a:stretch>
            <a:fillRect/>
          </a:stretch>
        </p:blipFill>
        <p:spPr>
          <a:xfrm>
            <a:off x="3347864" y="5739108"/>
            <a:ext cx="2542615" cy="1017046"/>
          </a:xfrm>
          <a:prstGeom prst="rect">
            <a:avLst/>
          </a:prstGeom>
        </p:spPr>
      </p:pic>
      <p:pic>
        <p:nvPicPr>
          <p:cNvPr id="9" name="Picture 8">
            <a:extLst>
              <a:ext uri="{FF2B5EF4-FFF2-40B4-BE49-F238E27FC236}">
                <a16:creationId xmlns:a16="http://schemas.microsoft.com/office/drawing/2014/main" id="{D4F8D7F2-2B71-D04C-9A70-3E12D317D9D7}"/>
              </a:ext>
            </a:extLst>
          </p:cNvPr>
          <p:cNvPicPr>
            <a:picLocks noChangeAspect="1"/>
          </p:cNvPicPr>
          <p:nvPr/>
        </p:nvPicPr>
        <p:blipFill>
          <a:blip r:embed="rId5"/>
          <a:stretch>
            <a:fillRect/>
          </a:stretch>
        </p:blipFill>
        <p:spPr>
          <a:xfrm>
            <a:off x="179512" y="5808741"/>
            <a:ext cx="817429" cy="9510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Build basic structure: </a:t>
            </a:r>
            <a:r>
              <a:rPr lang="nl-NL" dirty="0" err="1">
                <a:solidFill>
                  <a:schemeClr val="bg1">
                    <a:lumMod val="50000"/>
                  </a:schemeClr>
                </a:solidFill>
              </a:rPr>
              <a:t>experimental_loop</a:t>
            </a:r>
            <a:endParaRPr lang="nl-NL" dirty="0"/>
          </a:p>
        </p:txBody>
      </p:sp>
      <p:sp>
        <p:nvSpPr>
          <p:cNvPr id="3" name="Content Placeholder 2"/>
          <p:cNvSpPr>
            <a:spLocks noGrp="1"/>
          </p:cNvSpPr>
          <p:nvPr>
            <p:ph idx="1"/>
          </p:nvPr>
        </p:nvSpPr>
        <p:spPr>
          <a:xfrm>
            <a:off x="251520" y="1484784"/>
            <a:ext cx="8640960" cy="1152128"/>
          </a:xfrm>
        </p:spPr>
        <p:txBody>
          <a:bodyPr>
            <a:normAutofit/>
          </a:bodyPr>
          <a:lstStyle/>
          <a:p>
            <a:r>
              <a:rPr lang="nl-NL" sz="2400" dirty="0"/>
              <a:t>Set </a:t>
            </a:r>
            <a:r>
              <a:rPr lang="nl-NL" sz="2400" i="1" dirty="0" err="1"/>
              <a:t>the</a:t>
            </a:r>
            <a:r>
              <a:rPr lang="nl-NL" sz="2400" i="1" dirty="0"/>
              <a:t> column name </a:t>
            </a:r>
            <a:r>
              <a:rPr lang="nl-NL" sz="2400" dirty="0"/>
              <a:t>(</a:t>
            </a:r>
            <a:r>
              <a:rPr lang="nl-NL" sz="2400" dirty="0" err="1"/>
              <a:t>your</a:t>
            </a:r>
            <a:r>
              <a:rPr lang="nl-NL" sz="2400" i="1" dirty="0"/>
              <a:t> </a:t>
            </a:r>
            <a:r>
              <a:rPr lang="nl-NL" sz="2400" dirty="0" err="1"/>
              <a:t>variable</a:t>
            </a:r>
            <a:r>
              <a:rPr lang="nl-NL" sz="2400" dirty="0"/>
              <a:t>) </a:t>
            </a:r>
            <a:r>
              <a:rPr lang="nl-NL" sz="2400" dirty="0" err="1"/>
              <a:t>to</a:t>
            </a:r>
            <a:r>
              <a:rPr lang="nl-NL" sz="2400" dirty="0"/>
              <a:t> </a:t>
            </a:r>
            <a:r>
              <a:rPr lang="nl-NL" sz="2400" dirty="0" err="1">
                <a:solidFill>
                  <a:srgbClr val="00B050"/>
                </a:solidFill>
              </a:rPr>
              <a:t>block_type</a:t>
            </a:r>
            <a:endParaRPr lang="nl-NL" sz="2400" dirty="0">
              <a:solidFill>
                <a:srgbClr val="00B050"/>
              </a:solidFill>
            </a:endParaRPr>
          </a:p>
          <a:p>
            <a:r>
              <a:rPr lang="nl-NL" sz="2400" dirty="0"/>
              <a:t>Give it the following values: </a:t>
            </a:r>
            <a:r>
              <a:rPr lang="nl-NL" sz="2400" dirty="0">
                <a:solidFill>
                  <a:schemeClr val="accent6">
                    <a:lumMod val="75000"/>
                  </a:schemeClr>
                </a:solidFill>
              </a:rPr>
              <a:t>neutral</a:t>
            </a:r>
            <a:r>
              <a:rPr lang="nl-NL" sz="2400" dirty="0"/>
              <a:t>, </a:t>
            </a:r>
            <a:r>
              <a:rPr lang="nl-NL" sz="2400" dirty="0">
                <a:solidFill>
                  <a:schemeClr val="accent6">
                    <a:lumMod val="75000"/>
                  </a:schemeClr>
                </a:solidFill>
              </a:rPr>
              <a:t>congruent </a:t>
            </a:r>
            <a:r>
              <a:rPr lang="nl-NL" sz="2400" dirty="0"/>
              <a:t>and </a:t>
            </a:r>
            <a:r>
              <a:rPr lang="nl-NL" sz="2400" dirty="0">
                <a:solidFill>
                  <a:schemeClr val="accent6">
                    <a:lumMod val="75000"/>
                  </a:schemeClr>
                </a:solidFill>
              </a:rPr>
              <a:t>incongruent</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10" name="Slide Number Placeholder 9"/>
          <p:cNvSpPr>
            <a:spLocks noGrp="1"/>
          </p:cNvSpPr>
          <p:nvPr>
            <p:ph type="sldNum" sz="quarter" idx="12"/>
          </p:nvPr>
        </p:nvSpPr>
        <p:spPr/>
        <p:txBody>
          <a:bodyPr/>
          <a:lstStyle/>
          <a:p>
            <a:fld id="{CBC5D127-5FE7-4F18-8369-5475B33C39F8}" type="slidenum">
              <a:rPr lang="en-US" smtClean="0"/>
              <a:pPr/>
              <a:t>10</a:t>
            </a:fld>
            <a:r>
              <a:rPr lang="en-US"/>
              <a:t>/45</a:t>
            </a:r>
            <a:endParaRPr lang="en-US" dirty="0"/>
          </a:p>
        </p:txBody>
      </p:sp>
      <p:pic>
        <p:nvPicPr>
          <p:cNvPr id="6" name="Picture 5">
            <a:extLst>
              <a:ext uri="{FF2B5EF4-FFF2-40B4-BE49-F238E27FC236}">
                <a16:creationId xmlns:a16="http://schemas.microsoft.com/office/drawing/2014/main" id="{7C6FE288-C9DD-AA47-A9FC-D46E1E5C5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6912"/>
            <a:ext cx="9144000" cy="3444715"/>
          </a:xfrm>
          <a:prstGeom prst="rect">
            <a:avLst/>
          </a:prstGeom>
        </p:spPr>
      </p:pic>
    </p:spTree>
    <p:extLst>
      <p:ext uri="{BB962C8B-B14F-4D97-AF65-F5344CB8AC3E}">
        <p14:creationId xmlns:p14="http://schemas.microsoft.com/office/powerpoint/2010/main" val="123100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Build basic structure: </a:t>
            </a:r>
            <a:r>
              <a:rPr lang="nl-NL" dirty="0">
                <a:solidFill>
                  <a:schemeClr val="bg1">
                    <a:lumMod val="50000"/>
                  </a:schemeClr>
                </a:solidFill>
              </a:rPr>
              <a:t>variables</a:t>
            </a:r>
          </a:p>
        </p:txBody>
      </p:sp>
      <p:sp>
        <p:nvSpPr>
          <p:cNvPr id="3" name="Content Placeholder 2"/>
          <p:cNvSpPr>
            <a:spLocks noGrp="1"/>
          </p:cNvSpPr>
          <p:nvPr>
            <p:ph idx="1"/>
          </p:nvPr>
        </p:nvSpPr>
        <p:spPr/>
        <p:txBody>
          <a:bodyPr>
            <a:normAutofit lnSpcReduction="10000"/>
          </a:bodyPr>
          <a:lstStyle/>
          <a:p>
            <a:r>
              <a:rPr lang="nl-NL" dirty="0"/>
              <a:t>What variables are we going to manipulate in our experiment in each trial?</a:t>
            </a:r>
          </a:p>
          <a:p>
            <a:pPr lvl="1"/>
            <a:r>
              <a:rPr lang="nl-NL" dirty="0"/>
              <a:t>Color of the word</a:t>
            </a:r>
          </a:p>
          <a:p>
            <a:pPr lvl="2"/>
            <a:r>
              <a:rPr lang="nl-NL" dirty="0"/>
              <a:t>Red, green or blue </a:t>
            </a:r>
            <a:r>
              <a:rPr lang="nl-NL" sz="2000" dirty="0">
                <a:solidFill>
                  <a:schemeClr val="bg1">
                    <a:lumMod val="50000"/>
                  </a:schemeClr>
                </a:solidFill>
              </a:rPr>
              <a:t>(word will have one of three colors)</a:t>
            </a:r>
          </a:p>
          <a:p>
            <a:pPr lvl="1"/>
            <a:r>
              <a:rPr lang="nl-NL" dirty="0"/>
              <a:t>Identity of the word</a:t>
            </a:r>
          </a:p>
          <a:p>
            <a:pPr lvl="2"/>
            <a:r>
              <a:rPr lang="nl-NL" dirty="0"/>
              <a:t>RED, GREEN, BLUE </a:t>
            </a:r>
            <a:br>
              <a:rPr lang="nl-NL" dirty="0"/>
            </a:br>
            <a:r>
              <a:rPr lang="nl-NL" dirty="0">
                <a:solidFill>
                  <a:schemeClr val="bg1">
                    <a:lumMod val="50000"/>
                  </a:schemeClr>
                </a:solidFill>
              </a:rPr>
              <a:t>(congruent/incongruent blocks only)</a:t>
            </a:r>
          </a:p>
          <a:p>
            <a:pPr lvl="2"/>
            <a:r>
              <a:rPr lang="nl-NL" dirty="0"/>
              <a:t>SPOON, FORK, KNIFE, TABLE, TOWEL</a:t>
            </a:r>
            <a:br>
              <a:rPr lang="nl-NL" dirty="0"/>
            </a:br>
            <a:r>
              <a:rPr lang="nl-NL" dirty="0">
                <a:solidFill>
                  <a:schemeClr val="bg1">
                    <a:lumMod val="50000"/>
                  </a:schemeClr>
                </a:solidFill>
              </a:rPr>
              <a:t>(neutral blocks only)</a:t>
            </a:r>
          </a:p>
          <a:p>
            <a:pPr lvl="1"/>
            <a:r>
              <a:rPr lang="nl-NL" dirty="0" err="1"/>
              <a:t>Specific</a:t>
            </a:r>
            <a:r>
              <a:rPr lang="nl-NL" dirty="0"/>
              <a:t> </a:t>
            </a:r>
            <a:r>
              <a:rPr lang="nl-NL" dirty="0" err="1"/>
              <a:t>combinations</a:t>
            </a:r>
            <a:r>
              <a:rPr lang="nl-NL" dirty="0"/>
              <a:t> of </a:t>
            </a:r>
            <a:r>
              <a:rPr lang="nl-NL" dirty="0" err="1"/>
              <a:t>the</a:t>
            </a:r>
            <a:r>
              <a:rPr lang="nl-NL" dirty="0"/>
              <a:t> </a:t>
            </a:r>
            <a:r>
              <a:rPr lang="nl-NL" dirty="0" err="1"/>
              <a:t>words</a:t>
            </a:r>
            <a:r>
              <a:rPr lang="nl-NL" dirty="0"/>
              <a:t> and </a:t>
            </a:r>
            <a:r>
              <a:rPr lang="nl-NL" dirty="0" err="1"/>
              <a:t>colors</a:t>
            </a:r>
            <a:r>
              <a:rPr lang="nl-NL" dirty="0"/>
              <a:t> </a:t>
            </a:r>
            <a:r>
              <a:rPr lang="nl-NL" dirty="0" err="1"/>
              <a:t>depend</a:t>
            </a:r>
            <a:r>
              <a:rPr lang="nl-NL" dirty="0"/>
              <a:t> on </a:t>
            </a:r>
            <a:r>
              <a:rPr lang="nl-NL" dirty="0" err="1"/>
              <a:t>the</a:t>
            </a:r>
            <a:r>
              <a:rPr lang="nl-NL" dirty="0"/>
              <a:t> </a:t>
            </a:r>
            <a:r>
              <a:rPr lang="nl-NL" dirty="0" err="1"/>
              <a:t>value</a:t>
            </a:r>
            <a:r>
              <a:rPr lang="nl-NL" dirty="0"/>
              <a:t> of </a:t>
            </a:r>
            <a:r>
              <a:rPr lang="nl-NL" dirty="0">
                <a:solidFill>
                  <a:srgbClr val="00B050"/>
                </a:solidFill>
              </a:rPr>
              <a:t>block_type</a:t>
            </a:r>
            <a:r>
              <a:rPr lang="nl-NL" dirty="0"/>
              <a:t> as defined in </a:t>
            </a:r>
            <a:r>
              <a:rPr lang="nl-NL" dirty="0" err="1">
                <a:solidFill>
                  <a:srgbClr val="0070C0"/>
                </a:solidFill>
              </a:rPr>
              <a:t>experimental_loop</a:t>
            </a:r>
            <a:endParaRPr lang="nl-NL" dirty="0">
              <a:solidFill>
                <a:srgbClr val="0070C0"/>
              </a:solidFill>
            </a:endParaRP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11</a:t>
            </a:fld>
            <a:r>
              <a:rPr lang="en-US"/>
              <a:t>/45</a:t>
            </a:r>
            <a:endParaRPr lang="en-US" dirty="0"/>
          </a:p>
        </p:txBody>
      </p:sp>
    </p:spTree>
    <p:extLst>
      <p:ext uri="{BB962C8B-B14F-4D97-AF65-F5344CB8AC3E}">
        <p14:creationId xmlns:p14="http://schemas.microsoft.com/office/powerpoint/2010/main" val="24191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Building basic structure</a:t>
            </a:r>
            <a:endParaRPr lang="nl-NL" dirty="0">
              <a:solidFill>
                <a:schemeClr val="bg1">
                  <a:lumMod val="50000"/>
                </a:schemeClr>
              </a:solidFill>
            </a:endParaRPr>
          </a:p>
        </p:txBody>
      </p:sp>
      <p:sp>
        <p:nvSpPr>
          <p:cNvPr id="3" name="Content Placeholder 2"/>
          <p:cNvSpPr>
            <a:spLocks noGrp="1"/>
          </p:cNvSpPr>
          <p:nvPr>
            <p:ph idx="1"/>
          </p:nvPr>
        </p:nvSpPr>
        <p:spPr/>
        <p:txBody>
          <a:bodyPr>
            <a:normAutofit fontScale="92500" lnSpcReduction="20000"/>
          </a:bodyPr>
          <a:lstStyle/>
          <a:p>
            <a:r>
              <a:rPr lang="nl-NL" dirty="0"/>
              <a:t>How are we going to implement all these variable combinations that are different for each </a:t>
            </a:r>
            <a:r>
              <a:rPr lang="nl-NL" dirty="0">
                <a:solidFill>
                  <a:srgbClr val="00B050"/>
                </a:solidFill>
              </a:rPr>
              <a:t>block_type</a:t>
            </a:r>
            <a:r>
              <a:rPr lang="nl-NL" dirty="0"/>
              <a:t>?</a:t>
            </a:r>
          </a:p>
          <a:p>
            <a:pPr lvl="1"/>
            <a:r>
              <a:rPr lang="nl-NL" dirty="0"/>
              <a:t>(e.g. The word FORK only occurs in the neutral block, and the word </a:t>
            </a:r>
            <a:r>
              <a:rPr lang="nl-NL" dirty="0" err="1"/>
              <a:t>color</a:t>
            </a:r>
            <a:r>
              <a:rPr lang="nl-NL" dirty="0"/>
              <a:t> </a:t>
            </a:r>
            <a:r>
              <a:rPr lang="nl-NL" dirty="0" err="1"/>
              <a:t>combination</a:t>
            </a:r>
            <a:r>
              <a:rPr lang="nl-NL" dirty="0"/>
              <a:t> </a:t>
            </a:r>
            <a:r>
              <a:rPr lang="nl-NL" dirty="0">
                <a:solidFill>
                  <a:srgbClr val="FF0000"/>
                </a:solidFill>
              </a:rPr>
              <a:t>GREEN</a:t>
            </a:r>
            <a:r>
              <a:rPr lang="nl-NL" dirty="0"/>
              <a:t> </a:t>
            </a:r>
            <a:r>
              <a:rPr lang="nl-NL" dirty="0" err="1"/>
              <a:t>only</a:t>
            </a:r>
            <a:r>
              <a:rPr lang="nl-NL" dirty="0"/>
              <a:t> occurs in incongruent blocks)</a:t>
            </a:r>
          </a:p>
          <a:p>
            <a:r>
              <a:rPr lang="nl-NL" dirty="0"/>
              <a:t>We can do this all using the interface of OpenSesame, but this will be very complex and result in an exremely </a:t>
            </a:r>
            <a:r>
              <a:rPr lang="nl-NL" dirty="0" err="1"/>
              <a:t>cluttered</a:t>
            </a:r>
            <a:r>
              <a:rPr lang="nl-NL" dirty="0"/>
              <a:t> </a:t>
            </a:r>
            <a:r>
              <a:rPr lang="nl-NL" dirty="0" err="1"/>
              <a:t>overview</a:t>
            </a:r>
            <a:r>
              <a:rPr lang="nl-NL" dirty="0"/>
              <a:t> area (as we </a:t>
            </a:r>
            <a:r>
              <a:rPr lang="nl-NL" dirty="0" err="1"/>
              <a:t>need</a:t>
            </a:r>
            <a:r>
              <a:rPr lang="nl-NL" dirty="0"/>
              <a:t> </a:t>
            </a:r>
            <a:r>
              <a:rPr lang="nl-NL" dirty="0" err="1"/>
              <a:t>many</a:t>
            </a:r>
            <a:r>
              <a:rPr lang="nl-NL" dirty="0"/>
              <a:t> items to do </a:t>
            </a:r>
            <a:r>
              <a:rPr lang="nl-NL" dirty="0" err="1"/>
              <a:t>it</a:t>
            </a:r>
            <a:r>
              <a:rPr lang="nl-NL" dirty="0"/>
              <a:t> like </a:t>
            </a:r>
            <a:r>
              <a:rPr lang="nl-NL" dirty="0" err="1"/>
              <a:t>this</a:t>
            </a:r>
            <a:r>
              <a:rPr lang="nl-NL" dirty="0"/>
              <a:t>)</a:t>
            </a:r>
            <a:endParaRPr lang="nl-NL" dirty="0">
              <a:sym typeface="Wingdings" pitchFamily="2" charset="2"/>
            </a:endParaRPr>
          </a:p>
          <a:p>
            <a:r>
              <a:rPr lang="nl-NL" dirty="0">
                <a:sym typeface="Wingdings" pitchFamily="2" charset="2"/>
              </a:rPr>
              <a:t>It’s better to </a:t>
            </a:r>
            <a:r>
              <a:rPr lang="nl-NL" dirty="0" err="1">
                <a:sym typeface="Wingdings" pitchFamily="2" charset="2"/>
              </a:rPr>
              <a:t>use</a:t>
            </a:r>
            <a:r>
              <a:rPr lang="nl-NL" dirty="0">
                <a:sym typeface="Wingdings" pitchFamily="2" charset="2"/>
              </a:rPr>
              <a:t> </a:t>
            </a:r>
            <a:r>
              <a:rPr lang="nl-NL" dirty="0" err="1">
                <a:solidFill>
                  <a:srgbClr val="C00000"/>
                </a:solidFill>
                <a:sym typeface="Wingdings" pitchFamily="2" charset="2"/>
              </a:rPr>
              <a:t>inline_scripts</a:t>
            </a:r>
            <a:r>
              <a:rPr lang="nl-NL" dirty="0">
                <a:sym typeface="Wingdings" pitchFamily="2" charset="2"/>
              </a:rPr>
              <a:t> </a:t>
            </a:r>
            <a:r>
              <a:rPr lang="nl-NL" dirty="0" err="1">
                <a:sym typeface="Wingdings" pitchFamily="2" charset="2"/>
              </a:rPr>
              <a:t>for</a:t>
            </a:r>
            <a:r>
              <a:rPr lang="nl-NL" dirty="0">
                <a:sym typeface="Wingdings" pitchFamily="2" charset="2"/>
              </a:rPr>
              <a:t> complex </a:t>
            </a:r>
            <a:r>
              <a:rPr lang="nl-NL" dirty="0" err="1">
                <a:sym typeface="Wingdings" pitchFamily="2" charset="2"/>
              </a:rPr>
              <a:t>tasks</a:t>
            </a:r>
            <a:r>
              <a:rPr lang="nl-NL" dirty="0">
                <a:sym typeface="Wingdings" pitchFamily="2" charset="2"/>
              </a:rPr>
              <a:t> as </a:t>
            </a:r>
            <a:r>
              <a:rPr lang="nl-NL" dirty="0" err="1">
                <a:sym typeface="Wingdings" pitchFamily="2" charset="2"/>
              </a:rPr>
              <a:t>ours</a:t>
            </a:r>
            <a:endParaRPr lang="nl-NL"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12</a:t>
            </a:fld>
            <a:r>
              <a:rPr lang="en-US"/>
              <a:t>/45</a:t>
            </a:r>
            <a:endParaRPr lang="en-US" dirty="0"/>
          </a:p>
        </p:txBody>
      </p:sp>
    </p:spTree>
    <p:extLst>
      <p:ext uri="{BB962C8B-B14F-4D97-AF65-F5344CB8AC3E}">
        <p14:creationId xmlns:p14="http://schemas.microsoft.com/office/powerpoint/2010/main" val="295498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Build basic structure: </a:t>
            </a:r>
            <a:r>
              <a:rPr lang="nl-NL" dirty="0">
                <a:solidFill>
                  <a:schemeClr val="bg1">
                    <a:lumMod val="65000"/>
                  </a:schemeClr>
                </a:solidFill>
              </a:rPr>
              <a:t>inline scripts</a:t>
            </a:r>
          </a:p>
        </p:txBody>
      </p:sp>
      <p:sp>
        <p:nvSpPr>
          <p:cNvPr id="3" name="Content Placeholder 2"/>
          <p:cNvSpPr>
            <a:spLocks noGrp="1"/>
          </p:cNvSpPr>
          <p:nvPr>
            <p:ph idx="1"/>
          </p:nvPr>
        </p:nvSpPr>
        <p:spPr>
          <a:xfrm>
            <a:off x="323528" y="1484784"/>
            <a:ext cx="8820472" cy="5040560"/>
          </a:xfrm>
        </p:spPr>
        <p:txBody>
          <a:bodyPr>
            <a:normAutofit fontScale="92500" lnSpcReduction="20000"/>
          </a:bodyPr>
          <a:lstStyle/>
          <a:p>
            <a:r>
              <a:rPr lang="nl-NL" dirty="0" err="1">
                <a:solidFill>
                  <a:srgbClr val="C00000"/>
                </a:solidFill>
              </a:rPr>
              <a:t>inline</a:t>
            </a:r>
            <a:r>
              <a:rPr lang="nl-NL" dirty="0">
                <a:solidFill>
                  <a:srgbClr val="C00000"/>
                </a:solidFill>
              </a:rPr>
              <a:t> script </a:t>
            </a:r>
            <a:r>
              <a:rPr lang="nl-NL" dirty="0"/>
              <a:t>= </a:t>
            </a:r>
            <a:r>
              <a:rPr lang="nl-NL" dirty="0" err="1"/>
              <a:t>Opensesame</a:t>
            </a:r>
            <a:r>
              <a:rPr lang="nl-NL" dirty="0"/>
              <a:t> item in </a:t>
            </a:r>
            <a:r>
              <a:rPr lang="nl-NL" dirty="0" err="1"/>
              <a:t>which</a:t>
            </a:r>
            <a:r>
              <a:rPr lang="nl-NL" dirty="0"/>
              <a:t> </a:t>
            </a:r>
            <a:r>
              <a:rPr lang="nl-NL" dirty="0" err="1"/>
              <a:t>you</a:t>
            </a:r>
            <a:r>
              <a:rPr lang="nl-NL" dirty="0"/>
              <a:t> </a:t>
            </a:r>
            <a:r>
              <a:rPr lang="nl-NL" dirty="0" err="1"/>
              <a:t>can</a:t>
            </a:r>
            <a:r>
              <a:rPr lang="nl-NL" dirty="0"/>
              <a:t> </a:t>
            </a:r>
            <a:r>
              <a:rPr lang="nl-NL" dirty="0" err="1"/>
              <a:t>write</a:t>
            </a:r>
            <a:r>
              <a:rPr lang="nl-NL" dirty="0"/>
              <a:t> </a:t>
            </a:r>
            <a:r>
              <a:rPr lang="nl-NL" dirty="0" err="1"/>
              <a:t>your</a:t>
            </a:r>
            <a:r>
              <a:rPr lang="nl-NL" dirty="0"/>
              <a:t> </a:t>
            </a:r>
            <a:r>
              <a:rPr lang="nl-NL" dirty="0" err="1"/>
              <a:t>own</a:t>
            </a:r>
            <a:r>
              <a:rPr lang="nl-NL" dirty="0"/>
              <a:t> python code to </a:t>
            </a:r>
            <a:r>
              <a:rPr lang="nl-NL" dirty="0" err="1"/>
              <a:t>perform</a:t>
            </a:r>
            <a:r>
              <a:rPr lang="nl-NL" dirty="0"/>
              <a:t> </a:t>
            </a:r>
            <a:r>
              <a:rPr lang="nl-NL" dirty="0" err="1"/>
              <a:t>specific</a:t>
            </a:r>
            <a:r>
              <a:rPr lang="nl-NL" dirty="0"/>
              <a:t> </a:t>
            </a:r>
            <a:r>
              <a:rPr lang="nl-NL" dirty="0" err="1"/>
              <a:t>tasks</a:t>
            </a:r>
            <a:endParaRPr lang="nl-NL" dirty="0"/>
          </a:p>
          <a:p>
            <a:pPr lvl="1"/>
            <a:r>
              <a:rPr lang="nl-NL" dirty="0" err="1"/>
              <a:t>Everything</a:t>
            </a:r>
            <a:r>
              <a:rPr lang="nl-NL" dirty="0"/>
              <a:t> </a:t>
            </a:r>
            <a:r>
              <a:rPr lang="nl-NL" dirty="0" err="1"/>
              <a:t>you</a:t>
            </a:r>
            <a:r>
              <a:rPr lang="nl-NL" dirty="0"/>
              <a:t> </a:t>
            </a:r>
            <a:r>
              <a:rPr lang="nl-NL" dirty="0" err="1"/>
              <a:t>can</a:t>
            </a:r>
            <a:r>
              <a:rPr lang="nl-NL" dirty="0"/>
              <a:t> do </a:t>
            </a:r>
            <a:r>
              <a:rPr lang="nl-NL" dirty="0" err="1"/>
              <a:t>with</a:t>
            </a:r>
            <a:r>
              <a:rPr lang="nl-NL" dirty="0"/>
              <a:t> the interface, </a:t>
            </a:r>
            <a:r>
              <a:rPr lang="nl-NL" dirty="0" err="1"/>
              <a:t>you</a:t>
            </a:r>
            <a:r>
              <a:rPr lang="nl-NL" dirty="0"/>
              <a:t> </a:t>
            </a:r>
            <a:r>
              <a:rPr lang="nl-NL" dirty="0" err="1"/>
              <a:t>can</a:t>
            </a:r>
            <a:r>
              <a:rPr lang="nl-NL" dirty="0"/>
              <a:t> </a:t>
            </a:r>
            <a:r>
              <a:rPr lang="nl-NL" dirty="0" err="1"/>
              <a:t>also</a:t>
            </a:r>
            <a:r>
              <a:rPr lang="nl-NL" dirty="0"/>
              <a:t> do in script</a:t>
            </a:r>
          </a:p>
          <a:p>
            <a:r>
              <a:rPr lang="nl-NL" dirty="0"/>
              <a:t>Always </a:t>
            </a:r>
            <a:r>
              <a:rPr lang="nl-NL" dirty="0" err="1"/>
              <a:t>specify</a:t>
            </a:r>
            <a:r>
              <a:rPr lang="nl-NL" dirty="0"/>
              <a:t> the independent variables (variables we </a:t>
            </a:r>
            <a:r>
              <a:rPr lang="nl-NL" dirty="0" err="1"/>
              <a:t>manipulate</a:t>
            </a:r>
            <a:r>
              <a:rPr lang="nl-NL" dirty="0"/>
              <a:t>) as simple as possible in </a:t>
            </a:r>
            <a:r>
              <a:rPr lang="nl-NL" dirty="0" err="1"/>
              <a:t>the</a:t>
            </a:r>
            <a:r>
              <a:rPr lang="nl-NL" dirty="0"/>
              <a:t> </a:t>
            </a:r>
            <a:r>
              <a:rPr lang="nl-NL" dirty="0" err="1">
                <a:solidFill>
                  <a:srgbClr val="0070C0"/>
                </a:solidFill>
              </a:rPr>
              <a:t>experimental_loop</a:t>
            </a:r>
            <a:r>
              <a:rPr lang="nl-NL" dirty="0">
                <a:solidFill>
                  <a:srgbClr val="0070C0"/>
                </a:solidFill>
              </a:rPr>
              <a:t> </a:t>
            </a:r>
            <a:r>
              <a:rPr lang="nl-NL" dirty="0" err="1"/>
              <a:t>and</a:t>
            </a:r>
            <a:r>
              <a:rPr lang="nl-NL" dirty="0"/>
              <a:t> </a:t>
            </a:r>
            <a:r>
              <a:rPr lang="nl-NL" dirty="0" err="1">
                <a:solidFill>
                  <a:srgbClr val="0070C0"/>
                </a:solidFill>
              </a:rPr>
              <a:t>block_loop</a:t>
            </a:r>
            <a:r>
              <a:rPr lang="nl-NL" dirty="0">
                <a:solidFill>
                  <a:srgbClr val="0070C0"/>
                </a:solidFill>
              </a:rPr>
              <a:t> </a:t>
            </a:r>
            <a:r>
              <a:rPr lang="nl-NL" dirty="0" err="1"/>
              <a:t>and</a:t>
            </a:r>
            <a:r>
              <a:rPr lang="nl-NL" dirty="0"/>
              <a:t> </a:t>
            </a:r>
            <a:r>
              <a:rPr lang="nl-NL" dirty="0" err="1"/>
              <a:t>retrieve</a:t>
            </a:r>
            <a:r>
              <a:rPr lang="nl-NL" dirty="0"/>
              <a:t> </a:t>
            </a:r>
            <a:r>
              <a:rPr lang="nl-NL" dirty="0" err="1"/>
              <a:t>them</a:t>
            </a:r>
            <a:r>
              <a:rPr lang="nl-NL" dirty="0"/>
              <a:t> in </a:t>
            </a:r>
            <a:r>
              <a:rPr lang="nl-NL" dirty="0" err="1">
                <a:solidFill>
                  <a:srgbClr val="C00000"/>
                </a:solidFill>
              </a:rPr>
              <a:t>inline</a:t>
            </a:r>
            <a:r>
              <a:rPr lang="nl-NL" dirty="0">
                <a:solidFill>
                  <a:srgbClr val="C00000"/>
                </a:solidFill>
              </a:rPr>
              <a:t> scripts</a:t>
            </a:r>
            <a:r>
              <a:rPr lang="nl-NL" dirty="0"/>
              <a:t>, in </a:t>
            </a:r>
            <a:r>
              <a:rPr lang="nl-NL" dirty="0" err="1"/>
              <a:t>which</a:t>
            </a:r>
            <a:r>
              <a:rPr lang="nl-NL" dirty="0"/>
              <a:t> </a:t>
            </a:r>
            <a:r>
              <a:rPr lang="nl-NL" dirty="0" err="1"/>
              <a:t>you</a:t>
            </a:r>
            <a:r>
              <a:rPr lang="nl-NL" dirty="0"/>
              <a:t> take care of the more daunting task of determining what to display on the screen</a:t>
            </a:r>
          </a:p>
          <a:p>
            <a:r>
              <a:rPr lang="nl-NL" dirty="0" err="1"/>
              <a:t>Add</a:t>
            </a:r>
            <a:r>
              <a:rPr lang="nl-NL" dirty="0"/>
              <a:t> a new </a:t>
            </a:r>
            <a:r>
              <a:rPr lang="nl-NL" dirty="0" err="1">
                <a:solidFill>
                  <a:srgbClr val="C00000"/>
                </a:solidFill>
              </a:rPr>
              <a:t>inline_script</a:t>
            </a:r>
            <a:r>
              <a:rPr lang="nl-NL" dirty="0"/>
              <a:t> item </a:t>
            </a:r>
            <a:r>
              <a:rPr lang="nl-NL" dirty="0" err="1"/>
              <a:t>to</a:t>
            </a:r>
            <a:r>
              <a:rPr lang="nl-NL" dirty="0"/>
              <a:t> </a:t>
            </a:r>
            <a:r>
              <a:rPr lang="nl-NL" dirty="0" err="1">
                <a:solidFill>
                  <a:srgbClr val="0070C0"/>
                </a:solidFill>
              </a:rPr>
              <a:t>trial_sequence</a:t>
            </a:r>
            <a:r>
              <a:rPr lang="nl-NL" dirty="0"/>
              <a:t> and </a:t>
            </a:r>
            <a:r>
              <a:rPr lang="nl-NL" dirty="0" err="1"/>
              <a:t>rename</a:t>
            </a:r>
            <a:r>
              <a:rPr lang="nl-NL" dirty="0"/>
              <a:t> </a:t>
            </a:r>
            <a:r>
              <a:rPr lang="nl-NL" dirty="0" err="1"/>
              <a:t>it</a:t>
            </a:r>
            <a:r>
              <a:rPr lang="nl-NL" dirty="0"/>
              <a:t> to </a:t>
            </a:r>
            <a:r>
              <a:rPr lang="nl-NL" dirty="0">
                <a:solidFill>
                  <a:srgbClr val="0070C0"/>
                </a:solidFill>
              </a:rPr>
              <a:t>draw_stimulus</a:t>
            </a:r>
          </a:p>
        </p:txBody>
      </p:sp>
      <p:sp>
        <p:nvSpPr>
          <p:cNvPr id="5" name="Footer Placeholder 4"/>
          <p:cNvSpPr>
            <a:spLocks noGrp="1"/>
          </p:cNvSpPr>
          <p:nvPr>
            <p:ph type="ftr" sz="quarter" idx="11"/>
          </p:nvPr>
        </p:nvSpPr>
        <p:spPr/>
        <p:txBody>
          <a:bodyPr/>
          <a:lstStyle/>
          <a:p>
            <a:r>
              <a:rPr lang="en-US"/>
              <a:t>Programming for Psychologists: Lecture 3</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484784"/>
            <a:ext cx="576064"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2"/>
          </p:nvPr>
        </p:nvSpPr>
        <p:spPr/>
        <p:txBody>
          <a:bodyPr/>
          <a:lstStyle/>
          <a:p>
            <a:fld id="{CBC5D127-5FE7-4F18-8369-5475B33C39F8}" type="slidenum">
              <a:rPr lang="en-US" smtClean="0"/>
              <a:pPr/>
              <a:t>13</a:t>
            </a:fld>
            <a:r>
              <a:rPr lang="en-US"/>
              <a:t>/45</a:t>
            </a:r>
            <a:endParaRPr lang="en-US" dirty="0"/>
          </a:p>
        </p:txBody>
      </p:sp>
    </p:spTree>
    <p:extLst>
      <p:ext uri="{BB962C8B-B14F-4D97-AF65-F5344CB8AC3E}">
        <p14:creationId xmlns:p14="http://schemas.microsoft.com/office/powerpoint/2010/main" val="201701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Inline script</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14</a:t>
            </a:fld>
            <a:r>
              <a:rPr lang="en-US"/>
              <a:t>/45</a:t>
            </a:r>
            <a:endParaRPr lang="en-US" dirty="0"/>
          </a:p>
        </p:txBody>
      </p:sp>
      <p:pic>
        <p:nvPicPr>
          <p:cNvPr id="4" name="Picture 3">
            <a:extLst>
              <a:ext uri="{FF2B5EF4-FFF2-40B4-BE49-F238E27FC236}">
                <a16:creationId xmlns:a16="http://schemas.microsoft.com/office/drawing/2014/main" id="{7907715F-7445-BE4C-B4D9-2C3FB01F9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8486"/>
            <a:ext cx="9144000" cy="4625163"/>
          </a:xfrm>
          <a:prstGeom prst="rect">
            <a:avLst/>
          </a:prstGeom>
        </p:spPr>
      </p:pic>
    </p:spTree>
    <p:extLst>
      <p:ext uri="{BB962C8B-B14F-4D97-AF65-F5344CB8AC3E}">
        <p14:creationId xmlns:p14="http://schemas.microsoft.com/office/powerpoint/2010/main" val="339498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Inline scripts: </a:t>
            </a:r>
            <a:r>
              <a:rPr lang="nl-NL" dirty="0">
                <a:solidFill>
                  <a:schemeClr val="bg1">
                    <a:lumMod val="50000"/>
                  </a:schemeClr>
                </a:solidFill>
              </a:rPr>
              <a:t>basic usage</a:t>
            </a:r>
          </a:p>
        </p:txBody>
      </p:sp>
      <p:sp>
        <p:nvSpPr>
          <p:cNvPr id="3" name="Content Placeholder 2"/>
          <p:cNvSpPr>
            <a:spLocks noGrp="1"/>
          </p:cNvSpPr>
          <p:nvPr>
            <p:ph idx="1"/>
          </p:nvPr>
        </p:nvSpPr>
        <p:spPr/>
        <p:txBody>
          <a:bodyPr/>
          <a:lstStyle/>
          <a:p>
            <a:r>
              <a:rPr lang="nl-NL" dirty="0"/>
              <a:t>Most of the </a:t>
            </a:r>
            <a:r>
              <a:rPr lang="nl-NL" dirty="0" err="1"/>
              <a:t>times</a:t>
            </a:r>
            <a:r>
              <a:rPr lang="nl-NL" dirty="0"/>
              <a:t>, an inline script is used to perform the following tasks in a trial:</a:t>
            </a:r>
            <a:br>
              <a:rPr lang="nl-NL" dirty="0"/>
            </a:br>
            <a:endParaRPr lang="nl-NL" dirty="0"/>
          </a:p>
          <a:p>
            <a:pPr marL="514350" indent="-514350">
              <a:buFont typeface="+mj-lt"/>
              <a:buAutoNum type="arabicPeriod"/>
            </a:pPr>
            <a:r>
              <a:rPr lang="nl-NL" sz="2800" dirty="0"/>
              <a:t>Get data from loop items</a:t>
            </a:r>
          </a:p>
          <a:p>
            <a:pPr marL="914400" lvl="1" indent="-514350"/>
            <a:r>
              <a:rPr lang="nl-NL" sz="2400" dirty="0"/>
              <a:t>In our case the </a:t>
            </a:r>
            <a:r>
              <a:rPr lang="nl-NL" sz="2400" dirty="0" err="1"/>
              <a:t>current</a:t>
            </a:r>
            <a:r>
              <a:rPr lang="nl-NL" sz="2400" dirty="0"/>
              <a:t> </a:t>
            </a:r>
            <a:r>
              <a:rPr lang="nl-NL" sz="2400" dirty="0" err="1"/>
              <a:t>value</a:t>
            </a:r>
            <a:r>
              <a:rPr lang="nl-NL" sz="2400" dirty="0"/>
              <a:t> of </a:t>
            </a:r>
            <a:r>
              <a:rPr lang="nl-NL" sz="2400" dirty="0">
                <a:solidFill>
                  <a:srgbClr val="00B050"/>
                </a:solidFill>
              </a:rPr>
              <a:t>block_type </a:t>
            </a:r>
            <a:r>
              <a:rPr lang="nl-NL" sz="2400" dirty="0" err="1"/>
              <a:t>from</a:t>
            </a:r>
            <a:r>
              <a:rPr lang="nl-NL" sz="2400" dirty="0"/>
              <a:t> </a:t>
            </a:r>
            <a:r>
              <a:rPr lang="nl-NL" sz="2400" dirty="0" err="1">
                <a:solidFill>
                  <a:srgbClr val="0070C0"/>
                </a:solidFill>
              </a:rPr>
              <a:t>experimental_loop</a:t>
            </a:r>
            <a:endParaRPr lang="nl-NL" sz="2400" dirty="0">
              <a:solidFill>
                <a:schemeClr val="accent1"/>
              </a:solidFill>
            </a:endParaRPr>
          </a:p>
          <a:p>
            <a:pPr marL="514350" indent="-514350">
              <a:buFont typeface="+mj-lt"/>
              <a:buAutoNum type="arabicPeriod"/>
            </a:pPr>
            <a:r>
              <a:rPr lang="nl-NL" sz="2800" dirty="0"/>
              <a:t>Create stimuli depending on these variables</a:t>
            </a:r>
          </a:p>
          <a:p>
            <a:pPr marL="514350" indent="-514350">
              <a:buFont typeface="+mj-lt"/>
              <a:buAutoNum type="arabicPeriod"/>
            </a:pPr>
            <a:r>
              <a:rPr lang="nl-NL" sz="2800" dirty="0"/>
              <a:t>Prepare drawing of stimuli</a:t>
            </a:r>
          </a:p>
          <a:p>
            <a:pPr marL="514350" indent="-514350">
              <a:buFont typeface="+mj-lt"/>
              <a:buAutoNum type="arabicPeriod"/>
            </a:pPr>
            <a:r>
              <a:rPr lang="nl-NL" sz="2800" dirty="0"/>
              <a:t>Show stimuli</a:t>
            </a:r>
            <a:endParaRPr lang="nl-NL" sz="2400" dirty="0"/>
          </a:p>
          <a:p>
            <a:pPr marL="514350" indent="-514350">
              <a:buFont typeface="+mj-lt"/>
              <a:buAutoNum type="arabicPeriod"/>
            </a:pPr>
            <a:r>
              <a:rPr lang="nl-NL" sz="2800" dirty="0" err="1"/>
              <a:t>Specify</a:t>
            </a:r>
            <a:r>
              <a:rPr lang="nl-NL" sz="2800" dirty="0"/>
              <a:t> data/information to </a:t>
            </a:r>
            <a:r>
              <a:rPr lang="nl-NL" sz="2800" dirty="0" err="1"/>
              <a:t>be</a:t>
            </a:r>
            <a:r>
              <a:rPr lang="nl-NL" sz="2800" dirty="0"/>
              <a:t> </a:t>
            </a:r>
            <a:r>
              <a:rPr lang="nl-NL" sz="2800" dirty="0" err="1"/>
              <a:t>logged</a:t>
            </a:r>
            <a:r>
              <a:rPr lang="nl-NL" sz="2800" dirty="0"/>
              <a:t> (</a:t>
            </a:r>
            <a:r>
              <a:rPr lang="nl-NL" sz="2800" dirty="0" err="1">
                <a:solidFill>
                  <a:schemeClr val="bg1">
                    <a:lumMod val="65000"/>
                  </a:schemeClr>
                </a:solidFill>
              </a:rPr>
              <a:t>optional</a:t>
            </a:r>
            <a:r>
              <a:rPr lang="nl-NL" sz="2800" dirty="0"/>
              <a:t>)</a:t>
            </a:r>
            <a:endParaRPr lang="nl-NL" dirty="0"/>
          </a:p>
          <a:p>
            <a:endParaRPr lang="nl-NL"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15</a:t>
            </a:fld>
            <a:r>
              <a:rPr lang="en-US"/>
              <a:t>/45</a:t>
            </a:r>
            <a:endParaRPr lang="en-US" dirty="0"/>
          </a:p>
        </p:txBody>
      </p:sp>
    </p:spTree>
    <p:extLst>
      <p:ext uri="{BB962C8B-B14F-4D97-AF65-F5344CB8AC3E}">
        <p14:creationId xmlns:p14="http://schemas.microsoft.com/office/powerpoint/2010/main" val="275589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1. Get data from loop items</a:t>
            </a:r>
            <a:endParaRPr lang="nl-NL" dirty="0">
              <a:solidFill>
                <a:schemeClr val="bg1">
                  <a:lumMod val="50000"/>
                </a:schemeClr>
              </a:solidFill>
            </a:endParaRPr>
          </a:p>
        </p:txBody>
      </p:sp>
      <p:sp>
        <p:nvSpPr>
          <p:cNvPr id="3" name="Content Placeholder 2"/>
          <p:cNvSpPr>
            <a:spLocks noGrp="1"/>
          </p:cNvSpPr>
          <p:nvPr>
            <p:ph idx="1"/>
          </p:nvPr>
        </p:nvSpPr>
        <p:spPr/>
        <p:txBody>
          <a:bodyPr>
            <a:normAutofit/>
          </a:bodyPr>
          <a:lstStyle/>
          <a:p>
            <a:r>
              <a:rPr lang="nl-NL" sz="2800" dirty="0" err="1"/>
              <a:t>To</a:t>
            </a:r>
            <a:r>
              <a:rPr lang="nl-NL" sz="2800" dirty="0"/>
              <a:t> get the current value of block_type, you can simply state:</a:t>
            </a:r>
            <a:br>
              <a:rPr lang="nl-NL" sz="2800" dirty="0"/>
            </a:br>
            <a:br>
              <a:rPr lang="nl-NL" sz="2800" dirty="0"/>
            </a:br>
            <a:r>
              <a:rPr lang="nl-NL" sz="2800" dirty="0"/>
              <a:t>&gt;&gt;&gt; </a:t>
            </a:r>
            <a:r>
              <a:rPr lang="nl-NL" sz="2200" dirty="0" err="1">
                <a:latin typeface="Consolas" pitchFamily="49" charset="0"/>
                <a:cs typeface="Consolas" pitchFamily="49" charset="0"/>
              </a:rPr>
              <a:t>current_block_type</a:t>
            </a:r>
            <a:r>
              <a:rPr lang="nl-NL" sz="2200" dirty="0">
                <a:latin typeface="Consolas" pitchFamily="49" charset="0"/>
                <a:cs typeface="Consolas" pitchFamily="49" charset="0"/>
              </a:rPr>
              <a:t> = </a:t>
            </a:r>
            <a:r>
              <a:rPr lang="nl-NL" sz="2200" dirty="0" err="1">
                <a:latin typeface="Consolas" pitchFamily="49" charset="0"/>
                <a:cs typeface="Consolas" pitchFamily="49" charset="0"/>
              </a:rPr>
              <a:t>var.block_type</a:t>
            </a:r>
            <a:br>
              <a:rPr lang="nl-NL" sz="2000" dirty="0">
                <a:latin typeface="Consolas" pitchFamily="49" charset="0"/>
                <a:cs typeface="Consolas" pitchFamily="49" charset="0"/>
              </a:rPr>
            </a:br>
            <a:br>
              <a:rPr lang="nl-NL" sz="2000" dirty="0">
                <a:latin typeface="Consolas" pitchFamily="49" charset="0"/>
                <a:cs typeface="Consolas" pitchFamily="49" charset="0"/>
              </a:rPr>
            </a:br>
            <a:r>
              <a:rPr lang="nl-NL" sz="2800" dirty="0" err="1"/>
              <a:t>OpenSesame</a:t>
            </a:r>
            <a:r>
              <a:rPr lang="nl-NL" sz="2800" dirty="0"/>
              <a:t> will find out by itself if it has to get this variable </a:t>
            </a:r>
            <a:r>
              <a:rPr lang="nl-NL" sz="2800" dirty="0" err="1"/>
              <a:t>from</a:t>
            </a:r>
            <a:r>
              <a:rPr lang="nl-NL" sz="2800" dirty="0"/>
              <a:t> </a:t>
            </a:r>
            <a:r>
              <a:rPr lang="nl-NL" sz="2800" dirty="0" err="1">
                <a:solidFill>
                  <a:srgbClr val="0070C0"/>
                </a:solidFill>
              </a:rPr>
              <a:t>experimental_loop</a:t>
            </a:r>
            <a:r>
              <a:rPr lang="nl-NL" sz="2800" dirty="0"/>
              <a:t> or </a:t>
            </a:r>
            <a:r>
              <a:rPr lang="nl-NL" sz="2800" dirty="0" err="1">
                <a:solidFill>
                  <a:srgbClr val="0070C0"/>
                </a:solidFill>
              </a:rPr>
              <a:t>block_loop</a:t>
            </a:r>
            <a:r>
              <a:rPr lang="nl-NL" sz="2800" dirty="0"/>
              <a:t>!</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16</a:t>
            </a:fld>
            <a:r>
              <a:rPr lang="en-US"/>
              <a:t>/45</a:t>
            </a:r>
            <a:endParaRPr lang="en-US" dirty="0"/>
          </a:p>
        </p:txBody>
      </p:sp>
    </p:spTree>
    <p:extLst>
      <p:ext uri="{BB962C8B-B14F-4D97-AF65-F5344CB8AC3E}">
        <p14:creationId xmlns:p14="http://schemas.microsoft.com/office/powerpoint/2010/main" val="218463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3600" dirty="0"/>
              <a:t>2. Create stimuli depending on these data</a:t>
            </a:r>
          </a:p>
        </p:txBody>
      </p:sp>
      <p:sp>
        <p:nvSpPr>
          <p:cNvPr id="3" name="Content Placeholder 2"/>
          <p:cNvSpPr>
            <a:spLocks noGrp="1"/>
          </p:cNvSpPr>
          <p:nvPr>
            <p:ph idx="1"/>
          </p:nvPr>
        </p:nvSpPr>
        <p:spPr/>
        <p:txBody>
          <a:bodyPr>
            <a:normAutofit/>
          </a:bodyPr>
          <a:lstStyle/>
          <a:p>
            <a:r>
              <a:rPr lang="nl-NL" dirty="0"/>
              <a:t>Now we know the value of </a:t>
            </a:r>
            <a:r>
              <a:rPr lang="nl-NL" dirty="0">
                <a:solidFill>
                  <a:srgbClr val="00B050"/>
                </a:solidFill>
              </a:rPr>
              <a:t>block_type, </a:t>
            </a:r>
            <a:r>
              <a:rPr lang="nl-NL" dirty="0"/>
              <a:t>we can determine which word in what color we want to show</a:t>
            </a:r>
          </a:p>
          <a:p>
            <a:r>
              <a:rPr lang="nl-NL" dirty="0"/>
              <a:t>I am going to specify 2 variables for this (which we will use later) and determine </a:t>
            </a:r>
            <a:r>
              <a:rPr lang="nl-NL" dirty="0" err="1"/>
              <a:t>their</a:t>
            </a:r>
            <a:r>
              <a:rPr lang="nl-NL" dirty="0"/>
              <a:t> </a:t>
            </a:r>
            <a:r>
              <a:rPr lang="nl-NL" dirty="0" err="1"/>
              <a:t>value</a:t>
            </a:r>
            <a:r>
              <a:rPr lang="nl-NL" dirty="0"/>
              <a:t> for the </a:t>
            </a:r>
            <a:r>
              <a:rPr lang="nl-NL" dirty="0" err="1"/>
              <a:t>current</a:t>
            </a:r>
            <a:r>
              <a:rPr lang="nl-NL" dirty="0"/>
              <a:t> </a:t>
            </a:r>
            <a:r>
              <a:rPr lang="nl-NL" dirty="0" err="1"/>
              <a:t>block_type</a:t>
            </a:r>
            <a:endParaRPr lang="nl-NL" dirty="0"/>
          </a:p>
          <a:p>
            <a:pPr lvl="1"/>
            <a:r>
              <a:rPr lang="nl-NL" dirty="0"/>
              <a:t>word_identity</a:t>
            </a:r>
            <a:r>
              <a:rPr lang="nl-NL" dirty="0">
                <a:solidFill>
                  <a:schemeClr val="bg1">
                    <a:lumMod val="50000"/>
                  </a:schemeClr>
                </a:solidFill>
              </a:rPr>
              <a:t>: the word that is displayed</a:t>
            </a:r>
            <a:br>
              <a:rPr lang="nl-NL" dirty="0">
                <a:solidFill>
                  <a:schemeClr val="bg1">
                    <a:lumMod val="50000"/>
                  </a:schemeClr>
                </a:solidFill>
              </a:rPr>
            </a:br>
            <a:r>
              <a:rPr lang="nl-NL" dirty="0">
                <a:solidFill>
                  <a:schemeClr val="bg1">
                    <a:lumMod val="50000"/>
                  </a:schemeClr>
                </a:solidFill>
              </a:rPr>
              <a:t>(e.g. RED, YELLOW, FORK, TABLE, etc.)</a:t>
            </a:r>
          </a:p>
          <a:p>
            <a:pPr lvl="1"/>
            <a:r>
              <a:rPr lang="nl-NL" dirty="0"/>
              <a:t>word_color: </a:t>
            </a:r>
            <a:r>
              <a:rPr lang="nl-NL" dirty="0" err="1">
                <a:solidFill>
                  <a:schemeClr val="bg1">
                    <a:lumMod val="50000"/>
                  </a:schemeClr>
                </a:solidFill>
              </a:rPr>
              <a:t>the</a:t>
            </a:r>
            <a:r>
              <a:rPr lang="nl-NL" dirty="0">
                <a:solidFill>
                  <a:schemeClr val="bg1">
                    <a:lumMod val="50000"/>
                  </a:schemeClr>
                </a:solidFill>
              </a:rPr>
              <a:t> </a:t>
            </a:r>
            <a:r>
              <a:rPr lang="nl-NL" dirty="0" err="1">
                <a:solidFill>
                  <a:schemeClr val="bg1">
                    <a:lumMod val="50000"/>
                  </a:schemeClr>
                </a:solidFill>
              </a:rPr>
              <a:t>ink</a:t>
            </a:r>
            <a:r>
              <a:rPr lang="nl-NL" dirty="0">
                <a:solidFill>
                  <a:schemeClr val="bg1">
                    <a:lumMod val="50000"/>
                  </a:schemeClr>
                </a:solidFill>
              </a:rPr>
              <a:t> </a:t>
            </a:r>
            <a:r>
              <a:rPr lang="nl-NL" dirty="0" err="1">
                <a:solidFill>
                  <a:schemeClr val="bg1">
                    <a:lumMod val="50000"/>
                  </a:schemeClr>
                </a:solidFill>
              </a:rPr>
              <a:t>color</a:t>
            </a:r>
            <a:r>
              <a:rPr lang="nl-NL" dirty="0">
                <a:solidFill>
                  <a:schemeClr val="bg1">
                    <a:lumMod val="50000"/>
                  </a:schemeClr>
                </a:solidFill>
              </a:rPr>
              <a:t> of the word </a:t>
            </a:r>
            <a:r>
              <a:rPr lang="nl-NL" dirty="0" err="1">
                <a:solidFill>
                  <a:schemeClr val="bg1">
                    <a:lumMod val="50000"/>
                  </a:schemeClr>
                </a:solidFill>
              </a:rPr>
              <a:t>that</a:t>
            </a:r>
            <a:r>
              <a:rPr lang="nl-NL" dirty="0">
                <a:solidFill>
                  <a:schemeClr val="bg1">
                    <a:lumMod val="50000"/>
                  </a:schemeClr>
                </a:solidFill>
              </a:rPr>
              <a:t> is </a:t>
            </a:r>
            <a:r>
              <a:rPr lang="nl-NL" dirty="0" err="1">
                <a:solidFill>
                  <a:schemeClr val="bg1">
                    <a:lumMod val="50000"/>
                  </a:schemeClr>
                </a:solidFill>
              </a:rPr>
              <a:t>displayed</a:t>
            </a:r>
            <a:endParaRPr lang="nl-NL" dirty="0">
              <a:solidFill>
                <a:schemeClr val="bg1">
                  <a:lumMod val="50000"/>
                </a:schemeClr>
              </a:solidFill>
            </a:endParaRP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17</a:t>
            </a:fld>
            <a:r>
              <a:rPr lang="en-US"/>
              <a:t>/45</a:t>
            </a:r>
            <a:endParaRPr lang="en-US" dirty="0"/>
          </a:p>
        </p:txBody>
      </p:sp>
    </p:spTree>
    <p:extLst>
      <p:ext uri="{BB962C8B-B14F-4D97-AF65-F5344CB8AC3E}">
        <p14:creationId xmlns:p14="http://schemas.microsoft.com/office/powerpoint/2010/main" val="397653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3600" dirty="0"/>
              <a:t>When block_type is </a:t>
            </a:r>
            <a:r>
              <a:rPr lang="nl-NL" sz="3600" i="1" dirty="0"/>
              <a:t>congruent</a:t>
            </a:r>
            <a:endParaRPr lang="nl-NL" sz="3600" dirty="0"/>
          </a:p>
        </p:txBody>
      </p:sp>
      <p:sp>
        <p:nvSpPr>
          <p:cNvPr id="3" name="Content Placeholder 2"/>
          <p:cNvSpPr>
            <a:spLocks noGrp="1"/>
          </p:cNvSpPr>
          <p:nvPr>
            <p:ph idx="1"/>
          </p:nvPr>
        </p:nvSpPr>
        <p:spPr/>
        <p:txBody>
          <a:bodyPr/>
          <a:lstStyle/>
          <a:p>
            <a:r>
              <a:rPr lang="nl-NL" sz="2800" dirty="0"/>
              <a:t>The word has </a:t>
            </a:r>
            <a:r>
              <a:rPr lang="nl-NL" sz="2800" dirty="0" err="1"/>
              <a:t>the</a:t>
            </a:r>
            <a:r>
              <a:rPr lang="nl-NL" sz="2800" dirty="0"/>
              <a:t> </a:t>
            </a:r>
            <a:r>
              <a:rPr lang="nl-NL" sz="2800" dirty="0" err="1"/>
              <a:t>same</a:t>
            </a:r>
            <a:r>
              <a:rPr lang="nl-NL" sz="2800" dirty="0"/>
              <a:t> identity and color</a:t>
            </a:r>
          </a:p>
          <a:p>
            <a:r>
              <a:rPr lang="nl-NL" sz="2800" dirty="0" err="1"/>
              <a:t>There</a:t>
            </a:r>
            <a:r>
              <a:rPr lang="nl-NL" sz="2800" dirty="0"/>
              <a:t> are multiple </a:t>
            </a:r>
            <a:r>
              <a:rPr lang="nl-NL" sz="2800" dirty="0" err="1"/>
              <a:t>ways</a:t>
            </a:r>
            <a:r>
              <a:rPr lang="nl-NL" sz="2800" dirty="0"/>
              <a:t> </a:t>
            </a:r>
            <a:r>
              <a:rPr lang="nl-NL" sz="2800" dirty="0" err="1"/>
              <a:t>to</a:t>
            </a:r>
            <a:r>
              <a:rPr lang="nl-NL" sz="2800" dirty="0"/>
              <a:t> tackle </a:t>
            </a:r>
            <a:r>
              <a:rPr lang="nl-NL" sz="2800" dirty="0" err="1"/>
              <a:t>this</a:t>
            </a:r>
            <a:r>
              <a:rPr lang="nl-NL" sz="2800" dirty="0"/>
              <a:t> </a:t>
            </a:r>
            <a:r>
              <a:rPr lang="nl-NL" sz="2800" dirty="0" err="1"/>
              <a:t>problem</a:t>
            </a:r>
            <a:r>
              <a:rPr lang="nl-NL" sz="2800" dirty="0"/>
              <a:t>.</a:t>
            </a:r>
          </a:p>
          <a:p>
            <a:r>
              <a:rPr lang="nl-NL" sz="2800" dirty="0" err="1"/>
              <a:t>One</a:t>
            </a:r>
            <a:r>
              <a:rPr lang="nl-NL" sz="2800" dirty="0"/>
              <a:t> way is </a:t>
            </a:r>
            <a:r>
              <a:rPr lang="nl-NL" sz="2800" dirty="0" err="1"/>
              <a:t>to</a:t>
            </a:r>
            <a:r>
              <a:rPr lang="nl-NL" sz="2800" dirty="0"/>
              <a:t> pick a random </a:t>
            </a:r>
            <a:r>
              <a:rPr lang="nl-NL" sz="2800" dirty="0" err="1"/>
              <a:t>color</a:t>
            </a:r>
            <a:r>
              <a:rPr lang="nl-NL" sz="2800" dirty="0"/>
              <a:t> from a list of </a:t>
            </a:r>
            <a:r>
              <a:rPr lang="nl-NL" sz="2800" dirty="0" err="1"/>
              <a:t>colors</a:t>
            </a:r>
            <a:r>
              <a:rPr lang="nl-NL" sz="2800" dirty="0"/>
              <a:t> with the </a:t>
            </a:r>
            <a:r>
              <a:rPr lang="nl-NL" sz="2800" i="1" dirty="0"/>
              <a:t>choice()</a:t>
            </a:r>
            <a:r>
              <a:rPr lang="nl-NL" sz="2800" dirty="0"/>
              <a:t> function from the module </a:t>
            </a:r>
            <a:r>
              <a:rPr lang="nl-NL" sz="2800" i="1" dirty="0"/>
              <a:t>random</a:t>
            </a:r>
          </a:p>
          <a:p>
            <a:pPr lvl="1"/>
            <a:r>
              <a:rPr lang="nl-NL" sz="2500" dirty="0"/>
              <a:t>use </a:t>
            </a:r>
            <a:r>
              <a:rPr lang="nl-NL" sz="2500" dirty="0">
                <a:latin typeface="Consolas" pitchFamily="49" charset="0"/>
                <a:cs typeface="Consolas" pitchFamily="49" charset="0"/>
              </a:rPr>
              <a:t>import random</a:t>
            </a:r>
          </a:p>
          <a:p>
            <a:pPr lvl="1"/>
            <a:r>
              <a:rPr lang="nl-NL" sz="2500" dirty="0">
                <a:cs typeface="Consolas" pitchFamily="49" charset="0"/>
              </a:rPr>
              <a:t>A</a:t>
            </a:r>
            <a:r>
              <a:rPr lang="nl-NL" sz="2500" dirty="0"/>
              <a:t>fter this you can use </a:t>
            </a:r>
            <a:r>
              <a:rPr lang="nl-NL" sz="2500" dirty="0" err="1">
                <a:latin typeface="Consolas" pitchFamily="49" charset="0"/>
                <a:cs typeface="Consolas" pitchFamily="49" charset="0"/>
              </a:rPr>
              <a:t>random.choice</a:t>
            </a:r>
            <a:r>
              <a:rPr lang="nl-NL" sz="2500" dirty="0">
                <a:latin typeface="Consolas" pitchFamily="49" charset="0"/>
                <a:cs typeface="Consolas" pitchFamily="49" charset="0"/>
              </a:rPr>
              <a:t>()</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18</a:t>
            </a:fld>
            <a:r>
              <a:rPr lang="en-US"/>
              <a:t>/45</a:t>
            </a:r>
            <a:endParaRPr lang="en-US" dirty="0"/>
          </a:p>
        </p:txBody>
      </p:sp>
      <p:pic>
        <p:nvPicPr>
          <p:cNvPr id="6" name="Picture 5">
            <a:extLst>
              <a:ext uri="{FF2B5EF4-FFF2-40B4-BE49-F238E27FC236}">
                <a16:creationId xmlns:a16="http://schemas.microsoft.com/office/drawing/2014/main" id="{D4FEE987-FBFE-A54C-B6AA-E0B01CA72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365104"/>
            <a:ext cx="7203596" cy="2016224"/>
          </a:xfrm>
          <a:prstGeom prst="rect">
            <a:avLst/>
          </a:prstGeom>
        </p:spPr>
      </p:pic>
    </p:spTree>
    <p:extLst>
      <p:ext uri="{BB962C8B-B14F-4D97-AF65-F5344CB8AC3E}">
        <p14:creationId xmlns:p14="http://schemas.microsoft.com/office/powerpoint/2010/main" val="224276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3600" dirty="0"/>
              <a:t>When block_type is </a:t>
            </a:r>
            <a:r>
              <a:rPr lang="nl-NL" sz="3600" i="1" dirty="0"/>
              <a:t>incongruent</a:t>
            </a:r>
            <a:endParaRPr lang="nl-NL" sz="3600" dirty="0"/>
          </a:p>
        </p:txBody>
      </p:sp>
      <p:sp>
        <p:nvSpPr>
          <p:cNvPr id="3" name="Content Placeholder 2"/>
          <p:cNvSpPr>
            <a:spLocks noGrp="1"/>
          </p:cNvSpPr>
          <p:nvPr>
            <p:ph idx="1"/>
          </p:nvPr>
        </p:nvSpPr>
        <p:spPr>
          <a:xfrm>
            <a:off x="323528" y="1484784"/>
            <a:ext cx="8568952" cy="4680520"/>
          </a:xfrm>
        </p:spPr>
        <p:txBody>
          <a:bodyPr>
            <a:normAutofit/>
          </a:bodyPr>
          <a:lstStyle/>
          <a:p>
            <a:r>
              <a:rPr lang="nl-NL" dirty="0"/>
              <a:t>Word identity and color need to be different</a:t>
            </a:r>
            <a:br>
              <a:rPr lang="nl-NL" dirty="0"/>
            </a:br>
            <a:r>
              <a:rPr lang="nl-NL" sz="2400" dirty="0"/>
              <a:t>(e.g </a:t>
            </a:r>
            <a:r>
              <a:rPr lang="nl-NL" sz="2400" i="1" dirty="0"/>
              <a:t>identity</a:t>
            </a:r>
            <a:r>
              <a:rPr lang="nl-NL" sz="2400" dirty="0"/>
              <a:t>: RED and </a:t>
            </a:r>
            <a:r>
              <a:rPr lang="nl-NL" sz="2400" i="1" dirty="0"/>
              <a:t>color</a:t>
            </a:r>
            <a:r>
              <a:rPr lang="nl-NL" sz="2400" dirty="0"/>
              <a:t>: red, together are not </a:t>
            </a:r>
            <a:r>
              <a:rPr lang="nl-NL" sz="2400" dirty="0" err="1"/>
              <a:t>allowed</a:t>
            </a:r>
            <a:r>
              <a:rPr lang="nl-NL" sz="2400" dirty="0"/>
              <a:t>)</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19</a:t>
            </a:fld>
            <a:r>
              <a:rPr lang="en-US"/>
              <a:t>/45</a:t>
            </a:r>
            <a:endParaRPr lang="en-US" dirty="0"/>
          </a:p>
        </p:txBody>
      </p:sp>
      <p:pic>
        <p:nvPicPr>
          <p:cNvPr id="6" name="Picture 5">
            <a:extLst>
              <a:ext uri="{FF2B5EF4-FFF2-40B4-BE49-F238E27FC236}">
                <a16:creationId xmlns:a16="http://schemas.microsoft.com/office/drawing/2014/main" id="{8C995EBB-F5D6-B343-B65C-B239ECAD4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780928"/>
            <a:ext cx="7738460" cy="2232248"/>
          </a:xfrm>
          <a:prstGeom prst="rect">
            <a:avLst/>
          </a:prstGeom>
        </p:spPr>
      </p:pic>
    </p:spTree>
    <p:extLst>
      <p:ext uri="{BB962C8B-B14F-4D97-AF65-F5344CB8AC3E}">
        <p14:creationId xmlns:p14="http://schemas.microsoft.com/office/powerpoint/2010/main" val="420392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 we swap to </a:t>
            </a:r>
            <a:r>
              <a:rPr lang="en-US" b="1" dirty="0" err="1"/>
              <a:t>OpenSesame</a:t>
            </a:r>
            <a:endParaRPr lang="en-US" b="1" dirty="0"/>
          </a:p>
        </p:txBody>
      </p:sp>
      <p:sp>
        <p:nvSpPr>
          <p:cNvPr id="3" name="Content Placeholder 2"/>
          <p:cNvSpPr>
            <a:spLocks noGrp="1"/>
          </p:cNvSpPr>
          <p:nvPr>
            <p:ph sz="half" idx="1"/>
          </p:nvPr>
        </p:nvSpPr>
        <p:spPr>
          <a:xfrm>
            <a:off x="457200" y="1772816"/>
            <a:ext cx="7715200" cy="3633267"/>
          </a:xfrm>
        </p:spPr>
        <p:txBody>
          <a:bodyPr>
            <a:noAutofit/>
          </a:bodyPr>
          <a:lstStyle/>
          <a:p>
            <a:r>
              <a:rPr lang="en-US" sz="2400" dirty="0"/>
              <a:t>Software to build and run experiments</a:t>
            </a:r>
          </a:p>
          <a:p>
            <a:r>
              <a:rPr lang="en-US" sz="2400" dirty="0"/>
              <a:t>User friendly interface</a:t>
            </a:r>
          </a:p>
          <a:p>
            <a:r>
              <a:rPr lang="en-US" sz="2400" dirty="0"/>
              <a:t>Python</a:t>
            </a:r>
          </a:p>
          <a:p>
            <a:r>
              <a:rPr lang="en-US" sz="2400" dirty="0"/>
              <a:t>Use devices (like eye-tracker, EEG equipment)</a:t>
            </a:r>
          </a:p>
          <a:p>
            <a:r>
              <a:rPr lang="en-US" sz="2400" dirty="0"/>
              <a:t>Free (most other software is expensive)</a:t>
            </a:r>
          </a:p>
          <a:p>
            <a:r>
              <a:rPr lang="en-US" sz="2400" dirty="0" err="1"/>
              <a:t>Crossplatform</a:t>
            </a:r>
            <a:r>
              <a:rPr lang="en-US" sz="2400" dirty="0"/>
              <a:t> (Windows, Linus, Mac OS)</a:t>
            </a:r>
          </a:p>
          <a:p>
            <a:r>
              <a:rPr lang="en-US" sz="2400" dirty="0">
                <a:hlinkClick r:id="rId2"/>
              </a:rPr>
              <a:t>http://osdoc.cogsci.nl/3.1/</a:t>
            </a:r>
            <a:r>
              <a:rPr lang="en-US" sz="2400" dirty="0"/>
              <a:t> </a:t>
            </a:r>
          </a:p>
          <a:p>
            <a:pPr marL="0" indent="0">
              <a:buNone/>
            </a:pPr>
            <a:r>
              <a:rPr lang="en-US" sz="2400" dirty="0"/>
              <a:t>	(we use the version 3.1.7)</a:t>
            </a:r>
          </a:p>
          <a:p>
            <a:endParaRPr lang="en-US" sz="2400" dirty="0"/>
          </a:p>
          <a:p>
            <a:r>
              <a:rPr lang="en-US" sz="2400" dirty="0"/>
              <a:t>Demonstration (to start </a:t>
            </a:r>
            <a:r>
              <a:rPr lang="en-US" sz="2400" dirty="0" err="1"/>
              <a:t>OpenSesame</a:t>
            </a:r>
            <a:r>
              <a:rPr lang="en-US" sz="2400" dirty="0"/>
              <a:t>: press windows-key and type </a:t>
            </a:r>
            <a:r>
              <a:rPr lang="en-US" sz="2400" dirty="0" err="1"/>
              <a:t>opensesame</a:t>
            </a:r>
            <a:r>
              <a:rPr lang="en-US" sz="2400" dirty="0"/>
              <a:t>, press enter and it will start)</a:t>
            </a:r>
          </a:p>
          <a:p>
            <a:pPr marL="0" indent="0">
              <a:buNone/>
            </a:pPr>
            <a:endParaRPr lang="en-US" sz="2400" dirty="0"/>
          </a:p>
        </p:txBody>
      </p:sp>
      <p:sp>
        <p:nvSpPr>
          <p:cNvPr id="6" name="Footer Placeholder 5"/>
          <p:cNvSpPr>
            <a:spLocks noGrp="1"/>
          </p:cNvSpPr>
          <p:nvPr>
            <p:ph type="ftr" sz="quarter" idx="11"/>
          </p:nvPr>
        </p:nvSpPr>
        <p:spPr/>
        <p:txBody>
          <a:bodyPr/>
          <a:lstStyle/>
          <a:p>
            <a:r>
              <a:rPr lang="en-US"/>
              <a:t>Programming for Psychologists: Lecture 3</a:t>
            </a:r>
          </a:p>
        </p:txBody>
      </p:sp>
      <p:sp>
        <p:nvSpPr>
          <p:cNvPr id="7" name="Slide Number Placeholder 6"/>
          <p:cNvSpPr>
            <a:spLocks noGrp="1"/>
          </p:cNvSpPr>
          <p:nvPr>
            <p:ph type="sldNum" sz="quarter" idx="12"/>
          </p:nvPr>
        </p:nvSpPr>
        <p:spPr/>
        <p:txBody>
          <a:bodyPr/>
          <a:lstStyle/>
          <a:p>
            <a:fld id="{CBC5D127-5FE7-4F18-8369-5475B33C39F8}" type="slidenum">
              <a:rPr lang="en-US" smtClean="0"/>
              <a:pPr/>
              <a:t>2</a:t>
            </a:fld>
            <a:endParaRPr lang="en-US"/>
          </a:p>
        </p:txBody>
      </p:sp>
    </p:spTree>
    <p:extLst>
      <p:ext uri="{BB962C8B-B14F-4D97-AF65-F5344CB8AC3E}">
        <p14:creationId xmlns:p14="http://schemas.microsoft.com/office/powerpoint/2010/main" val="4003121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When block_type is </a:t>
            </a:r>
            <a:r>
              <a:rPr lang="nl-NL" i="1" dirty="0"/>
              <a:t>neutral</a:t>
            </a:r>
            <a:endParaRPr lang="nl-NL" dirty="0"/>
          </a:p>
        </p:txBody>
      </p:sp>
      <p:sp>
        <p:nvSpPr>
          <p:cNvPr id="3" name="Content Placeholder 2"/>
          <p:cNvSpPr>
            <a:spLocks noGrp="1"/>
          </p:cNvSpPr>
          <p:nvPr>
            <p:ph idx="1"/>
          </p:nvPr>
        </p:nvSpPr>
        <p:spPr>
          <a:xfrm>
            <a:off x="323528" y="1484784"/>
            <a:ext cx="8568952" cy="1440160"/>
          </a:xfrm>
        </p:spPr>
        <p:txBody>
          <a:bodyPr>
            <a:normAutofit/>
          </a:bodyPr>
          <a:lstStyle/>
          <a:p>
            <a:pPr marL="0" indent="0">
              <a:buNone/>
            </a:pPr>
            <a:r>
              <a:rPr lang="nl-NL" sz="2400" dirty="0"/>
              <a:t>Perform the same steps as </a:t>
            </a:r>
            <a:r>
              <a:rPr lang="nl-NL" sz="2400" i="1" dirty="0"/>
              <a:t>incongruent</a:t>
            </a:r>
            <a:r>
              <a:rPr lang="nl-NL" sz="2400" dirty="0"/>
              <a:t>, only now we don’t need </a:t>
            </a:r>
            <a:r>
              <a:rPr lang="nl-NL" sz="2400" dirty="0" err="1"/>
              <a:t>to</a:t>
            </a:r>
            <a:r>
              <a:rPr lang="nl-NL" sz="2400" dirty="0"/>
              <a:t> control for illegal combinations as the neutral condition doesn’t have any (every word and color combination are allowed in </a:t>
            </a:r>
            <a:r>
              <a:rPr lang="nl-NL" sz="2400" i="1" dirty="0"/>
              <a:t>neutral</a:t>
            </a:r>
            <a:r>
              <a:rPr lang="nl-NL" sz="2400" dirty="0"/>
              <a:t>)</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20</a:t>
            </a:fld>
            <a:r>
              <a:rPr lang="en-US"/>
              <a:t>/45</a:t>
            </a:r>
            <a:endParaRPr lang="en-US" dirty="0"/>
          </a:p>
        </p:txBody>
      </p:sp>
      <p:pic>
        <p:nvPicPr>
          <p:cNvPr id="7" name="Picture 6">
            <a:extLst>
              <a:ext uri="{FF2B5EF4-FFF2-40B4-BE49-F238E27FC236}">
                <a16:creationId xmlns:a16="http://schemas.microsoft.com/office/drawing/2014/main" id="{F6ECEA67-B491-4446-9F39-F9B3059AA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3068960"/>
            <a:ext cx="9006792" cy="936000"/>
          </a:xfrm>
          <a:prstGeom prst="rect">
            <a:avLst/>
          </a:prstGeom>
        </p:spPr>
      </p:pic>
    </p:spTree>
    <p:extLst>
      <p:ext uri="{BB962C8B-B14F-4D97-AF65-F5344CB8AC3E}">
        <p14:creationId xmlns:p14="http://schemas.microsoft.com/office/powerpoint/2010/main" val="366968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Set correct response</a:t>
            </a:r>
          </a:p>
        </p:txBody>
      </p:sp>
      <p:sp>
        <p:nvSpPr>
          <p:cNvPr id="3" name="Content Placeholder 2"/>
          <p:cNvSpPr>
            <a:spLocks noGrp="1"/>
          </p:cNvSpPr>
          <p:nvPr>
            <p:ph idx="1"/>
          </p:nvPr>
        </p:nvSpPr>
        <p:spPr/>
        <p:txBody>
          <a:bodyPr>
            <a:normAutofit fontScale="92500" lnSpcReduction="10000"/>
          </a:bodyPr>
          <a:lstStyle/>
          <a:p>
            <a:r>
              <a:rPr lang="nl-NL" dirty="0" err="1"/>
              <a:t>You</a:t>
            </a:r>
            <a:r>
              <a:rPr lang="nl-NL" dirty="0"/>
              <a:t> </a:t>
            </a:r>
            <a:r>
              <a:rPr lang="nl-NL" dirty="0" err="1"/>
              <a:t>can</a:t>
            </a:r>
            <a:r>
              <a:rPr lang="nl-NL" dirty="0"/>
              <a:t> </a:t>
            </a:r>
            <a:r>
              <a:rPr lang="nl-NL" u="sng" dirty="0"/>
              <a:t>set</a:t>
            </a:r>
            <a:r>
              <a:rPr lang="nl-NL" dirty="0"/>
              <a:t> variables that OpenSesame </a:t>
            </a:r>
            <a:r>
              <a:rPr lang="nl-NL" dirty="0" err="1"/>
              <a:t>can</a:t>
            </a:r>
            <a:r>
              <a:rPr lang="nl-NL" dirty="0"/>
              <a:t> </a:t>
            </a:r>
            <a:r>
              <a:rPr lang="nl-NL" dirty="0" err="1"/>
              <a:t>use</a:t>
            </a:r>
            <a:r>
              <a:rPr lang="nl-NL" dirty="0"/>
              <a:t> in items that follow the inline_script</a:t>
            </a:r>
          </a:p>
          <a:p>
            <a:pPr lvl="1"/>
            <a:r>
              <a:rPr lang="nl-NL" i="1" dirty="0"/>
              <a:t>Syntax</a:t>
            </a:r>
            <a:r>
              <a:rPr lang="nl-NL" dirty="0"/>
              <a:t>: </a:t>
            </a:r>
            <a:br>
              <a:rPr lang="nl-NL" dirty="0"/>
            </a:br>
            <a:r>
              <a:rPr lang="nl-NL" sz="2600" dirty="0">
                <a:latin typeface="Consolas" pitchFamily="49" charset="0"/>
                <a:cs typeface="Consolas" pitchFamily="49" charset="0"/>
              </a:rPr>
              <a:t>var.&lt;</a:t>
            </a:r>
            <a:r>
              <a:rPr lang="nl-NL" sz="2600" dirty="0" err="1">
                <a:latin typeface="Consolas" pitchFamily="49" charset="0"/>
                <a:cs typeface="Consolas" pitchFamily="49" charset="0"/>
              </a:rPr>
              <a:t>variable_name</a:t>
            </a:r>
            <a:r>
              <a:rPr lang="nl-NL" sz="2600" dirty="0">
                <a:latin typeface="Consolas" pitchFamily="49" charset="0"/>
                <a:cs typeface="Consolas" pitchFamily="49" charset="0"/>
              </a:rPr>
              <a:t>&gt;=&lt;</a:t>
            </a:r>
            <a:r>
              <a:rPr lang="nl-NL" sz="2600" dirty="0" err="1">
                <a:latin typeface="Consolas" pitchFamily="49" charset="0"/>
                <a:cs typeface="Consolas" pitchFamily="49" charset="0"/>
              </a:rPr>
              <a:t>variable_value</a:t>
            </a:r>
            <a:r>
              <a:rPr lang="nl-NL" sz="2600" dirty="0">
                <a:latin typeface="Consolas" pitchFamily="49" charset="0"/>
                <a:cs typeface="Consolas" pitchFamily="49" charset="0"/>
              </a:rPr>
              <a:t>&gt;</a:t>
            </a:r>
            <a:br>
              <a:rPr lang="nl-NL" dirty="0"/>
            </a:br>
            <a:r>
              <a:rPr lang="nl-NL" i="1" dirty="0"/>
              <a:t>for example:</a:t>
            </a:r>
            <a:r>
              <a:rPr lang="nl-NL" dirty="0"/>
              <a:t> </a:t>
            </a:r>
            <a:br>
              <a:rPr lang="nl-NL" dirty="0"/>
            </a:br>
            <a:r>
              <a:rPr lang="nl-NL" sz="2600" dirty="0" err="1">
                <a:latin typeface="Consolas" pitchFamily="49" charset="0"/>
                <a:cs typeface="Consolas" pitchFamily="49" charset="0"/>
              </a:rPr>
              <a:t>var.chosenWord</a:t>
            </a:r>
            <a:r>
              <a:rPr lang="nl-NL" sz="2600" dirty="0">
                <a:latin typeface="Consolas" pitchFamily="49" charset="0"/>
                <a:cs typeface="Consolas" pitchFamily="49" charset="0"/>
              </a:rPr>
              <a:t>=</a:t>
            </a:r>
            <a:r>
              <a:rPr lang="nl-NL" sz="2600" dirty="0" err="1">
                <a:latin typeface="Consolas" pitchFamily="49" charset="0"/>
                <a:cs typeface="Consolas" pitchFamily="49" charset="0"/>
              </a:rPr>
              <a:t>word_identity</a:t>
            </a:r>
            <a:endParaRPr lang="nl-NL" dirty="0"/>
          </a:p>
          <a:p>
            <a:r>
              <a:rPr lang="nl-NL" dirty="0"/>
              <a:t>Remember the variable </a:t>
            </a:r>
            <a:r>
              <a:rPr lang="nl-NL" i="1" dirty="0">
                <a:solidFill>
                  <a:srgbClr val="FF0000"/>
                </a:solidFill>
              </a:rPr>
              <a:t>correct_response</a:t>
            </a:r>
            <a:r>
              <a:rPr lang="nl-NL" dirty="0">
                <a:solidFill>
                  <a:srgbClr val="FF0000"/>
                </a:solidFill>
              </a:rPr>
              <a:t> </a:t>
            </a:r>
            <a:r>
              <a:rPr lang="nl-NL" dirty="0"/>
              <a:t>that determines what the correct key is that participants need to press?</a:t>
            </a:r>
          </a:p>
          <a:p>
            <a:r>
              <a:rPr lang="nl-NL" dirty="0"/>
              <a:t>We are going to set </a:t>
            </a:r>
            <a:r>
              <a:rPr lang="nl-NL" i="1" dirty="0"/>
              <a:t>correct_response</a:t>
            </a:r>
            <a:r>
              <a:rPr lang="nl-NL" dirty="0"/>
              <a:t> in our inline_script</a:t>
            </a:r>
          </a:p>
          <a:p>
            <a:endParaRPr lang="nl-NL"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21</a:t>
            </a:fld>
            <a:r>
              <a:rPr lang="en-US"/>
              <a:t>/45</a:t>
            </a:r>
            <a:endParaRPr lang="en-US" dirty="0"/>
          </a:p>
        </p:txBody>
      </p:sp>
    </p:spTree>
    <p:extLst>
      <p:ext uri="{BB962C8B-B14F-4D97-AF65-F5344CB8AC3E}">
        <p14:creationId xmlns:p14="http://schemas.microsoft.com/office/powerpoint/2010/main" val="10365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Set correct response</a:t>
            </a:r>
          </a:p>
        </p:txBody>
      </p:sp>
      <p:sp>
        <p:nvSpPr>
          <p:cNvPr id="3" name="Content Placeholder 2"/>
          <p:cNvSpPr>
            <a:spLocks noGrp="1"/>
          </p:cNvSpPr>
          <p:nvPr>
            <p:ph idx="1"/>
          </p:nvPr>
        </p:nvSpPr>
        <p:spPr>
          <a:xfrm>
            <a:off x="323528" y="1484784"/>
            <a:ext cx="8568952" cy="1512168"/>
          </a:xfrm>
        </p:spPr>
        <p:txBody>
          <a:bodyPr>
            <a:normAutofit/>
          </a:bodyPr>
          <a:lstStyle/>
          <a:p>
            <a:r>
              <a:rPr lang="nl-NL" dirty="0"/>
              <a:t>Code for setting correct response </a:t>
            </a:r>
            <a:br>
              <a:rPr lang="nl-NL" dirty="0"/>
            </a:br>
            <a:r>
              <a:rPr lang="nl-NL" sz="2800" dirty="0"/>
              <a:t>(you’ll see </a:t>
            </a:r>
            <a:r>
              <a:rPr lang="nl-NL" sz="2800" dirty="0" err="1"/>
              <a:t>how</a:t>
            </a:r>
            <a:r>
              <a:rPr lang="nl-NL" sz="2800" dirty="0"/>
              <a:t> </a:t>
            </a:r>
            <a:r>
              <a:rPr lang="nl-NL" sz="2800" dirty="0" err="1"/>
              <a:t>this</a:t>
            </a:r>
            <a:r>
              <a:rPr lang="nl-NL" sz="2800" dirty="0"/>
              <a:t> </a:t>
            </a:r>
            <a:r>
              <a:rPr lang="nl-NL" sz="2800" dirty="0" err="1"/>
              <a:t>variable</a:t>
            </a:r>
            <a:r>
              <a:rPr lang="nl-NL" sz="2800" dirty="0"/>
              <a:t> is </a:t>
            </a:r>
            <a:r>
              <a:rPr lang="nl-NL" sz="2800" dirty="0" err="1"/>
              <a:t>used</a:t>
            </a:r>
            <a:r>
              <a:rPr lang="nl-NL" sz="2800" dirty="0"/>
              <a:t> </a:t>
            </a:r>
            <a:r>
              <a:rPr lang="nl-NL" sz="2800" dirty="0" err="1"/>
              <a:t>further</a:t>
            </a:r>
            <a:r>
              <a:rPr lang="nl-NL" sz="2800" dirty="0"/>
              <a:t> on)</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22</a:t>
            </a:fld>
            <a:r>
              <a:rPr lang="en-US"/>
              <a:t>/45</a:t>
            </a:r>
            <a:endParaRPr lang="en-US" dirty="0"/>
          </a:p>
        </p:txBody>
      </p:sp>
      <p:pic>
        <p:nvPicPr>
          <p:cNvPr id="7" name="Picture 6">
            <a:extLst>
              <a:ext uri="{FF2B5EF4-FFF2-40B4-BE49-F238E27FC236}">
                <a16:creationId xmlns:a16="http://schemas.microsoft.com/office/drawing/2014/main" id="{A0520F34-DD35-4C4C-8E15-1EA2A4C1E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550294"/>
            <a:ext cx="4583022" cy="2189460"/>
          </a:xfrm>
          <a:prstGeom prst="rect">
            <a:avLst/>
          </a:prstGeom>
        </p:spPr>
      </p:pic>
      <p:pic>
        <p:nvPicPr>
          <p:cNvPr id="12" name="Picture 11">
            <a:extLst>
              <a:ext uri="{FF2B5EF4-FFF2-40B4-BE49-F238E27FC236}">
                <a16:creationId xmlns:a16="http://schemas.microsoft.com/office/drawing/2014/main" id="{87FF6D2F-8A06-1F43-A5AD-D72DA3DE4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5469498"/>
            <a:ext cx="4582800" cy="263758"/>
          </a:xfrm>
          <a:prstGeom prst="rect">
            <a:avLst/>
          </a:prstGeom>
        </p:spPr>
      </p:pic>
      <p:sp>
        <p:nvSpPr>
          <p:cNvPr id="13" name="TextBox 12">
            <a:extLst>
              <a:ext uri="{FF2B5EF4-FFF2-40B4-BE49-F238E27FC236}">
                <a16:creationId xmlns:a16="http://schemas.microsoft.com/office/drawing/2014/main" id="{8E9C15EB-2163-EA48-B9C6-4ACBD42F5712}"/>
              </a:ext>
            </a:extLst>
          </p:cNvPr>
          <p:cNvSpPr txBox="1"/>
          <p:nvPr/>
        </p:nvSpPr>
        <p:spPr>
          <a:xfrm>
            <a:off x="4067944" y="4791390"/>
            <a:ext cx="1224136" cy="584775"/>
          </a:xfrm>
          <a:prstGeom prst="rect">
            <a:avLst/>
          </a:prstGeom>
          <a:noFill/>
        </p:spPr>
        <p:txBody>
          <a:bodyPr wrap="square" rtlCol="0">
            <a:spAutoFit/>
          </a:bodyPr>
          <a:lstStyle/>
          <a:p>
            <a:r>
              <a:rPr lang="en-US" sz="3200" dirty="0"/>
              <a:t>or</a:t>
            </a:r>
          </a:p>
        </p:txBody>
      </p:sp>
    </p:spTree>
    <p:extLst>
      <p:ext uri="{BB962C8B-B14F-4D97-AF65-F5344CB8AC3E}">
        <p14:creationId xmlns:p14="http://schemas.microsoft.com/office/powerpoint/2010/main" val="417240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Store important information</a:t>
            </a:r>
            <a:endParaRPr lang="en-US" dirty="0"/>
          </a:p>
        </p:txBody>
      </p:sp>
      <p:sp>
        <p:nvSpPr>
          <p:cNvPr id="3" name="Content Placeholder 2"/>
          <p:cNvSpPr>
            <a:spLocks noGrp="1"/>
          </p:cNvSpPr>
          <p:nvPr>
            <p:ph idx="1"/>
          </p:nvPr>
        </p:nvSpPr>
        <p:spPr/>
        <p:txBody>
          <a:bodyPr>
            <a:normAutofit/>
          </a:bodyPr>
          <a:lstStyle/>
          <a:p>
            <a:r>
              <a:rPr lang="nl-NL" sz="2800" dirty="0"/>
              <a:t>Per trial, we want to save </a:t>
            </a:r>
            <a:r>
              <a:rPr lang="nl-NL" sz="2800" dirty="0" err="1"/>
              <a:t>what</a:t>
            </a:r>
            <a:r>
              <a:rPr lang="nl-NL" sz="2800" dirty="0"/>
              <a:t> word was </a:t>
            </a:r>
            <a:r>
              <a:rPr lang="nl-NL" sz="2800" dirty="0" err="1"/>
              <a:t>shown</a:t>
            </a:r>
            <a:r>
              <a:rPr lang="nl-NL" sz="2800" dirty="0"/>
              <a:t> and in </a:t>
            </a:r>
            <a:r>
              <a:rPr lang="nl-NL" sz="2800" dirty="0" err="1"/>
              <a:t>which</a:t>
            </a:r>
            <a:r>
              <a:rPr lang="nl-NL" sz="2800" dirty="0"/>
              <a:t> color</a:t>
            </a:r>
            <a:endParaRPr lang="en-US" sz="2800"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23</a:t>
            </a:fld>
            <a:r>
              <a:rPr lang="en-US"/>
              <a:t>/45</a:t>
            </a:r>
            <a:endParaRPr lang="en-US" dirty="0"/>
          </a:p>
        </p:txBody>
      </p:sp>
      <p:pic>
        <p:nvPicPr>
          <p:cNvPr id="6" name="Picture 5">
            <a:extLst>
              <a:ext uri="{FF2B5EF4-FFF2-40B4-BE49-F238E27FC236}">
                <a16:creationId xmlns:a16="http://schemas.microsoft.com/office/drawing/2014/main" id="{EC29EF2B-B7BD-1044-BBCC-4B9BA5FAE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329" y="3068960"/>
            <a:ext cx="6063349" cy="11942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3. Prepare drawing of stimuli</a:t>
            </a:r>
          </a:p>
        </p:txBody>
      </p:sp>
      <p:sp>
        <p:nvSpPr>
          <p:cNvPr id="3" name="Content Placeholder 2"/>
          <p:cNvSpPr>
            <a:spLocks noGrp="1"/>
          </p:cNvSpPr>
          <p:nvPr>
            <p:ph idx="1"/>
          </p:nvPr>
        </p:nvSpPr>
        <p:spPr>
          <a:xfrm>
            <a:off x="323528" y="1484784"/>
            <a:ext cx="8568952" cy="2664296"/>
          </a:xfrm>
        </p:spPr>
        <p:txBody>
          <a:bodyPr>
            <a:normAutofit fontScale="92500"/>
          </a:bodyPr>
          <a:lstStyle/>
          <a:p>
            <a:r>
              <a:rPr lang="nl-NL" dirty="0"/>
              <a:t>Now we have </a:t>
            </a:r>
            <a:r>
              <a:rPr lang="nl-NL" dirty="0" err="1"/>
              <a:t>determined</a:t>
            </a:r>
            <a:r>
              <a:rPr lang="nl-NL" dirty="0"/>
              <a:t> </a:t>
            </a:r>
            <a:r>
              <a:rPr lang="nl-NL" dirty="0" err="1"/>
              <a:t>which</a:t>
            </a:r>
            <a:r>
              <a:rPr lang="nl-NL" dirty="0"/>
              <a:t> word we want to show (word_identity) and in which color (word_color), it’s (almost) time to present it to the participant</a:t>
            </a:r>
          </a:p>
          <a:p>
            <a:r>
              <a:rPr lang="nl-NL" dirty="0"/>
              <a:t>For drawing, OpenSesame uses the </a:t>
            </a:r>
            <a:r>
              <a:rPr lang="nl-NL" b="1" dirty="0"/>
              <a:t>Canvas</a:t>
            </a:r>
            <a:r>
              <a:rPr lang="nl-NL" dirty="0"/>
              <a:t> object</a:t>
            </a:r>
          </a:p>
        </p:txBody>
      </p:sp>
      <p:sp>
        <p:nvSpPr>
          <p:cNvPr id="5" name="Footer Placeholder 4"/>
          <p:cNvSpPr>
            <a:spLocks noGrp="1"/>
          </p:cNvSpPr>
          <p:nvPr>
            <p:ph type="ftr" sz="quarter" idx="11"/>
          </p:nvPr>
        </p:nvSpPr>
        <p:spPr/>
        <p:txBody>
          <a:bodyPr/>
          <a:lstStyle/>
          <a:p>
            <a:r>
              <a:rPr lang="en-US"/>
              <a:t>Programming for Psychologists: Lecture 3</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3933056"/>
            <a:ext cx="1967992" cy="2540500"/>
          </a:xfrm>
          <a:prstGeom prst="rect">
            <a:avLst/>
          </a:prstGeom>
        </p:spPr>
      </p:pic>
      <p:sp>
        <p:nvSpPr>
          <p:cNvPr id="9" name="Slide Number Placeholder 8"/>
          <p:cNvSpPr>
            <a:spLocks noGrp="1"/>
          </p:cNvSpPr>
          <p:nvPr>
            <p:ph type="sldNum" sz="quarter" idx="12"/>
          </p:nvPr>
        </p:nvSpPr>
        <p:spPr/>
        <p:txBody>
          <a:bodyPr/>
          <a:lstStyle/>
          <a:p>
            <a:fld id="{CBC5D127-5FE7-4F18-8369-5475B33C39F8}" type="slidenum">
              <a:rPr lang="en-US" smtClean="0"/>
              <a:pPr/>
              <a:t>24</a:t>
            </a:fld>
            <a:r>
              <a:rPr lang="en-US"/>
              <a:t>/45</a:t>
            </a:r>
            <a:endParaRPr lang="en-US" dirty="0"/>
          </a:p>
        </p:txBody>
      </p:sp>
    </p:spTree>
    <p:extLst>
      <p:ext uri="{BB962C8B-B14F-4D97-AF65-F5344CB8AC3E}">
        <p14:creationId xmlns:p14="http://schemas.microsoft.com/office/powerpoint/2010/main" val="302730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Canvas object</a:t>
            </a:r>
          </a:p>
        </p:txBody>
      </p:sp>
      <p:sp>
        <p:nvSpPr>
          <p:cNvPr id="3" name="Content Placeholder 2"/>
          <p:cNvSpPr>
            <a:spLocks noGrp="1"/>
          </p:cNvSpPr>
          <p:nvPr>
            <p:ph idx="1"/>
          </p:nvPr>
        </p:nvSpPr>
        <p:spPr>
          <a:xfrm>
            <a:off x="323528" y="1484784"/>
            <a:ext cx="8568952" cy="1656184"/>
          </a:xfrm>
        </p:spPr>
        <p:txBody>
          <a:bodyPr>
            <a:normAutofit lnSpcReduction="10000"/>
          </a:bodyPr>
          <a:lstStyle/>
          <a:p>
            <a:r>
              <a:rPr lang="nl-NL" sz="2400" dirty="0"/>
              <a:t>The canvas is </a:t>
            </a:r>
            <a:r>
              <a:rPr lang="nl-NL" sz="2400" dirty="0" err="1"/>
              <a:t>an</a:t>
            </a:r>
            <a:r>
              <a:rPr lang="nl-NL" sz="2400" dirty="0"/>
              <a:t> </a:t>
            </a:r>
            <a:r>
              <a:rPr lang="nl-NL" sz="2400" dirty="0" err="1"/>
              <a:t>area</a:t>
            </a:r>
            <a:r>
              <a:rPr lang="nl-NL" sz="2400" dirty="0"/>
              <a:t> you can draw to</a:t>
            </a:r>
          </a:p>
          <a:p>
            <a:r>
              <a:rPr lang="nl-NL" sz="2400" dirty="0"/>
              <a:t>You specify the place where you want to draw </a:t>
            </a:r>
            <a:r>
              <a:rPr lang="nl-NL" sz="2400" dirty="0" err="1"/>
              <a:t>something</a:t>
            </a:r>
            <a:r>
              <a:rPr lang="nl-NL" sz="2400" dirty="0"/>
              <a:t> in x,y coordinates</a:t>
            </a:r>
          </a:p>
          <a:p>
            <a:r>
              <a:rPr lang="nl-NL" sz="2400" dirty="0">
                <a:solidFill>
                  <a:srgbClr val="C00000"/>
                </a:solidFill>
              </a:rPr>
              <a:t>Top left of screen is (0,0) (NOT bottom left)</a:t>
            </a:r>
          </a:p>
          <a:p>
            <a:endParaRPr lang="nl-NL" sz="2400" dirty="0"/>
          </a:p>
          <a:p>
            <a:pPr marL="0" indent="0">
              <a:buNone/>
            </a:pPr>
            <a:endParaRPr lang="nl-NL" sz="2400" dirty="0"/>
          </a:p>
        </p:txBody>
      </p:sp>
      <p:sp>
        <p:nvSpPr>
          <p:cNvPr id="5" name="Footer Placeholder 4"/>
          <p:cNvSpPr>
            <a:spLocks noGrp="1"/>
          </p:cNvSpPr>
          <p:nvPr>
            <p:ph type="ftr" sz="quarter" idx="11"/>
          </p:nvPr>
        </p:nvSpPr>
        <p:spPr/>
        <p:txBody>
          <a:bodyPr/>
          <a:lstStyle/>
          <a:p>
            <a:r>
              <a:rPr lang="en-US"/>
              <a:t>Programming for Psychologists: Lecture 3</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5628" y="3212976"/>
            <a:ext cx="4638976" cy="3009677"/>
          </a:xfrm>
          <a:prstGeom prst="rect">
            <a:avLst/>
          </a:prstGeom>
        </p:spPr>
      </p:pic>
      <p:sp>
        <p:nvSpPr>
          <p:cNvPr id="9" name="Slide Number Placeholder 8"/>
          <p:cNvSpPr>
            <a:spLocks noGrp="1"/>
          </p:cNvSpPr>
          <p:nvPr>
            <p:ph type="sldNum" sz="quarter" idx="12"/>
          </p:nvPr>
        </p:nvSpPr>
        <p:spPr/>
        <p:txBody>
          <a:bodyPr/>
          <a:lstStyle/>
          <a:p>
            <a:fld id="{CBC5D127-5FE7-4F18-8369-5475B33C39F8}" type="slidenum">
              <a:rPr lang="en-US" smtClean="0"/>
              <a:pPr/>
              <a:t>25</a:t>
            </a:fld>
            <a:r>
              <a:rPr lang="en-US"/>
              <a:t>/45</a:t>
            </a:r>
            <a:endParaRPr lang="en-US" dirty="0"/>
          </a:p>
        </p:txBody>
      </p:sp>
    </p:spTree>
    <p:extLst>
      <p:ext uri="{BB962C8B-B14F-4D97-AF65-F5344CB8AC3E}">
        <p14:creationId xmlns:p14="http://schemas.microsoft.com/office/powerpoint/2010/main" val="184519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only…..</a:t>
            </a:r>
          </a:p>
        </p:txBody>
      </p:sp>
      <p:sp>
        <p:nvSpPr>
          <p:cNvPr id="4" name="Date Placeholder 3"/>
          <p:cNvSpPr>
            <a:spLocks noGrp="1"/>
          </p:cNvSpPr>
          <p:nvPr>
            <p:ph type="dt" sz="half" idx="10"/>
          </p:nvPr>
        </p:nvSpPr>
        <p:spPr/>
        <p:txBody>
          <a:bodyPr/>
          <a:lstStyle/>
          <a:p>
            <a:r>
              <a:rPr lang="en-US"/>
              <a:t>18/9/2012</a:t>
            </a:r>
            <a:endParaRPr lang="en-US"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6" name="Slide Number Placeholder 5"/>
          <p:cNvSpPr>
            <a:spLocks noGrp="1"/>
          </p:cNvSpPr>
          <p:nvPr>
            <p:ph type="sldNum" sz="quarter" idx="12"/>
          </p:nvPr>
        </p:nvSpPr>
        <p:spPr/>
        <p:txBody>
          <a:bodyPr/>
          <a:lstStyle/>
          <a:p>
            <a:fld id="{CBC5D127-5FE7-4F18-8369-5475B33C39F8}" type="slidenum">
              <a:rPr lang="en-US" smtClean="0"/>
              <a:pPr/>
              <a:t>26</a:t>
            </a:fld>
            <a:r>
              <a:rPr lang="en-US"/>
              <a:t>/45</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84784"/>
            <a:ext cx="656272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rot="8637553">
            <a:off x="4843860" y="4223687"/>
            <a:ext cx="1152128" cy="56460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051824" y="3789040"/>
            <a:ext cx="2840656" cy="1200329"/>
          </a:xfrm>
          <a:prstGeom prst="rect">
            <a:avLst/>
          </a:prstGeom>
          <a:noFill/>
        </p:spPr>
        <p:txBody>
          <a:bodyPr wrap="square" rtlCol="0">
            <a:spAutoFit/>
          </a:bodyPr>
          <a:lstStyle/>
          <a:p>
            <a:r>
              <a:rPr lang="en-US" sz="2400" dirty="0">
                <a:solidFill>
                  <a:srgbClr val="FF0000"/>
                </a:solidFill>
              </a:rPr>
              <a:t>If enabled, 0,0 refers to the center of the screen</a:t>
            </a:r>
          </a:p>
        </p:txBody>
      </p:sp>
    </p:spTree>
    <p:extLst>
      <p:ext uri="{BB962C8B-B14F-4D97-AF65-F5344CB8AC3E}">
        <p14:creationId xmlns:p14="http://schemas.microsoft.com/office/powerpoint/2010/main" val="327716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Canvas object</a:t>
            </a:r>
          </a:p>
        </p:txBody>
      </p:sp>
      <p:sp>
        <p:nvSpPr>
          <p:cNvPr id="3" name="Content Placeholder 2"/>
          <p:cNvSpPr>
            <a:spLocks noGrp="1"/>
          </p:cNvSpPr>
          <p:nvPr>
            <p:ph idx="1"/>
          </p:nvPr>
        </p:nvSpPr>
        <p:spPr>
          <a:xfrm>
            <a:off x="323528" y="1484784"/>
            <a:ext cx="8568952" cy="5184576"/>
          </a:xfrm>
        </p:spPr>
        <p:txBody>
          <a:bodyPr>
            <a:normAutofit fontScale="92500" lnSpcReduction="20000"/>
          </a:bodyPr>
          <a:lstStyle/>
          <a:p>
            <a:r>
              <a:rPr lang="nl-NL" dirty="0"/>
              <a:t>For a complete description, go </a:t>
            </a:r>
            <a:r>
              <a:rPr lang="nl-NL" dirty="0" err="1"/>
              <a:t>to</a:t>
            </a:r>
            <a:r>
              <a:rPr lang="nl-NL" dirty="0"/>
              <a:t> </a:t>
            </a:r>
            <a:r>
              <a:rPr lang="nl-NL" dirty="0">
                <a:hlinkClick r:id="rId2"/>
              </a:rPr>
              <a:t>http://osdoc.cogsci.nl/2.9/python/</a:t>
            </a:r>
            <a:endParaRPr lang="nl-NL" dirty="0"/>
          </a:p>
          <a:p>
            <a:r>
              <a:rPr lang="nl-NL" dirty="0" err="1"/>
              <a:t>To</a:t>
            </a:r>
            <a:r>
              <a:rPr lang="nl-NL" dirty="0"/>
              <a:t> </a:t>
            </a:r>
            <a:r>
              <a:rPr lang="nl-NL" dirty="0" err="1"/>
              <a:t>create</a:t>
            </a:r>
            <a:r>
              <a:rPr lang="nl-NL" dirty="0"/>
              <a:t> a new, empty canvas </a:t>
            </a:r>
            <a:r>
              <a:rPr lang="nl-NL" dirty="0" err="1"/>
              <a:t>you</a:t>
            </a:r>
            <a:r>
              <a:rPr lang="nl-NL" dirty="0"/>
              <a:t> </a:t>
            </a:r>
            <a:r>
              <a:rPr lang="nl-NL" dirty="0" err="1"/>
              <a:t>can</a:t>
            </a:r>
            <a:r>
              <a:rPr lang="nl-NL" dirty="0"/>
              <a:t> call </a:t>
            </a:r>
            <a:r>
              <a:rPr lang="nl-NL" dirty="0" err="1"/>
              <a:t>the</a:t>
            </a:r>
            <a:r>
              <a:rPr lang="nl-NL" dirty="0"/>
              <a:t> </a:t>
            </a:r>
            <a:r>
              <a:rPr lang="nl-NL" i="1" dirty="0" err="1"/>
              <a:t>function</a:t>
            </a:r>
            <a:r>
              <a:rPr lang="nl-NL" dirty="0"/>
              <a:t> </a:t>
            </a:r>
            <a:r>
              <a:rPr lang="nl-NL" sz="2800" u="sng" dirty="0">
                <a:latin typeface="Consolas" pitchFamily="49" charset="0"/>
                <a:cs typeface="Consolas" pitchFamily="49" charset="0"/>
              </a:rPr>
              <a:t>canvas()</a:t>
            </a:r>
            <a:r>
              <a:rPr lang="nl-NL" sz="3600" dirty="0"/>
              <a:t> </a:t>
            </a:r>
            <a:r>
              <a:rPr lang="nl-NL" dirty="0" err="1"/>
              <a:t>from</a:t>
            </a:r>
            <a:r>
              <a:rPr lang="nl-NL" dirty="0"/>
              <a:t> </a:t>
            </a:r>
            <a:r>
              <a:rPr lang="nl-NL" dirty="0" err="1"/>
              <a:t>anywhere</a:t>
            </a:r>
            <a:r>
              <a:rPr lang="nl-NL" dirty="0"/>
              <a:t> in </a:t>
            </a:r>
            <a:r>
              <a:rPr lang="nl-NL" dirty="0" err="1"/>
              <a:t>the</a:t>
            </a:r>
            <a:r>
              <a:rPr lang="nl-NL" dirty="0"/>
              <a:t> </a:t>
            </a:r>
            <a:r>
              <a:rPr lang="nl-NL" dirty="0" err="1"/>
              <a:t>inline</a:t>
            </a:r>
            <a:r>
              <a:rPr lang="nl-NL" dirty="0"/>
              <a:t> script. </a:t>
            </a:r>
            <a:r>
              <a:rPr lang="nl-NL" dirty="0" err="1"/>
              <a:t>This</a:t>
            </a:r>
            <a:r>
              <a:rPr lang="nl-NL" dirty="0"/>
              <a:t> </a:t>
            </a:r>
            <a:r>
              <a:rPr lang="nl-NL" dirty="0" err="1"/>
              <a:t>function</a:t>
            </a:r>
            <a:r>
              <a:rPr lang="nl-NL" dirty="0"/>
              <a:t> </a:t>
            </a:r>
            <a:r>
              <a:rPr lang="nl-NL" dirty="0" err="1"/>
              <a:t>will</a:t>
            </a:r>
            <a:r>
              <a:rPr lang="nl-NL" dirty="0"/>
              <a:t> </a:t>
            </a:r>
            <a:r>
              <a:rPr lang="nl-NL" dirty="0" err="1"/>
              <a:t>then</a:t>
            </a:r>
            <a:r>
              <a:rPr lang="nl-NL" dirty="0"/>
              <a:t> return a </a:t>
            </a:r>
            <a:r>
              <a:rPr lang="nl-NL" i="1" dirty="0" err="1"/>
              <a:t>reference</a:t>
            </a:r>
            <a:r>
              <a:rPr lang="nl-NL" i="1" dirty="0"/>
              <a:t> </a:t>
            </a:r>
            <a:r>
              <a:rPr lang="nl-NL" dirty="0" err="1"/>
              <a:t>to</a:t>
            </a:r>
            <a:r>
              <a:rPr lang="nl-NL" dirty="0"/>
              <a:t> </a:t>
            </a:r>
            <a:r>
              <a:rPr lang="nl-NL" dirty="0" err="1"/>
              <a:t>this</a:t>
            </a:r>
            <a:r>
              <a:rPr lang="nl-NL" dirty="0"/>
              <a:t> canvas, </a:t>
            </a:r>
            <a:r>
              <a:rPr lang="nl-NL" dirty="0" err="1"/>
              <a:t>which</a:t>
            </a:r>
            <a:r>
              <a:rPr lang="nl-NL" dirty="0"/>
              <a:t> </a:t>
            </a:r>
            <a:r>
              <a:rPr lang="nl-NL" dirty="0" err="1"/>
              <a:t>you</a:t>
            </a:r>
            <a:r>
              <a:rPr lang="nl-NL" dirty="0"/>
              <a:t> </a:t>
            </a:r>
            <a:r>
              <a:rPr lang="nl-NL" dirty="0" err="1"/>
              <a:t>can</a:t>
            </a:r>
            <a:r>
              <a:rPr lang="nl-NL" dirty="0"/>
              <a:t> store in a </a:t>
            </a:r>
            <a:r>
              <a:rPr lang="nl-NL" dirty="0" err="1"/>
              <a:t>variable</a:t>
            </a:r>
            <a:endParaRPr lang="nl-NL" dirty="0"/>
          </a:p>
          <a:p>
            <a:pPr lvl="1"/>
            <a:r>
              <a:rPr lang="nl-NL" dirty="0" err="1"/>
              <a:t>e.g</a:t>
            </a:r>
            <a:r>
              <a:rPr lang="nl-NL" dirty="0"/>
              <a:t>: </a:t>
            </a:r>
            <a:r>
              <a:rPr lang="nl-NL" dirty="0" err="1"/>
              <a:t>my_</a:t>
            </a:r>
            <a:r>
              <a:rPr lang="nl-NL" sz="2400" dirty="0" err="1">
                <a:latin typeface="Consolas" pitchFamily="49" charset="0"/>
                <a:cs typeface="Consolas" pitchFamily="49" charset="0"/>
              </a:rPr>
              <a:t>canvas</a:t>
            </a:r>
            <a:r>
              <a:rPr lang="nl-NL" sz="2400" dirty="0">
                <a:latin typeface="Consolas" pitchFamily="49" charset="0"/>
                <a:cs typeface="Consolas" pitchFamily="49" charset="0"/>
              </a:rPr>
              <a:t> = canvas() </a:t>
            </a:r>
            <a:r>
              <a:rPr lang="nl-NL" sz="2400" dirty="0">
                <a:solidFill>
                  <a:srgbClr val="FF0000"/>
                </a:solidFill>
                <a:latin typeface="Consolas" pitchFamily="49" charset="0"/>
                <a:cs typeface="Consolas" pitchFamily="49" charset="0"/>
              </a:rPr>
              <a:t>#</a:t>
            </a:r>
            <a:r>
              <a:rPr lang="nl-NL" sz="2400" dirty="0" err="1">
                <a:solidFill>
                  <a:srgbClr val="FF0000"/>
                </a:solidFill>
                <a:latin typeface="Consolas" pitchFamily="49" charset="0"/>
                <a:cs typeface="Consolas" pitchFamily="49" charset="0"/>
              </a:rPr>
              <a:t>don’t</a:t>
            </a:r>
            <a:r>
              <a:rPr lang="nl-NL" sz="2400" dirty="0">
                <a:solidFill>
                  <a:srgbClr val="FF0000"/>
                </a:solidFill>
                <a:latin typeface="Consolas" pitchFamily="49" charset="0"/>
                <a:cs typeface="Consolas" pitchFamily="49" charset="0"/>
              </a:rPr>
              <a:t> </a:t>
            </a:r>
            <a:r>
              <a:rPr lang="nl-NL" sz="2400" dirty="0" err="1">
                <a:solidFill>
                  <a:srgbClr val="FF0000"/>
                </a:solidFill>
                <a:latin typeface="Consolas" pitchFamily="49" charset="0"/>
                <a:cs typeface="Consolas" pitchFamily="49" charset="0"/>
              </a:rPr>
              <a:t>use</a:t>
            </a:r>
            <a:r>
              <a:rPr lang="nl-NL" sz="2400" dirty="0">
                <a:solidFill>
                  <a:srgbClr val="FF0000"/>
                </a:solidFill>
                <a:latin typeface="Consolas" pitchFamily="49" charset="0"/>
                <a:cs typeface="Consolas" pitchFamily="49" charset="0"/>
              </a:rPr>
              <a:t> canvas as </a:t>
            </a:r>
            <a:r>
              <a:rPr lang="nl-NL" sz="2400" dirty="0" err="1">
                <a:solidFill>
                  <a:srgbClr val="FF0000"/>
                </a:solidFill>
                <a:latin typeface="Consolas" pitchFamily="49" charset="0"/>
                <a:cs typeface="Consolas" pitchFamily="49" charset="0"/>
              </a:rPr>
              <a:t>variable</a:t>
            </a:r>
            <a:r>
              <a:rPr lang="nl-NL" sz="2400" dirty="0">
                <a:solidFill>
                  <a:srgbClr val="FF0000"/>
                </a:solidFill>
                <a:latin typeface="Consolas" pitchFamily="49" charset="0"/>
                <a:cs typeface="Consolas" pitchFamily="49" charset="0"/>
              </a:rPr>
              <a:t> name!</a:t>
            </a:r>
          </a:p>
          <a:p>
            <a:r>
              <a:rPr lang="nl-NL" dirty="0" err="1"/>
              <a:t>With</a:t>
            </a:r>
            <a:r>
              <a:rPr lang="nl-NL" dirty="0"/>
              <a:t> </a:t>
            </a:r>
            <a:r>
              <a:rPr lang="nl-NL" dirty="0" err="1"/>
              <a:t>this</a:t>
            </a:r>
            <a:r>
              <a:rPr lang="nl-NL" dirty="0"/>
              <a:t> </a:t>
            </a:r>
            <a:r>
              <a:rPr lang="nl-NL" dirty="0" err="1"/>
              <a:t>reference</a:t>
            </a:r>
            <a:r>
              <a:rPr lang="nl-NL" dirty="0"/>
              <a:t> </a:t>
            </a:r>
            <a:r>
              <a:rPr lang="nl-NL" dirty="0" err="1"/>
              <a:t>you</a:t>
            </a:r>
            <a:r>
              <a:rPr lang="nl-NL" dirty="0"/>
              <a:t> </a:t>
            </a:r>
            <a:r>
              <a:rPr lang="nl-NL" dirty="0" err="1"/>
              <a:t>can</a:t>
            </a:r>
            <a:r>
              <a:rPr lang="nl-NL" dirty="0"/>
              <a:t> </a:t>
            </a:r>
            <a:r>
              <a:rPr lang="nl-NL" dirty="0" err="1"/>
              <a:t>perform</a:t>
            </a:r>
            <a:r>
              <a:rPr lang="nl-NL" dirty="0"/>
              <a:t> all kinds of </a:t>
            </a:r>
            <a:r>
              <a:rPr lang="nl-NL" dirty="0" err="1"/>
              <a:t>drawing</a:t>
            </a:r>
            <a:r>
              <a:rPr lang="nl-NL" dirty="0"/>
              <a:t> operations on the canvas</a:t>
            </a:r>
          </a:p>
          <a:p>
            <a:pPr lvl="1"/>
            <a:r>
              <a:rPr lang="nl-NL" dirty="0"/>
              <a:t>e.g. draw a </a:t>
            </a:r>
            <a:r>
              <a:rPr lang="nl-NL" dirty="0" err="1"/>
              <a:t>circle</a:t>
            </a:r>
            <a:r>
              <a:rPr lang="nl-NL" dirty="0"/>
              <a:t>:</a:t>
            </a:r>
          </a:p>
          <a:p>
            <a:pPr lvl="1">
              <a:buNone/>
            </a:pPr>
            <a:r>
              <a:rPr lang="nl-NL" sz="2400" dirty="0" err="1">
                <a:latin typeface="Consolas" pitchFamily="49" charset="0"/>
              </a:rPr>
              <a:t>My_canvas.circle</a:t>
            </a:r>
            <a:r>
              <a:rPr lang="nl-NL" sz="2400" dirty="0">
                <a:latin typeface="Consolas" pitchFamily="49" charset="0"/>
              </a:rPr>
              <a:t>(200,300,10)</a:t>
            </a:r>
            <a:r>
              <a:rPr lang="nl-NL" dirty="0"/>
              <a:t> </a:t>
            </a:r>
            <a:r>
              <a:rPr lang="nl-NL" sz="2400" dirty="0">
                <a:solidFill>
                  <a:schemeClr val="bg1">
                    <a:lumMod val="50000"/>
                  </a:schemeClr>
                </a:solidFill>
              </a:rPr>
              <a:t># draw a </a:t>
            </a:r>
            <a:r>
              <a:rPr lang="nl-NL" sz="2400" dirty="0" err="1">
                <a:solidFill>
                  <a:schemeClr val="bg1">
                    <a:lumMod val="50000"/>
                  </a:schemeClr>
                </a:solidFill>
              </a:rPr>
              <a:t>circle</a:t>
            </a:r>
            <a:r>
              <a:rPr lang="nl-NL" sz="2400" dirty="0">
                <a:solidFill>
                  <a:schemeClr val="bg1">
                    <a:lumMod val="50000"/>
                  </a:schemeClr>
                </a:solidFill>
              </a:rPr>
              <a:t> at x=200 and y=300 </a:t>
            </a:r>
            <a:r>
              <a:rPr lang="nl-NL" sz="2400" dirty="0" err="1">
                <a:solidFill>
                  <a:schemeClr val="bg1">
                    <a:lumMod val="50000"/>
                  </a:schemeClr>
                </a:solidFill>
              </a:rPr>
              <a:t>with</a:t>
            </a:r>
            <a:r>
              <a:rPr lang="nl-NL" sz="2400" dirty="0">
                <a:solidFill>
                  <a:schemeClr val="bg1">
                    <a:lumMod val="50000"/>
                  </a:schemeClr>
                </a:solidFill>
              </a:rPr>
              <a:t> radius 10</a:t>
            </a:r>
            <a:endParaRPr lang="nl-NL" dirty="0">
              <a:solidFill>
                <a:schemeClr val="bg1">
                  <a:lumMod val="50000"/>
                </a:schemeClr>
              </a:solidFill>
            </a:endParaRP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27</a:t>
            </a:fld>
            <a:r>
              <a:rPr lang="en-US"/>
              <a:t>/45</a:t>
            </a:r>
            <a:endParaRPr lang="en-US" dirty="0"/>
          </a:p>
        </p:txBody>
      </p:sp>
    </p:spTree>
    <p:extLst>
      <p:ext uri="{BB962C8B-B14F-4D97-AF65-F5344CB8AC3E}">
        <p14:creationId xmlns:p14="http://schemas.microsoft.com/office/powerpoint/2010/main" val="1045667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Canvas object</a:t>
            </a:r>
          </a:p>
        </p:txBody>
      </p:sp>
      <p:sp>
        <p:nvSpPr>
          <p:cNvPr id="3" name="Content Placeholder 2"/>
          <p:cNvSpPr>
            <a:spLocks noGrp="1"/>
          </p:cNvSpPr>
          <p:nvPr>
            <p:ph idx="1"/>
          </p:nvPr>
        </p:nvSpPr>
        <p:spPr/>
        <p:txBody>
          <a:bodyPr>
            <a:normAutofit/>
          </a:bodyPr>
          <a:lstStyle/>
          <a:p>
            <a:r>
              <a:rPr lang="nl-NL" sz="2400" dirty="0"/>
              <a:t>The Canvas object offers a large set of functions you can use to draw stimuli; for instance, to draw text (just what we need!):</a:t>
            </a:r>
            <a:br>
              <a:rPr lang="nl-NL" sz="2400" dirty="0"/>
            </a:br>
            <a:br>
              <a:rPr lang="nl-NL" sz="2400" dirty="0"/>
            </a:br>
            <a:br>
              <a:rPr lang="en-US" sz="2000" dirty="0"/>
            </a:br>
            <a:br>
              <a:rPr lang="en-US" sz="2000" dirty="0"/>
            </a:br>
            <a:endParaRPr lang="nl-NL" sz="2800" dirty="0"/>
          </a:p>
        </p:txBody>
      </p:sp>
      <p:sp>
        <p:nvSpPr>
          <p:cNvPr id="5" name="Footer Placeholder 4"/>
          <p:cNvSpPr>
            <a:spLocks noGrp="1"/>
          </p:cNvSpPr>
          <p:nvPr>
            <p:ph type="ftr" sz="quarter" idx="11"/>
          </p:nvPr>
        </p:nvSpPr>
        <p:spPr/>
        <p:txBody>
          <a:bodyPr/>
          <a:lstStyle/>
          <a:p>
            <a:r>
              <a:rPr lang="en-US"/>
              <a:t>Programming for Psychologists: Lecture 3</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420888"/>
            <a:ext cx="6120680" cy="406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2"/>
          </p:nvPr>
        </p:nvSpPr>
        <p:spPr/>
        <p:txBody>
          <a:bodyPr/>
          <a:lstStyle/>
          <a:p>
            <a:fld id="{CBC5D127-5FE7-4F18-8369-5475B33C39F8}" type="slidenum">
              <a:rPr lang="en-US" smtClean="0"/>
              <a:pPr/>
              <a:t>28</a:t>
            </a:fld>
            <a:r>
              <a:rPr lang="en-US"/>
              <a:t>/45</a:t>
            </a:r>
            <a:endParaRPr lang="en-US" dirty="0"/>
          </a:p>
        </p:txBody>
      </p:sp>
    </p:spTree>
    <p:extLst>
      <p:ext uri="{BB962C8B-B14F-4D97-AF65-F5344CB8AC3E}">
        <p14:creationId xmlns:p14="http://schemas.microsoft.com/office/powerpoint/2010/main" val="215051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Canvas object</a:t>
            </a:r>
          </a:p>
        </p:txBody>
      </p:sp>
      <p:sp>
        <p:nvSpPr>
          <p:cNvPr id="3" name="Content Placeholder 2"/>
          <p:cNvSpPr>
            <a:spLocks noGrp="1"/>
          </p:cNvSpPr>
          <p:nvPr>
            <p:ph idx="1"/>
          </p:nvPr>
        </p:nvSpPr>
        <p:spPr/>
        <p:txBody>
          <a:bodyPr>
            <a:normAutofit/>
          </a:bodyPr>
          <a:lstStyle/>
          <a:p>
            <a:r>
              <a:rPr lang="nl-NL" dirty="0"/>
              <a:t>To draw the colored word to the screen, we can simply call</a:t>
            </a:r>
            <a:br>
              <a:rPr lang="nl-NL" dirty="0"/>
            </a:br>
            <a:br>
              <a:rPr lang="nl-NL" dirty="0"/>
            </a:br>
            <a:r>
              <a:rPr lang="nl-NL" sz="2400" dirty="0" err="1">
                <a:latin typeface="Consolas" pitchFamily="49" charset="0"/>
                <a:cs typeface="Consolas" pitchFamily="49" charset="0"/>
              </a:rPr>
              <a:t>my_canvas.text</a:t>
            </a:r>
            <a:r>
              <a:rPr lang="nl-NL" sz="2400" dirty="0">
                <a:latin typeface="Consolas" pitchFamily="49" charset="0"/>
                <a:cs typeface="Consolas" pitchFamily="49" charset="0"/>
              </a:rPr>
              <a:t>(</a:t>
            </a:r>
            <a:r>
              <a:rPr lang="nl-NL" sz="2400" dirty="0" err="1">
                <a:latin typeface="Consolas" pitchFamily="49" charset="0"/>
                <a:cs typeface="Consolas" pitchFamily="49" charset="0"/>
              </a:rPr>
              <a:t>word_identity,color</a:t>
            </a:r>
            <a:r>
              <a:rPr lang="nl-NL" sz="2400" dirty="0">
                <a:latin typeface="Consolas" pitchFamily="49" charset="0"/>
                <a:cs typeface="Consolas" pitchFamily="49" charset="0"/>
              </a:rPr>
              <a:t>=</a:t>
            </a:r>
            <a:r>
              <a:rPr lang="nl-NL" sz="2400" dirty="0" err="1">
                <a:latin typeface="Consolas" pitchFamily="49" charset="0"/>
                <a:cs typeface="Consolas" pitchFamily="49" charset="0"/>
              </a:rPr>
              <a:t>word_color</a:t>
            </a:r>
            <a:r>
              <a:rPr lang="nl-NL" sz="2400" dirty="0">
                <a:latin typeface="Consolas" pitchFamily="49" charset="0"/>
                <a:cs typeface="Consolas" pitchFamily="49" charset="0"/>
              </a:rPr>
              <a:t>)</a:t>
            </a:r>
            <a:br>
              <a:rPr lang="nl-NL" dirty="0">
                <a:latin typeface="Consolas" pitchFamily="49" charset="0"/>
                <a:cs typeface="Consolas" pitchFamily="49" charset="0"/>
              </a:rPr>
            </a:br>
            <a:br>
              <a:rPr lang="nl-NL" dirty="0">
                <a:latin typeface="Consolas" pitchFamily="49" charset="0"/>
                <a:cs typeface="Consolas" pitchFamily="49" charset="0"/>
              </a:rPr>
            </a:br>
            <a:r>
              <a:rPr lang="nl-NL" dirty="0"/>
              <a:t>and we’re done, right?</a:t>
            </a:r>
          </a:p>
          <a:p>
            <a:r>
              <a:rPr lang="nl-NL" dirty="0"/>
              <a:t>Not quite, OpenSesame has drawn everything to a screen </a:t>
            </a:r>
            <a:r>
              <a:rPr lang="nl-NL" i="1" dirty="0"/>
              <a:t>buffer </a:t>
            </a:r>
            <a:r>
              <a:rPr lang="nl-NL" dirty="0"/>
              <a:t>or an </a:t>
            </a:r>
            <a:r>
              <a:rPr lang="nl-NL" i="1" dirty="0"/>
              <a:t>offline canvas</a:t>
            </a:r>
            <a:r>
              <a:rPr lang="nl-NL" dirty="0"/>
              <a:t> in the background and </a:t>
            </a:r>
            <a:r>
              <a:rPr lang="nl-NL" u="sng" dirty="0"/>
              <a:t>not</a:t>
            </a:r>
            <a:r>
              <a:rPr lang="nl-NL" dirty="0"/>
              <a:t> to the screen </a:t>
            </a:r>
            <a:r>
              <a:rPr lang="nl-NL" dirty="0" err="1"/>
              <a:t>itself</a:t>
            </a:r>
            <a:r>
              <a:rPr lang="nl-NL" dirty="0"/>
              <a:t> </a:t>
            </a:r>
            <a:r>
              <a:rPr lang="nl-NL" dirty="0" err="1"/>
              <a:t>yet</a:t>
            </a:r>
            <a:r>
              <a:rPr lang="nl-NL" dirty="0"/>
              <a:t> </a:t>
            </a:r>
            <a:br>
              <a:rPr lang="nl-NL" dirty="0"/>
            </a:br>
            <a:r>
              <a:rPr lang="nl-NL" sz="2800" dirty="0"/>
              <a:t>(</a:t>
            </a:r>
            <a:r>
              <a:rPr lang="nl-NL" sz="2800" dirty="0" err="1"/>
              <a:t>so</a:t>
            </a:r>
            <a:r>
              <a:rPr lang="nl-NL" sz="2800" dirty="0"/>
              <a:t> we </a:t>
            </a:r>
            <a:r>
              <a:rPr lang="nl-NL" sz="2800" dirty="0" err="1"/>
              <a:t>won’t</a:t>
            </a:r>
            <a:r>
              <a:rPr lang="nl-NL" sz="2800" dirty="0"/>
              <a:t> </a:t>
            </a:r>
            <a:r>
              <a:rPr lang="nl-NL" sz="2800" dirty="0" err="1"/>
              <a:t>see</a:t>
            </a:r>
            <a:r>
              <a:rPr lang="nl-NL" sz="2800" dirty="0"/>
              <a:t> </a:t>
            </a:r>
            <a:r>
              <a:rPr lang="nl-NL" sz="2800" dirty="0" err="1"/>
              <a:t>anything</a:t>
            </a:r>
            <a:r>
              <a:rPr lang="nl-NL" sz="2800" dirty="0"/>
              <a:t> of </a:t>
            </a:r>
            <a:r>
              <a:rPr lang="nl-NL" sz="2800" dirty="0" err="1"/>
              <a:t>our</a:t>
            </a:r>
            <a:r>
              <a:rPr lang="nl-NL" sz="2800" dirty="0"/>
              <a:t> </a:t>
            </a:r>
            <a:r>
              <a:rPr lang="nl-NL" sz="2800" dirty="0" err="1"/>
              <a:t>drawing</a:t>
            </a:r>
            <a:r>
              <a:rPr lang="nl-NL" sz="2800" dirty="0"/>
              <a:t> </a:t>
            </a:r>
            <a:r>
              <a:rPr lang="nl-NL" sz="2800" dirty="0" err="1"/>
              <a:t>yet</a:t>
            </a:r>
            <a:r>
              <a:rPr lang="nl-NL" sz="2800" dirty="0"/>
              <a:t>)</a:t>
            </a:r>
            <a:endParaRPr lang="nl-NL"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29</a:t>
            </a:fld>
            <a:r>
              <a:rPr lang="en-US"/>
              <a:t>/45</a:t>
            </a:r>
            <a:endParaRPr lang="en-US" dirty="0"/>
          </a:p>
        </p:txBody>
      </p:sp>
    </p:spTree>
    <p:extLst>
      <p:ext uri="{BB962C8B-B14F-4D97-AF65-F5344CB8AC3E}">
        <p14:creationId xmlns:p14="http://schemas.microsoft.com/office/powerpoint/2010/main" val="201409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The “stroop test”</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14" name="Content Placeholder 2"/>
          <p:cNvSpPr txBox="1">
            <a:spLocks/>
          </p:cNvSpPr>
          <p:nvPr/>
        </p:nvSpPr>
        <p:spPr>
          <a:xfrm>
            <a:off x="323528" y="1556792"/>
            <a:ext cx="8568952" cy="57606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nl-NL" dirty="0"/>
              <a:t>Reported by John Ridley Stroop (1935)</a:t>
            </a:r>
          </a:p>
        </p:txBody>
      </p:sp>
      <p:sp>
        <p:nvSpPr>
          <p:cNvPr id="15" name="Content Placeholder 2"/>
          <p:cNvSpPr txBox="1">
            <a:spLocks/>
          </p:cNvSpPr>
          <p:nvPr/>
        </p:nvSpPr>
        <p:spPr>
          <a:xfrm>
            <a:off x="323528" y="4941168"/>
            <a:ext cx="8568952" cy="172819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Right pane is the hardest, because the word’s identity interferes with its color! This interference was explained by the automation of reading, where the mind automatically determines the </a:t>
            </a:r>
            <a:r>
              <a:rPr lang="en-US" dirty="0">
                <a:hlinkClick r:id="rId2" tooltip="Semantic"/>
              </a:rPr>
              <a:t>semantic</a:t>
            </a:r>
            <a:r>
              <a:rPr lang="en-US" dirty="0"/>
              <a:t> meaning of the word (it reads the word "red" and thinks of the color "red"), and then must intentionally check itself and identify instead the color of the word (the ink is a color other than red), a process that is not automatized.</a:t>
            </a:r>
            <a:endParaRPr lang="nl-NL" dirty="0"/>
          </a:p>
        </p:txBody>
      </p:sp>
      <p:sp>
        <p:nvSpPr>
          <p:cNvPr id="16" name="Content Placeholder 2"/>
          <p:cNvSpPr txBox="1">
            <a:spLocks/>
          </p:cNvSpPr>
          <p:nvPr/>
        </p:nvSpPr>
        <p:spPr>
          <a:xfrm>
            <a:off x="3491880" y="2132856"/>
            <a:ext cx="3456384" cy="3024336"/>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nl-NL" dirty="0"/>
              <a:t>Name colors of word:</a:t>
            </a:r>
          </a:p>
          <a:p>
            <a:pPr marL="0" indent="0" algn="ctr">
              <a:buFont typeface="Arial" pitchFamily="34" charset="0"/>
              <a:buNone/>
            </a:pPr>
            <a:r>
              <a:rPr lang="nl-NL" dirty="0">
                <a:solidFill>
                  <a:srgbClr val="FF0000"/>
                </a:solidFill>
              </a:rPr>
              <a:t>GREEN</a:t>
            </a:r>
            <a:br>
              <a:rPr lang="nl-NL" dirty="0"/>
            </a:br>
            <a:r>
              <a:rPr lang="nl-NL" dirty="0">
                <a:solidFill>
                  <a:srgbClr val="00B0F0"/>
                </a:solidFill>
              </a:rPr>
              <a:t>YELLOW</a:t>
            </a:r>
            <a:br>
              <a:rPr lang="nl-NL" dirty="0"/>
            </a:br>
            <a:r>
              <a:rPr lang="nl-NL" dirty="0">
                <a:solidFill>
                  <a:srgbClr val="7030A0"/>
                </a:solidFill>
              </a:rPr>
              <a:t>BLUE</a:t>
            </a:r>
            <a:br>
              <a:rPr lang="nl-NL" dirty="0"/>
            </a:br>
            <a:r>
              <a:rPr lang="nl-NL" dirty="0">
                <a:solidFill>
                  <a:srgbClr val="92D050"/>
                </a:solidFill>
              </a:rPr>
              <a:t>ORANGE</a:t>
            </a:r>
            <a:br>
              <a:rPr lang="nl-NL" dirty="0"/>
            </a:br>
            <a:r>
              <a:rPr lang="nl-NL" dirty="0">
                <a:solidFill>
                  <a:srgbClr val="C00000"/>
                </a:solidFill>
              </a:rPr>
              <a:t>PURPLE</a:t>
            </a:r>
            <a:br>
              <a:rPr lang="nl-NL" dirty="0"/>
            </a:br>
            <a:r>
              <a:rPr lang="nl-NL" dirty="0">
                <a:solidFill>
                  <a:srgbClr val="FFC000"/>
                </a:solidFill>
              </a:rPr>
              <a:t>RED</a:t>
            </a:r>
          </a:p>
        </p:txBody>
      </p:sp>
      <p:sp>
        <p:nvSpPr>
          <p:cNvPr id="17" name="Content Placeholder 2"/>
          <p:cNvSpPr txBox="1">
            <a:spLocks/>
          </p:cNvSpPr>
          <p:nvPr/>
        </p:nvSpPr>
        <p:spPr>
          <a:xfrm>
            <a:off x="1115616" y="2060848"/>
            <a:ext cx="2520280" cy="3096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nl-NL" sz="2800" dirty="0"/>
              <a:t>Name colors:</a:t>
            </a:r>
          </a:p>
        </p:txBody>
      </p:sp>
      <p:sp>
        <p:nvSpPr>
          <p:cNvPr id="18" name="Rectangle 17"/>
          <p:cNvSpPr/>
          <p:nvPr/>
        </p:nvSpPr>
        <p:spPr>
          <a:xfrm>
            <a:off x="1547664" y="2708920"/>
            <a:ext cx="1584176" cy="28803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tangle 19"/>
          <p:cNvSpPr/>
          <p:nvPr/>
        </p:nvSpPr>
        <p:spPr>
          <a:xfrm>
            <a:off x="1547664" y="3074636"/>
            <a:ext cx="1584176" cy="2823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tangle 24"/>
          <p:cNvSpPr/>
          <p:nvPr/>
        </p:nvSpPr>
        <p:spPr>
          <a:xfrm>
            <a:off x="1547664" y="3434676"/>
            <a:ext cx="1584176" cy="2823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1547664" y="3794716"/>
            <a:ext cx="1584176" cy="2823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Rectangle 26"/>
          <p:cNvSpPr/>
          <p:nvPr/>
        </p:nvSpPr>
        <p:spPr>
          <a:xfrm>
            <a:off x="1547664" y="4154756"/>
            <a:ext cx="1584176" cy="2823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tangle 27"/>
          <p:cNvSpPr/>
          <p:nvPr/>
        </p:nvSpPr>
        <p:spPr>
          <a:xfrm>
            <a:off x="1547664" y="4514796"/>
            <a:ext cx="1584176" cy="2823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Slide Number Placeholder 20"/>
          <p:cNvSpPr>
            <a:spLocks noGrp="1"/>
          </p:cNvSpPr>
          <p:nvPr>
            <p:ph type="sldNum" sz="quarter" idx="12"/>
          </p:nvPr>
        </p:nvSpPr>
        <p:spPr/>
        <p:txBody>
          <a:bodyPr/>
          <a:lstStyle/>
          <a:p>
            <a:fld id="{CBC5D127-5FE7-4F18-8369-5475B33C39F8}" type="slidenum">
              <a:rPr lang="en-US" smtClean="0"/>
              <a:pPr/>
              <a:t>3</a:t>
            </a:fld>
            <a:r>
              <a:rPr lang="en-US"/>
              <a:t>/45</a:t>
            </a:r>
            <a:endParaRPr lang="en-US" dirty="0"/>
          </a:p>
        </p:txBody>
      </p:sp>
    </p:spTree>
    <p:extLst>
      <p:ext uri="{BB962C8B-B14F-4D97-AF65-F5344CB8AC3E}">
        <p14:creationId xmlns:p14="http://schemas.microsoft.com/office/powerpoint/2010/main" val="3274467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Screen buffer</a:t>
            </a:r>
          </a:p>
        </p:txBody>
      </p:sp>
      <p:sp>
        <p:nvSpPr>
          <p:cNvPr id="3" name="Content Placeholder 2"/>
          <p:cNvSpPr>
            <a:spLocks noGrp="1"/>
          </p:cNvSpPr>
          <p:nvPr>
            <p:ph idx="1"/>
          </p:nvPr>
        </p:nvSpPr>
        <p:spPr>
          <a:xfrm>
            <a:off x="323528" y="1484784"/>
            <a:ext cx="8568952" cy="4104456"/>
          </a:xfrm>
        </p:spPr>
        <p:txBody>
          <a:bodyPr/>
          <a:lstStyle/>
          <a:p>
            <a:r>
              <a:rPr lang="nl-NL" dirty="0"/>
              <a:t>Why use screen buffers?</a:t>
            </a:r>
          </a:p>
          <a:p>
            <a:pPr lvl="1"/>
            <a:r>
              <a:rPr lang="nl-NL" dirty="0"/>
              <a:t>A computer ‘refreshes’ the image on the screen multiple times (60-120x) per second</a:t>
            </a:r>
          </a:p>
          <a:p>
            <a:pPr lvl="1"/>
            <a:r>
              <a:rPr lang="nl-NL" dirty="0"/>
              <a:t>Some drawing operations are so complex that they can take a long time. If they take longer </a:t>
            </a:r>
            <a:r>
              <a:rPr lang="nl-NL" dirty="0" err="1"/>
              <a:t>than</a:t>
            </a:r>
            <a:r>
              <a:rPr lang="nl-NL" dirty="0"/>
              <a:t> a </a:t>
            </a:r>
            <a:r>
              <a:rPr lang="nl-NL" i="1" dirty="0" err="1"/>
              <a:t>refresh</a:t>
            </a:r>
            <a:r>
              <a:rPr lang="nl-NL" i="1" dirty="0"/>
              <a:t> cycle</a:t>
            </a:r>
            <a:r>
              <a:rPr lang="nl-NL" dirty="0"/>
              <a:t>, you can get </a:t>
            </a:r>
            <a:r>
              <a:rPr lang="nl-NL" i="1" dirty="0"/>
              <a:t>tearing</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30</a:t>
            </a:fld>
            <a:r>
              <a:rPr lang="en-US"/>
              <a:t>/45</a:t>
            </a:r>
            <a:endParaRPr lang="en-US" dirty="0"/>
          </a:p>
        </p:txBody>
      </p:sp>
    </p:spTree>
    <p:extLst>
      <p:ext uri="{BB962C8B-B14F-4D97-AF65-F5344CB8AC3E}">
        <p14:creationId xmlns:p14="http://schemas.microsoft.com/office/powerpoint/2010/main" val="1545893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Tearing</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1484784"/>
            <a:ext cx="6696744" cy="5035867"/>
          </a:xfrm>
        </p:spPr>
      </p:pic>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31</a:t>
            </a:fld>
            <a:r>
              <a:rPr lang="en-US"/>
              <a:t>/45</a:t>
            </a:r>
            <a:endParaRPr lang="en-US" dirty="0"/>
          </a:p>
        </p:txBody>
      </p:sp>
    </p:spTree>
    <p:extLst>
      <p:ext uri="{BB962C8B-B14F-4D97-AF65-F5344CB8AC3E}">
        <p14:creationId xmlns:p14="http://schemas.microsoft.com/office/powerpoint/2010/main" val="2014507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Screen buffer</a:t>
            </a:r>
          </a:p>
        </p:txBody>
      </p:sp>
      <p:sp>
        <p:nvSpPr>
          <p:cNvPr id="3" name="Content Placeholder 2"/>
          <p:cNvSpPr>
            <a:spLocks noGrp="1"/>
          </p:cNvSpPr>
          <p:nvPr>
            <p:ph idx="1"/>
          </p:nvPr>
        </p:nvSpPr>
        <p:spPr>
          <a:xfrm>
            <a:off x="323528" y="1484784"/>
            <a:ext cx="8568952" cy="4752528"/>
          </a:xfrm>
        </p:spPr>
        <p:txBody>
          <a:bodyPr>
            <a:normAutofit/>
          </a:bodyPr>
          <a:lstStyle/>
          <a:p>
            <a:r>
              <a:rPr lang="nl-NL" dirty="0"/>
              <a:t>Why use screen buffers?</a:t>
            </a:r>
          </a:p>
          <a:p>
            <a:pPr lvl="1"/>
            <a:r>
              <a:rPr lang="nl-NL" dirty="0"/>
              <a:t>A computer ‘refreshes’ the image on the screen multiple times (60x-120x) per second</a:t>
            </a:r>
          </a:p>
          <a:p>
            <a:pPr lvl="1"/>
            <a:r>
              <a:rPr lang="nl-NL" dirty="0"/>
              <a:t>Some drawing operations are so complex that they can take a long time. If they take longer than one </a:t>
            </a:r>
            <a:r>
              <a:rPr lang="nl-NL" i="1" dirty="0"/>
              <a:t>refresh cycle</a:t>
            </a:r>
            <a:r>
              <a:rPr lang="nl-NL" dirty="0"/>
              <a:t>, you can get </a:t>
            </a:r>
            <a:r>
              <a:rPr lang="nl-NL" i="1" dirty="0"/>
              <a:t>tearing</a:t>
            </a:r>
          </a:p>
          <a:p>
            <a:pPr lvl="1"/>
            <a:r>
              <a:rPr lang="nl-NL" dirty="0"/>
              <a:t>To prevent tearing, it’s better to draw to a </a:t>
            </a:r>
            <a:r>
              <a:rPr lang="nl-NL" i="1" dirty="0"/>
              <a:t>buffer </a:t>
            </a:r>
            <a:r>
              <a:rPr lang="nl-NL" dirty="0"/>
              <a:t>in the background, and copy this buffer to the screen in one go (</a:t>
            </a:r>
            <a:r>
              <a:rPr lang="nl-NL" dirty="0" err="1"/>
              <a:t>copying</a:t>
            </a:r>
            <a:r>
              <a:rPr lang="nl-NL" dirty="0"/>
              <a:t> a complete buffer is a really quick operation)</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32</a:t>
            </a:fld>
            <a:r>
              <a:rPr lang="en-US"/>
              <a:t>/45</a:t>
            </a:r>
            <a:endParaRPr lang="en-US" dirty="0"/>
          </a:p>
        </p:txBody>
      </p:sp>
    </p:spTree>
    <p:extLst>
      <p:ext uri="{BB962C8B-B14F-4D97-AF65-F5344CB8AC3E}">
        <p14:creationId xmlns:p14="http://schemas.microsoft.com/office/powerpoint/2010/main" val="605194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4. Show stimuli</a:t>
            </a:r>
          </a:p>
        </p:txBody>
      </p:sp>
      <p:sp>
        <p:nvSpPr>
          <p:cNvPr id="3" name="Content Placeholder 2"/>
          <p:cNvSpPr>
            <a:spLocks noGrp="1"/>
          </p:cNvSpPr>
          <p:nvPr>
            <p:ph idx="1"/>
          </p:nvPr>
        </p:nvSpPr>
        <p:spPr/>
        <p:txBody>
          <a:bodyPr/>
          <a:lstStyle/>
          <a:p>
            <a:r>
              <a:rPr lang="nl-NL" dirty="0"/>
              <a:t>So now we want to show our canvas, which is actually a buffer, to the screen. How do we do that?</a:t>
            </a:r>
          </a:p>
          <a:p>
            <a:r>
              <a:rPr lang="nl-NL" dirty="0"/>
              <a:t>By </a:t>
            </a:r>
            <a:r>
              <a:rPr lang="nl-NL" dirty="0" err="1"/>
              <a:t>calling</a:t>
            </a:r>
            <a:r>
              <a:rPr lang="nl-NL" dirty="0"/>
              <a:t> </a:t>
            </a:r>
            <a:r>
              <a:rPr lang="nl-NL" dirty="0" err="1"/>
              <a:t>the</a:t>
            </a:r>
            <a:r>
              <a:rPr lang="nl-NL" dirty="0"/>
              <a:t> canvas function </a:t>
            </a:r>
            <a:r>
              <a:rPr lang="nl-NL" dirty="0">
                <a:latin typeface="Consolas" pitchFamily="49" charset="0"/>
                <a:cs typeface="Consolas" pitchFamily="49" charset="0"/>
              </a:rPr>
              <a:t>show():</a:t>
            </a:r>
            <a:br>
              <a:rPr lang="nl-NL" dirty="0">
                <a:latin typeface="Consolas" pitchFamily="49" charset="0"/>
                <a:cs typeface="Consolas" pitchFamily="49" charset="0"/>
              </a:rPr>
            </a:br>
            <a:r>
              <a:rPr lang="nl-NL" sz="2800" dirty="0" err="1">
                <a:latin typeface="Consolas" pitchFamily="49" charset="0"/>
                <a:cs typeface="Consolas" pitchFamily="49" charset="0"/>
              </a:rPr>
              <a:t>my_canvas.show</a:t>
            </a:r>
            <a:r>
              <a:rPr lang="nl-NL" sz="2800" dirty="0">
                <a:latin typeface="Consolas" pitchFamily="49" charset="0"/>
                <a:cs typeface="Consolas" pitchFamily="49" charset="0"/>
              </a:rPr>
              <a:t>()</a:t>
            </a:r>
          </a:p>
          <a:p>
            <a:r>
              <a:rPr lang="nl-NL" dirty="0" err="1"/>
              <a:t>But</a:t>
            </a:r>
            <a:r>
              <a:rPr lang="nl-NL" dirty="0"/>
              <a:t> we </a:t>
            </a:r>
            <a:r>
              <a:rPr lang="nl-NL" dirty="0" err="1"/>
              <a:t>don’t</a:t>
            </a:r>
            <a:r>
              <a:rPr lang="nl-NL" dirty="0"/>
              <a:t> want to do </a:t>
            </a:r>
            <a:r>
              <a:rPr lang="nl-NL" dirty="0" err="1"/>
              <a:t>this</a:t>
            </a:r>
            <a:r>
              <a:rPr lang="nl-NL" dirty="0"/>
              <a:t> in </a:t>
            </a:r>
            <a:r>
              <a:rPr lang="nl-NL" dirty="0" err="1"/>
              <a:t>this</a:t>
            </a:r>
            <a:r>
              <a:rPr lang="nl-NL" dirty="0"/>
              <a:t> part of the </a:t>
            </a:r>
            <a:r>
              <a:rPr lang="nl-NL" dirty="0" err="1"/>
              <a:t>inline</a:t>
            </a:r>
            <a:r>
              <a:rPr lang="nl-NL" dirty="0"/>
              <a:t> script …..</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33</a:t>
            </a:fld>
            <a:r>
              <a:rPr lang="en-US"/>
              <a:t>/45</a:t>
            </a:r>
            <a:endParaRPr lang="en-US" dirty="0"/>
          </a:p>
        </p:txBody>
      </p:sp>
    </p:spTree>
    <p:extLst>
      <p:ext uri="{BB962C8B-B14F-4D97-AF65-F5344CB8AC3E}">
        <p14:creationId xmlns:p14="http://schemas.microsoft.com/office/powerpoint/2010/main" val="524741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Inline</a:t>
            </a:r>
            <a:r>
              <a:rPr lang="nl-NL" dirty="0"/>
              <a:t> script: </a:t>
            </a:r>
            <a:r>
              <a:rPr lang="nl-NL" dirty="0">
                <a:solidFill>
                  <a:schemeClr val="bg1">
                    <a:lumMod val="50000"/>
                  </a:schemeClr>
                </a:solidFill>
              </a:rPr>
              <a:t>prepare and run</a:t>
            </a:r>
            <a:endParaRPr lang="en-US" dirty="0">
              <a:solidFill>
                <a:schemeClr val="bg1">
                  <a:lumMod val="50000"/>
                </a:schemeClr>
              </a:solidFill>
            </a:endParaRPr>
          </a:p>
        </p:txBody>
      </p:sp>
      <p:sp>
        <p:nvSpPr>
          <p:cNvPr id="3" name="Content Placeholder 2"/>
          <p:cNvSpPr>
            <a:spLocks noGrp="1"/>
          </p:cNvSpPr>
          <p:nvPr>
            <p:ph idx="1"/>
          </p:nvPr>
        </p:nvSpPr>
        <p:spPr>
          <a:xfrm>
            <a:off x="4860032" y="1628800"/>
            <a:ext cx="3960440" cy="4536504"/>
          </a:xfrm>
        </p:spPr>
        <p:txBody>
          <a:bodyPr>
            <a:normAutofit fontScale="92500" lnSpcReduction="20000"/>
          </a:bodyPr>
          <a:lstStyle/>
          <a:p>
            <a:r>
              <a:rPr lang="nl-NL" dirty="0" err="1"/>
              <a:t>Inline</a:t>
            </a:r>
            <a:r>
              <a:rPr lang="nl-NL" dirty="0"/>
              <a:t> script has 2 </a:t>
            </a:r>
            <a:r>
              <a:rPr lang="nl-NL" dirty="0" err="1"/>
              <a:t>phases</a:t>
            </a:r>
            <a:r>
              <a:rPr lang="nl-NL" dirty="0"/>
              <a:t>: prepare and run</a:t>
            </a:r>
          </a:p>
          <a:p>
            <a:r>
              <a:rPr lang="nl-NL" dirty="0" err="1"/>
              <a:t>Before</a:t>
            </a:r>
            <a:r>
              <a:rPr lang="nl-NL" dirty="0"/>
              <a:t> </a:t>
            </a:r>
            <a:r>
              <a:rPr lang="nl-NL" dirty="0" err="1"/>
              <a:t>it</a:t>
            </a:r>
            <a:r>
              <a:rPr lang="nl-NL" dirty="0"/>
              <a:t> </a:t>
            </a:r>
            <a:r>
              <a:rPr lang="nl-NL" dirty="0" err="1"/>
              <a:t>actually</a:t>
            </a:r>
            <a:r>
              <a:rPr lang="nl-NL" dirty="0"/>
              <a:t> starts a trial, OpenSesame runs all </a:t>
            </a:r>
            <a:r>
              <a:rPr lang="nl-NL" i="1" dirty="0"/>
              <a:t>prepare</a:t>
            </a:r>
            <a:r>
              <a:rPr lang="nl-NL" dirty="0"/>
              <a:t> scripts of </a:t>
            </a:r>
            <a:r>
              <a:rPr lang="nl-NL" dirty="0" err="1"/>
              <a:t>its</a:t>
            </a:r>
            <a:r>
              <a:rPr lang="nl-NL" dirty="0"/>
              <a:t> </a:t>
            </a:r>
            <a:r>
              <a:rPr lang="nl-NL" dirty="0" err="1"/>
              <a:t>inline</a:t>
            </a:r>
            <a:r>
              <a:rPr lang="nl-NL" dirty="0"/>
              <a:t> script items</a:t>
            </a:r>
          </a:p>
          <a:p>
            <a:r>
              <a:rPr lang="nl-NL" dirty="0" err="1"/>
              <a:t>When</a:t>
            </a:r>
            <a:r>
              <a:rPr lang="nl-NL" dirty="0"/>
              <a:t> </a:t>
            </a:r>
            <a:r>
              <a:rPr lang="nl-NL" dirty="0" err="1"/>
              <a:t>it</a:t>
            </a:r>
            <a:r>
              <a:rPr lang="nl-NL" dirty="0"/>
              <a:t> has </a:t>
            </a:r>
            <a:r>
              <a:rPr lang="nl-NL" dirty="0" err="1"/>
              <a:t>done</a:t>
            </a:r>
            <a:r>
              <a:rPr lang="nl-NL" dirty="0"/>
              <a:t> </a:t>
            </a:r>
            <a:r>
              <a:rPr lang="nl-NL" dirty="0" err="1"/>
              <a:t>this</a:t>
            </a:r>
            <a:r>
              <a:rPr lang="nl-NL" dirty="0"/>
              <a:t>, </a:t>
            </a:r>
            <a:r>
              <a:rPr lang="nl-NL" dirty="0" err="1"/>
              <a:t>it</a:t>
            </a:r>
            <a:r>
              <a:rPr lang="nl-NL" dirty="0"/>
              <a:t> </a:t>
            </a:r>
            <a:r>
              <a:rPr lang="nl-NL" dirty="0" err="1"/>
              <a:t>executes</a:t>
            </a:r>
            <a:r>
              <a:rPr lang="nl-NL" dirty="0"/>
              <a:t> the run scripts</a:t>
            </a:r>
            <a:endParaRPr lang="en-US" dirty="0"/>
          </a:p>
          <a:p>
            <a:pPr>
              <a:buNone/>
            </a:pPr>
            <a:endParaRPr lang="nl-NL" dirty="0"/>
          </a:p>
        </p:txBody>
      </p:sp>
      <p:sp>
        <p:nvSpPr>
          <p:cNvPr id="5" name="Footer Placeholder 4"/>
          <p:cNvSpPr>
            <a:spLocks noGrp="1"/>
          </p:cNvSpPr>
          <p:nvPr>
            <p:ph type="ftr" sz="quarter" idx="11"/>
          </p:nvPr>
        </p:nvSpPr>
        <p:spPr/>
        <p:txBody>
          <a:bodyPr/>
          <a:lstStyle/>
          <a:p>
            <a:r>
              <a:rPr lang="en-US" dirty="0"/>
              <a:t>Programming for Psychologists: Lecture 3</a:t>
            </a:r>
          </a:p>
        </p:txBody>
      </p:sp>
      <p:pic>
        <p:nvPicPr>
          <p:cNvPr id="3074" name="Picture 2"/>
          <p:cNvPicPr>
            <a:picLocks noChangeAspect="1" noChangeArrowheads="1"/>
          </p:cNvPicPr>
          <p:nvPr/>
        </p:nvPicPr>
        <p:blipFill>
          <a:blip r:embed="rId2" cstate="print"/>
          <a:srcRect/>
          <a:stretch>
            <a:fillRect/>
          </a:stretch>
        </p:blipFill>
        <p:spPr bwMode="auto">
          <a:xfrm>
            <a:off x="611560" y="1484784"/>
            <a:ext cx="3168353" cy="512330"/>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CBC5D127-5FE7-4F18-8369-5475B33C39F8}" type="slidenum">
              <a:rPr lang="en-US" smtClean="0"/>
              <a:pPr/>
              <a:t>34</a:t>
            </a:fld>
            <a:r>
              <a:rPr lang="en-US"/>
              <a:t>/45</a:t>
            </a:r>
            <a:endParaRPr lang="en-US" dirty="0"/>
          </a:p>
        </p:txBody>
      </p:sp>
      <p:graphicFrame>
        <p:nvGraphicFramePr>
          <p:cNvPr id="11" name="Table 10"/>
          <p:cNvGraphicFramePr>
            <a:graphicFrameLocks noGrp="1"/>
          </p:cNvGraphicFramePr>
          <p:nvPr/>
        </p:nvGraphicFramePr>
        <p:xfrm>
          <a:off x="683568" y="2420888"/>
          <a:ext cx="2880320" cy="1029712"/>
        </p:xfrm>
        <a:graphic>
          <a:graphicData uri="http://schemas.openxmlformats.org/drawingml/2006/table">
            <a:tbl>
              <a:tblPr firstRow="1" bandRow="1">
                <a:tableStyleId>{5940675A-B579-460E-94D1-54222C63F5DA}</a:tableStyleId>
              </a:tblPr>
              <a:tblGrid>
                <a:gridCol w="1414894">
                  <a:extLst>
                    <a:ext uri="{9D8B030D-6E8A-4147-A177-3AD203B41FA5}">
                      <a16:colId xmlns:a16="http://schemas.microsoft.com/office/drawing/2014/main" val="20000"/>
                    </a:ext>
                  </a:extLst>
                </a:gridCol>
                <a:gridCol w="1465426">
                  <a:extLst>
                    <a:ext uri="{9D8B030D-6E8A-4147-A177-3AD203B41FA5}">
                      <a16:colId xmlns:a16="http://schemas.microsoft.com/office/drawing/2014/main" val="20001"/>
                    </a:ext>
                  </a:extLst>
                </a:gridCol>
              </a:tblGrid>
              <a:tr h="658872">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nl-NL" dirty="0"/>
                        <a:t>Prepare</a:t>
                      </a:r>
                      <a:endParaRPr lang="en-US" dirty="0"/>
                    </a:p>
                  </a:txBody>
                  <a:tcPr/>
                </a:tc>
                <a:tc>
                  <a:txBody>
                    <a:bodyPr/>
                    <a:lstStyle/>
                    <a:p>
                      <a:r>
                        <a:rPr lang="nl-NL" dirty="0"/>
                        <a:t>run</a:t>
                      </a:r>
                      <a:endParaRPr lang="en-US" dirty="0"/>
                    </a:p>
                  </a:txBody>
                  <a:tcPr/>
                </a:tc>
                <a:extLst>
                  <a:ext uri="{0D108BD9-81ED-4DB2-BD59-A6C34878D82A}">
                    <a16:rowId xmlns:a16="http://schemas.microsoft.com/office/drawing/2014/main" val="10001"/>
                  </a:ext>
                </a:extLst>
              </a:tr>
            </a:tbl>
          </a:graphicData>
        </a:graphic>
      </p:graphicFrame>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492896"/>
            <a:ext cx="50405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Table 12"/>
          <p:cNvGraphicFramePr>
            <a:graphicFrameLocks noGrp="1"/>
          </p:cNvGraphicFramePr>
          <p:nvPr/>
        </p:nvGraphicFramePr>
        <p:xfrm>
          <a:off x="683568" y="3861048"/>
          <a:ext cx="2880320" cy="1029712"/>
        </p:xfrm>
        <a:graphic>
          <a:graphicData uri="http://schemas.openxmlformats.org/drawingml/2006/table">
            <a:tbl>
              <a:tblPr firstRow="1" bandRow="1">
                <a:tableStyleId>{5940675A-B579-460E-94D1-54222C63F5DA}</a:tableStyleId>
              </a:tblPr>
              <a:tblGrid>
                <a:gridCol w="1414894">
                  <a:extLst>
                    <a:ext uri="{9D8B030D-6E8A-4147-A177-3AD203B41FA5}">
                      <a16:colId xmlns:a16="http://schemas.microsoft.com/office/drawing/2014/main" val="20000"/>
                    </a:ext>
                  </a:extLst>
                </a:gridCol>
                <a:gridCol w="1465426">
                  <a:extLst>
                    <a:ext uri="{9D8B030D-6E8A-4147-A177-3AD203B41FA5}">
                      <a16:colId xmlns:a16="http://schemas.microsoft.com/office/drawing/2014/main" val="20001"/>
                    </a:ext>
                  </a:extLst>
                </a:gridCol>
              </a:tblGrid>
              <a:tr h="658872">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nl-NL" dirty="0"/>
                        <a:t>Prepare</a:t>
                      </a:r>
                      <a:endParaRPr lang="en-US" dirty="0"/>
                    </a:p>
                  </a:txBody>
                  <a:tcPr/>
                </a:tc>
                <a:tc>
                  <a:txBody>
                    <a:bodyPr/>
                    <a:lstStyle/>
                    <a:p>
                      <a:r>
                        <a:rPr lang="nl-NL" dirty="0"/>
                        <a:t>run</a:t>
                      </a:r>
                      <a:endParaRPr lang="en-US" dirty="0"/>
                    </a:p>
                  </a:txBody>
                  <a:tcPr/>
                </a:tc>
                <a:extLst>
                  <a:ext uri="{0D108BD9-81ED-4DB2-BD59-A6C34878D82A}">
                    <a16:rowId xmlns:a16="http://schemas.microsoft.com/office/drawing/2014/main" val="10001"/>
                  </a:ext>
                </a:extLst>
              </a:tr>
            </a:tbl>
          </a:graphicData>
        </a:graphic>
      </p:graphicFrame>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933056"/>
            <a:ext cx="50405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Table 14"/>
          <p:cNvGraphicFramePr>
            <a:graphicFrameLocks noGrp="1"/>
          </p:cNvGraphicFramePr>
          <p:nvPr/>
        </p:nvGraphicFramePr>
        <p:xfrm>
          <a:off x="683568" y="5229200"/>
          <a:ext cx="2880320" cy="1029712"/>
        </p:xfrm>
        <a:graphic>
          <a:graphicData uri="http://schemas.openxmlformats.org/drawingml/2006/table">
            <a:tbl>
              <a:tblPr firstRow="1" bandRow="1">
                <a:tableStyleId>{5940675A-B579-460E-94D1-54222C63F5DA}</a:tableStyleId>
              </a:tblPr>
              <a:tblGrid>
                <a:gridCol w="1414894">
                  <a:extLst>
                    <a:ext uri="{9D8B030D-6E8A-4147-A177-3AD203B41FA5}">
                      <a16:colId xmlns:a16="http://schemas.microsoft.com/office/drawing/2014/main" val="20000"/>
                    </a:ext>
                  </a:extLst>
                </a:gridCol>
                <a:gridCol w="1465426">
                  <a:extLst>
                    <a:ext uri="{9D8B030D-6E8A-4147-A177-3AD203B41FA5}">
                      <a16:colId xmlns:a16="http://schemas.microsoft.com/office/drawing/2014/main" val="20001"/>
                    </a:ext>
                  </a:extLst>
                </a:gridCol>
              </a:tblGrid>
              <a:tr h="658872">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nl-NL" dirty="0"/>
                        <a:t>Prepare</a:t>
                      </a:r>
                      <a:endParaRPr lang="en-US" dirty="0"/>
                    </a:p>
                  </a:txBody>
                  <a:tcPr/>
                </a:tc>
                <a:tc>
                  <a:txBody>
                    <a:bodyPr/>
                    <a:lstStyle/>
                    <a:p>
                      <a:r>
                        <a:rPr lang="nl-NL" dirty="0"/>
                        <a:t>run</a:t>
                      </a:r>
                      <a:endParaRPr lang="en-US" dirty="0"/>
                    </a:p>
                  </a:txBody>
                  <a:tcPr/>
                </a:tc>
                <a:extLst>
                  <a:ext uri="{0D108BD9-81ED-4DB2-BD59-A6C34878D82A}">
                    <a16:rowId xmlns:a16="http://schemas.microsoft.com/office/drawing/2014/main" val="10001"/>
                  </a:ext>
                </a:extLst>
              </a:tr>
            </a:tbl>
          </a:graphicData>
        </a:graphic>
      </p:graphicFrame>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5301208"/>
            <a:ext cx="50405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Arrow Connector 17"/>
          <p:cNvCxnSpPr/>
          <p:nvPr/>
        </p:nvCxnSpPr>
        <p:spPr>
          <a:xfrm>
            <a:off x="1691680" y="2348880"/>
            <a:ext cx="0" cy="4104456"/>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5400000" flipH="1" flipV="1">
            <a:off x="143508" y="3897052"/>
            <a:ext cx="4104456" cy="1008112"/>
          </a:xfrm>
          <a:prstGeom prst="curvedConnector3">
            <a:avLst>
              <a:gd name="adj1" fmla="val -126"/>
            </a:avLst>
          </a:prstGeom>
          <a:ln w="317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771800" y="2348880"/>
            <a:ext cx="0" cy="4104456"/>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Inline</a:t>
            </a:r>
            <a:r>
              <a:rPr lang="nl-NL" dirty="0"/>
              <a:t> script: </a:t>
            </a:r>
            <a:r>
              <a:rPr lang="nl-NL" dirty="0">
                <a:solidFill>
                  <a:schemeClr val="bg1">
                    <a:lumMod val="50000"/>
                  </a:schemeClr>
                </a:solidFill>
              </a:rPr>
              <a:t>prepare and run</a:t>
            </a:r>
            <a:endParaRPr lang="en-US" dirty="0">
              <a:solidFill>
                <a:schemeClr val="bg1">
                  <a:lumMod val="50000"/>
                </a:schemeClr>
              </a:solidFill>
            </a:endParaRPr>
          </a:p>
        </p:txBody>
      </p:sp>
      <p:sp>
        <p:nvSpPr>
          <p:cNvPr id="3" name="Content Placeholder 2"/>
          <p:cNvSpPr>
            <a:spLocks noGrp="1"/>
          </p:cNvSpPr>
          <p:nvPr>
            <p:ph idx="1"/>
          </p:nvPr>
        </p:nvSpPr>
        <p:spPr>
          <a:xfrm>
            <a:off x="323528" y="1484784"/>
            <a:ext cx="8568952" cy="5040560"/>
          </a:xfrm>
        </p:spPr>
        <p:txBody>
          <a:bodyPr>
            <a:normAutofit fontScale="77500" lnSpcReduction="20000"/>
          </a:bodyPr>
          <a:lstStyle/>
          <a:p>
            <a:r>
              <a:rPr lang="nl-NL" b="1" dirty="0"/>
              <a:t>Prepare</a:t>
            </a:r>
            <a:r>
              <a:rPr lang="nl-NL" dirty="0"/>
              <a:t> </a:t>
            </a:r>
            <a:r>
              <a:rPr lang="nl-NL" dirty="0" err="1"/>
              <a:t>phase</a:t>
            </a:r>
            <a:r>
              <a:rPr lang="nl-NL" dirty="0"/>
              <a:t>: put all </a:t>
            </a:r>
            <a:r>
              <a:rPr lang="nl-NL" dirty="0" err="1"/>
              <a:t>operations</a:t>
            </a:r>
            <a:r>
              <a:rPr lang="nl-NL" dirty="0"/>
              <a:t> </a:t>
            </a:r>
            <a:r>
              <a:rPr lang="nl-NL" dirty="0" err="1"/>
              <a:t>that</a:t>
            </a:r>
            <a:r>
              <a:rPr lang="nl-NL" dirty="0"/>
              <a:t> </a:t>
            </a:r>
            <a:r>
              <a:rPr lang="nl-NL" dirty="0" err="1"/>
              <a:t>take</a:t>
            </a:r>
            <a:r>
              <a:rPr lang="nl-NL" dirty="0"/>
              <a:t> a </a:t>
            </a:r>
            <a:r>
              <a:rPr lang="nl-NL" i="1" dirty="0"/>
              <a:t>long</a:t>
            </a:r>
            <a:r>
              <a:rPr lang="nl-NL" dirty="0"/>
              <a:t> time to complete </a:t>
            </a:r>
            <a:r>
              <a:rPr lang="nl-NL" dirty="0" err="1"/>
              <a:t>here</a:t>
            </a:r>
            <a:endParaRPr lang="nl-NL" dirty="0"/>
          </a:p>
          <a:p>
            <a:pPr lvl="2"/>
            <a:r>
              <a:rPr lang="nl-NL" dirty="0" err="1"/>
              <a:t>creating</a:t>
            </a:r>
            <a:r>
              <a:rPr lang="nl-NL" dirty="0"/>
              <a:t> canvas and </a:t>
            </a:r>
            <a:r>
              <a:rPr lang="nl-NL" dirty="0" err="1"/>
              <a:t>drawing</a:t>
            </a:r>
            <a:r>
              <a:rPr lang="nl-NL" dirty="0"/>
              <a:t> to </a:t>
            </a:r>
            <a:r>
              <a:rPr lang="nl-NL" dirty="0" err="1"/>
              <a:t>them</a:t>
            </a:r>
            <a:r>
              <a:rPr lang="nl-NL" dirty="0"/>
              <a:t>, </a:t>
            </a:r>
          </a:p>
          <a:p>
            <a:pPr lvl="2"/>
            <a:r>
              <a:rPr lang="nl-NL" dirty="0"/>
              <a:t>complex </a:t>
            </a:r>
            <a:r>
              <a:rPr lang="nl-NL" dirty="0" err="1"/>
              <a:t>math</a:t>
            </a:r>
            <a:r>
              <a:rPr lang="nl-NL" dirty="0"/>
              <a:t>, </a:t>
            </a:r>
          </a:p>
          <a:p>
            <a:pPr lvl="2"/>
            <a:r>
              <a:rPr lang="nl-NL" dirty="0"/>
              <a:t>long loops, </a:t>
            </a:r>
          </a:p>
          <a:p>
            <a:pPr lvl="2"/>
            <a:r>
              <a:rPr lang="nl-NL" dirty="0"/>
              <a:t>etc.</a:t>
            </a:r>
          </a:p>
          <a:p>
            <a:r>
              <a:rPr lang="nl-NL" b="1" dirty="0"/>
              <a:t>Run</a:t>
            </a:r>
            <a:r>
              <a:rPr lang="nl-NL" dirty="0"/>
              <a:t> </a:t>
            </a:r>
            <a:r>
              <a:rPr lang="nl-NL" dirty="0" err="1"/>
              <a:t>phase</a:t>
            </a:r>
            <a:r>
              <a:rPr lang="nl-NL" dirty="0"/>
              <a:t>: </a:t>
            </a:r>
            <a:r>
              <a:rPr lang="nl-NL" i="1" dirty="0" err="1"/>
              <a:t>quick</a:t>
            </a:r>
            <a:r>
              <a:rPr lang="nl-NL" dirty="0"/>
              <a:t> </a:t>
            </a:r>
            <a:r>
              <a:rPr lang="nl-NL" dirty="0" err="1"/>
              <a:t>operations</a:t>
            </a:r>
            <a:r>
              <a:rPr lang="nl-NL" dirty="0"/>
              <a:t> </a:t>
            </a:r>
            <a:r>
              <a:rPr lang="nl-NL" dirty="0" err="1"/>
              <a:t>that</a:t>
            </a:r>
            <a:r>
              <a:rPr lang="nl-NL" dirty="0"/>
              <a:t> </a:t>
            </a:r>
            <a:r>
              <a:rPr lang="nl-NL" dirty="0" err="1"/>
              <a:t>take</a:t>
            </a:r>
            <a:r>
              <a:rPr lang="nl-NL" dirty="0"/>
              <a:t> a </a:t>
            </a:r>
            <a:r>
              <a:rPr lang="nl-NL" dirty="0" err="1"/>
              <a:t>fraction</a:t>
            </a:r>
            <a:r>
              <a:rPr lang="nl-NL" dirty="0"/>
              <a:t> of </a:t>
            </a:r>
            <a:r>
              <a:rPr lang="nl-NL" dirty="0" err="1"/>
              <a:t>milliseconds</a:t>
            </a:r>
            <a:endParaRPr lang="nl-NL" dirty="0"/>
          </a:p>
          <a:p>
            <a:pPr lvl="2"/>
            <a:r>
              <a:rPr lang="nl-NL" dirty="0" err="1"/>
              <a:t>Copying</a:t>
            </a:r>
            <a:r>
              <a:rPr lang="nl-NL" dirty="0"/>
              <a:t> </a:t>
            </a:r>
            <a:r>
              <a:rPr lang="nl-NL" dirty="0" err="1"/>
              <a:t>prepared</a:t>
            </a:r>
            <a:r>
              <a:rPr lang="nl-NL" dirty="0"/>
              <a:t> buffers (</a:t>
            </a:r>
            <a:r>
              <a:rPr lang="nl-NL" dirty="0" err="1"/>
              <a:t>canvases</a:t>
            </a:r>
            <a:r>
              <a:rPr lang="nl-NL" dirty="0"/>
              <a:t>) to the screen</a:t>
            </a:r>
          </a:p>
          <a:p>
            <a:pPr lvl="2"/>
            <a:r>
              <a:rPr lang="nl-NL" dirty="0" err="1"/>
              <a:t>Logging</a:t>
            </a:r>
            <a:r>
              <a:rPr lang="nl-NL" dirty="0"/>
              <a:t> data</a:t>
            </a:r>
          </a:p>
          <a:p>
            <a:endParaRPr lang="nl-NL" dirty="0"/>
          </a:p>
          <a:p>
            <a:pPr>
              <a:buNone/>
            </a:pPr>
            <a:r>
              <a:rPr lang="nl-NL" dirty="0" err="1"/>
              <a:t>Especially</a:t>
            </a:r>
            <a:r>
              <a:rPr lang="nl-NL" dirty="0"/>
              <a:t> important </a:t>
            </a:r>
            <a:r>
              <a:rPr lang="nl-NL" dirty="0" err="1"/>
              <a:t>if</a:t>
            </a:r>
            <a:r>
              <a:rPr lang="nl-NL" dirty="0"/>
              <a:t> </a:t>
            </a:r>
            <a:r>
              <a:rPr lang="nl-NL" dirty="0" err="1"/>
              <a:t>you</a:t>
            </a:r>
            <a:r>
              <a:rPr lang="nl-NL" dirty="0"/>
              <a:t> are </a:t>
            </a:r>
            <a:r>
              <a:rPr lang="nl-NL" dirty="0" err="1"/>
              <a:t>measuring</a:t>
            </a:r>
            <a:r>
              <a:rPr lang="nl-NL" dirty="0"/>
              <a:t> </a:t>
            </a:r>
            <a:r>
              <a:rPr lang="nl-NL" dirty="0" err="1"/>
              <a:t>RTs</a:t>
            </a:r>
            <a:r>
              <a:rPr lang="nl-NL" dirty="0"/>
              <a:t>!</a:t>
            </a:r>
          </a:p>
          <a:p>
            <a:pPr lvl="1"/>
            <a:r>
              <a:rPr lang="nl-NL" dirty="0" err="1"/>
              <a:t>Operations</a:t>
            </a:r>
            <a:r>
              <a:rPr lang="nl-NL" dirty="0"/>
              <a:t> </a:t>
            </a:r>
            <a:r>
              <a:rPr lang="nl-NL" dirty="0" err="1"/>
              <a:t>that</a:t>
            </a:r>
            <a:r>
              <a:rPr lang="nl-NL" dirty="0"/>
              <a:t> </a:t>
            </a:r>
            <a:r>
              <a:rPr lang="nl-NL" dirty="0" err="1"/>
              <a:t>take</a:t>
            </a:r>
            <a:r>
              <a:rPr lang="nl-NL" dirty="0"/>
              <a:t> long </a:t>
            </a:r>
            <a:r>
              <a:rPr lang="nl-NL" dirty="0" err="1"/>
              <a:t>will</a:t>
            </a:r>
            <a:r>
              <a:rPr lang="nl-NL" dirty="0"/>
              <a:t> </a:t>
            </a:r>
            <a:r>
              <a:rPr lang="nl-NL" dirty="0" err="1"/>
              <a:t>add</a:t>
            </a:r>
            <a:r>
              <a:rPr lang="nl-NL" dirty="0"/>
              <a:t> to the RT, </a:t>
            </a:r>
            <a:r>
              <a:rPr lang="nl-NL" dirty="0" err="1"/>
              <a:t>making</a:t>
            </a:r>
            <a:r>
              <a:rPr lang="nl-NL" dirty="0"/>
              <a:t> </a:t>
            </a:r>
            <a:r>
              <a:rPr lang="nl-NL" dirty="0" err="1"/>
              <a:t>reported</a:t>
            </a:r>
            <a:r>
              <a:rPr lang="nl-NL" dirty="0"/>
              <a:t> </a:t>
            </a:r>
            <a:r>
              <a:rPr lang="nl-NL" dirty="0" err="1"/>
              <a:t>RTs</a:t>
            </a:r>
            <a:r>
              <a:rPr lang="nl-NL" dirty="0"/>
              <a:t> </a:t>
            </a:r>
            <a:r>
              <a:rPr lang="nl-NL" dirty="0" err="1"/>
              <a:t>longer</a:t>
            </a:r>
            <a:r>
              <a:rPr lang="nl-NL" dirty="0"/>
              <a:t> </a:t>
            </a:r>
            <a:r>
              <a:rPr lang="nl-NL" dirty="0" err="1"/>
              <a:t>than</a:t>
            </a:r>
            <a:r>
              <a:rPr lang="nl-NL" dirty="0"/>
              <a:t> </a:t>
            </a:r>
            <a:r>
              <a:rPr lang="nl-NL" dirty="0" err="1"/>
              <a:t>they</a:t>
            </a:r>
            <a:r>
              <a:rPr lang="nl-NL" dirty="0"/>
              <a:t> are in </a:t>
            </a:r>
            <a:r>
              <a:rPr lang="nl-NL" dirty="0" err="1"/>
              <a:t>reality</a:t>
            </a:r>
            <a:r>
              <a:rPr lang="nl-NL" dirty="0"/>
              <a:t> </a:t>
            </a:r>
            <a:r>
              <a:rPr lang="nl-NL" dirty="0">
                <a:sym typeface="Wingdings" pitchFamily="2" charset="2"/>
              </a:rPr>
              <a:t> keep code in run </a:t>
            </a:r>
            <a:r>
              <a:rPr lang="nl-NL" dirty="0" err="1">
                <a:sym typeface="Wingdings" pitchFamily="2" charset="2"/>
              </a:rPr>
              <a:t>phase</a:t>
            </a:r>
            <a:r>
              <a:rPr lang="nl-NL" dirty="0">
                <a:sym typeface="Wingdings" pitchFamily="2" charset="2"/>
              </a:rPr>
              <a:t> to a minimum </a:t>
            </a:r>
            <a:r>
              <a:rPr lang="nl-NL" dirty="0" err="1">
                <a:sym typeface="Wingdings" pitchFamily="2" charset="2"/>
              </a:rPr>
              <a:t>when</a:t>
            </a:r>
            <a:r>
              <a:rPr lang="nl-NL" dirty="0">
                <a:sym typeface="Wingdings" pitchFamily="2" charset="2"/>
              </a:rPr>
              <a:t> running RT </a:t>
            </a:r>
            <a:r>
              <a:rPr lang="nl-NL" dirty="0" err="1">
                <a:sym typeface="Wingdings" pitchFamily="2" charset="2"/>
              </a:rPr>
              <a:t>experiments</a:t>
            </a:r>
            <a:r>
              <a:rPr lang="nl-NL" dirty="0">
                <a:sym typeface="Wingdings" pitchFamily="2" charset="2"/>
              </a:rPr>
              <a:t>!</a:t>
            </a:r>
            <a:endParaRPr lang="en-US"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35</a:t>
            </a:fld>
            <a:r>
              <a:rPr lang="en-US"/>
              <a:t>/45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836712"/>
            <a:ext cx="5197868" cy="360040"/>
          </a:xfrm>
        </p:spPr>
        <p:txBody>
          <a:bodyPr>
            <a:normAutofit fontScale="90000"/>
          </a:bodyPr>
          <a:lstStyle/>
          <a:p>
            <a:r>
              <a:rPr lang="nl-NL" sz="2800" dirty="0"/>
              <a:t>Prepare </a:t>
            </a:r>
            <a:r>
              <a:rPr lang="nl-NL" sz="2800" dirty="0" err="1"/>
              <a:t>phase</a:t>
            </a:r>
            <a:r>
              <a:rPr lang="nl-NL" sz="2800" dirty="0"/>
              <a:t>:</a:t>
            </a:r>
            <a:endParaRPr lang="en-US" sz="2800" dirty="0"/>
          </a:p>
        </p:txBody>
      </p:sp>
      <p:sp>
        <p:nvSpPr>
          <p:cNvPr id="4" name="Date Placeholder 3"/>
          <p:cNvSpPr>
            <a:spLocks noGrp="1"/>
          </p:cNvSpPr>
          <p:nvPr>
            <p:ph type="dt" sz="half" idx="10"/>
          </p:nvPr>
        </p:nvSpPr>
        <p:spPr/>
        <p:txBody>
          <a:bodyPr/>
          <a:lstStyle/>
          <a:p>
            <a:r>
              <a:rPr lang="en-US"/>
              <a:t>18/9/2012</a:t>
            </a:r>
          </a:p>
        </p:txBody>
      </p:sp>
      <p:sp>
        <p:nvSpPr>
          <p:cNvPr id="11" name="Title 1"/>
          <p:cNvSpPr txBox="1">
            <a:spLocks/>
          </p:cNvSpPr>
          <p:nvPr/>
        </p:nvSpPr>
        <p:spPr>
          <a:xfrm>
            <a:off x="5509220" y="908720"/>
            <a:ext cx="3553548" cy="432048"/>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nl-NL" sz="2800" b="0" i="0" u="none" strike="noStrike" kern="1200" cap="none" spc="0" normalizeH="0" baseline="0" noProof="0" dirty="0">
                <a:ln>
                  <a:noFill/>
                </a:ln>
                <a:solidFill>
                  <a:schemeClr val="tx1"/>
                </a:solidFill>
                <a:effectLst/>
                <a:uLnTx/>
                <a:uFillTx/>
                <a:latin typeface="+mj-lt"/>
                <a:ea typeface="+mj-ea"/>
                <a:cs typeface="+mj-cs"/>
              </a:rPr>
              <a:t>Run </a:t>
            </a:r>
            <a:r>
              <a:rPr kumimoji="0" lang="nl-NL" sz="2800" b="0" i="0" u="none" strike="noStrike" kern="1200" cap="none" spc="0" normalizeH="0" baseline="0" noProof="0" dirty="0" err="1">
                <a:ln>
                  <a:noFill/>
                </a:ln>
                <a:solidFill>
                  <a:schemeClr val="tx1"/>
                </a:solidFill>
                <a:effectLst/>
                <a:uLnTx/>
                <a:uFillTx/>
                <a:latin typeface="+mj-lt"/>
                <a:ea typeface="+mj-ea"/>
                <a:cs typeface="+mj-cs"/>
              </a:rPr>
              <a:t>phase</a:t>
            </a:r>
            <a:r>
              <a:rPr kumimoji="0" lang="nl-NL" sz="2800" b="0" i="0" u="none" strike="noStrike" kern="1200" cap="none" spc="0" normalizeH="0" baseline="0" noProof="0" dirty="0">
                <a:ln>
                  <a:noFill/>
                </a:ln>
                <a:solidFill>
                  <a:schemeClr val="tx1"/>
                </a:solidFill>
                <a:effectLst/>
                <a:uLnTx/>
                <a:uFillTx/>
                <a:latin typeface="+mj-lt"/>
                <a:ea typeface="+mj-ea"/>
                <a:cs typeface="+mj-cs"/>
              </a:rPr>
              <a:t>:</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Slide Number Placeholder 15"/>
          <p:cNvSpPr>
            <a:spLocks noGrp="1"/>
          </p:cNvSpPr>
          <p:nvPr>
            <p:ph type="sldNum" sz="quarter" idx="12"/>
          </p:nvPr>
        </p:nvSpPr>
        <p:spPr/>
        <p:txBody>
          <a:bodyPr/>
          <a:lstStyle/>
          <a:p>
            <a:fld id="{CBC5D127-5FE7-4F18-8369-5475B33C39F8}" type="slidenum">
              <a:rPr lang="en-US" smtClean="0"/>
              <a:pPr/>
              <a:t>36</a:t>
            </a:fld>
            <a:r>
              <a:rPr lang="en-US"/>
              <a:t>/45</a:t>
            </a:r>
            <a:endParaRPr lang="en-US" dirty="0"/>
          </a:p>
        </p:txBody>
      </p:sp>
      <p:pic>
        <p:nvPicPr>
          <p:cNvPr id="5" name="Picture 4">
            <a:extLst>
              <a:ext uri="{FF2B5EF4-FFF2-40B4-BE49-F238E27FC236}">
                <a16:creationId xmlns:a16="http://schemas.microsoft.com/office/drawing/2014/main" id="{7DF715F0-D48A-7A45-9F79-91EA61676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343662"/>
            <a:ext cx="5197869" cy="4680000"/>
          </a:xfrm>
          <a:prstGeom prst="rect">
            <a:avLst/>
          </a:prstGeom>
        </p:spPr>
      </p:pic>
      <p:pic>
        <p:nvPicPr>
          <p:cNvPr id="7" name="Picture 6">
            <a:extLst>
              <a:ext uri="{FF2B5EF4-FFF2-40B4-BE49-F238E27FC236}">
                <a16:creationId xmlns:a16="http://schemas.microsoft.com/office/drawing/2014/main" id="{63102E58-A848-CC44-B13E-CAE698EA9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220" y="1340768"/>
            <a:ext cx="3553548" cy="1440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Almost</a:t>
            </a:r>
            <a:r>
              <a:rPr lang="nl-NL" dirty="0"/>
              <a:t> </a:t>
            </a:r>
            <a:r>
              <a:rPr lang="nl-NL" dirty="0" err="1"/>
              <a:t>done</a:t>
            </a:r>
            <a:r>
              <a:rPr lang="nl-NL" dirty="0"/>
              <a:t>!</a:t>
            </a:r>
            <a:endParaRPr lang="en-US" dirty="0"/>
          </a:p>
        </p:txBody>
      </p:sp>
      <p:sp>
        <p:nvSpPr>
          <p:cNvPr id="3" name="Content Placeholder 2"/>
          <p:cNvSpPr>
            <a:spLocks noGrp="1"/>
          </p:cNvSpPr>
          <p:nvPr>
            <p:ph idx="1"/>
          </p:nvPr>
        </p:nvSpPr>
        <p:spPr>
          <a:xfrm>
            <a:off x="323528" y="1484784"/>
            <a:ext cx="8568952" cy="2016224"/>
          </a:xfrm>
        </p:spPr>
        <p:txBody>
          <a:bodyPr>
            <a:normAutofit/>
          </a:bodyPr>
          <a:lstStyle/>
          <a:p>
            <a:r>
              <a:rPr lang="nl-NL" dirty="0"/>
              <a:t>We </a:t>
            </a:r>
            <a:r>
              <a:rPr lang="nl-NL" dirty="0" err="1"/>
              <a:t>wanted</a:t>
            </a:r>
            <a:r>
              <a:rPr lang="nl-NL" dirty="0"/>
              <a:t> to display a </a:t>
            </a:r>
            <a:r>
              <a:rPr lang="nl-NL" dirty="0" err="1"/>
              <a:t>fixation</a:t>
            </a:r>
            <a:r>
              <a:rPr lang="nl-NL" dirty="0"/>
              <a:t> dot </a:t>
            </a:r>
            <a:r>
              <a:rPr lang="nl-NL" dirty="0" err="1"/>
              <a:t>for</a:t>
            </a:r>
            <a:r>
              <a:rPr lang="nl-NL" dirty="0"/>
              <a:t> 300ms </a:t>
            </a:r>
            <a:r>
              <a:rPr lang="nl-NL" dirty="0" err="1"/>
              <a:t>before</a:t>
            </a:r>
            <a:r>
              <a:rPr lang="nl-NL" dirty="0"/>
              <a:t> the </a:t>
            </a:r>
            <a:r>
              <a:rPr lang="nl-NL" dirty="0" err="1"/>
              <a:t>words</a:t>
            </a:r>
            <a:r>
              <a:rPr lang="nl-NL" dirty="0"/>
              <a:t> are </a:t>
            </a:r>
            <a:r>
              <a:rPr lang="nl-NL" dirty="0" err="1"/>
              <a:t>presented</a:t>
            </a:r>
            <a:endParaRPr lang="nl-NL" dirty="0"/>
          </a:p>
          <a:p>
            <a:pPr lvl="1"/>
            <a:r>
              <a:rPr lang="nl-NL" dirty="0" err="1"/>
              <a:t>Create</a:t>
            </a:r>
            <a:r>
              <a:rPr lang="nl-NL" dirty="0"/>
              <a:t> a new canvas </a:t>
            </a:r>
            <a:r>
              <a:rPr lang="nl-NL" dirty="0" err="1"/>
              <a:t>named</a:t>
            </a:r>
            <a:r>
              <a:rPr lang="nl-NL" dirty="0"/>
              <a:t> </a:t>
            </a:r>
            <a:r>
              <a:rPr lang="nl-NL" dirty="0" err="1"/>
              <a:t>fixCanvas</a:t>
            </a:r>
            <a:r>
              <a:rPr lang="nl-NL" dirty="0"/>
              <a:t> </a:t>
            </a:r>
            <a:r>
              <a:rPr lang="nl-NL" dirty="0" err="1"/>
              <a:t>and</a:t>
            </a:r>
            <a:r>
              <a:rPr lang="nl-NL" dirty="0"/>
              <a:t> </a:t>
            </a:r>
            <a:r>
              <a:rPr lang="nl-NL" dirty="0" err="1"/>
              <a:t>use</a:t>
            </a:r>
            <a:r>
              <a:rPr lang="nl-NL" dirty="0"/>
              <a:t> </a:t>
            </a:r>
            <a:r>
              <a:rPr lang="nl-NL" dirty="0" err="1"/>
              <a:t>the</a:t>
            </a:r>
            <a:r>
              <a:rPr lang="nl-NL" dirty="0"/>
              <a:t> </a:t>
            </a:r>
            <a:r>
              <a:rPr lang="nl-NL" dirty="0" err="1"/>
              <a:t>fixdot</a:t>
            </a:r>
            <a:r>
              <a:rPr lang="nl-NL" dirty="0"/>
              <a:t> </a:t>
            </a:r>
            <a:r>
              <a:rPr lang="nl-NL" dirty="0" err="1"/>
              <a:t>function</a:t>
            </a:r>
            <a:r>
              <a:rPr lang="nl-NL" dirty="0"/>
              <a:t> </a:t>
            </a:r>
            <a:r>
              <a:rPr lang="nl-NL" dirty="0" err="1"/>
              <a:t>to</a:t>
            </a:r>
            <a:r>
              <a:rPr lang="nl-NL" dirty="0"/>
              <a:t> </a:t>
            </a:r>
            <a:r>
              <a:rPr lang="nl-NL" dirty="0" err="1"/>
              <a:t>create</a:t>
            </a:r>
            <a:r>
              <a:rPr lang="nl-NL" dirty="0"/>
              <a:t> a </a:t>
            </a:r>
            <a:r>
              <a:rPr lang="nl-NL" dirty="0" err="1"/>
              <a:t>fixation</a:t>
            </a:r>
            <a:r>
              <a:rPr lang="nl-NL" dirty="0"/>
              <a:t> dot</a:t>
            </a:r>
          </a:p>
          <a:p>
            <a:pPr marL="457200" lvl="1" indent="0">
              <a:buNone/>
            </a:pPr>
            <a:endParaRPr lang="nl-NL"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37</a:t>
            </a:fld>
            <a:r>
              <a:rPr lang="en-US"/>
              <a:t>/45</a:t>
            </a:r>
            <a:endParaRPr lang="en-US" dirty="0"/>
          </a:p>
        </p:txBody>
      </p:sp>
      <p:sp>
        <p:nvSpPr>
          <p:cNvPr id="8" name="Content Placeholder 2"/>
          <p:cNvSpPr txBox="1">
            <a:spLocks/>
          </p:cNvSpPr>
          <p:nvPr/>
        </p:nvSpPr>
        <p:spPr>
          <a:xfrm>
            <a:off x="323528" y="4725144"/>
            <a:ext cx="8568952" cy="2016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endParaRPr lang="nl-NL" dirty="0"/>
          </a:p>
        </p:txBody>
      </p:sp>
      <p:pic>
        <p:nvPicPr>
          <p:cNvPr id="6" name="Picture 5">
            <a:extLst>
              <a:ext uri="{FF2B5EF4-FFF2-40B4-BE49-F238E27FC236}">
                <a16:creationId xmlns:a16="http://schemas.microsoft.com/office/drawing/2014/main" id="{3945604E-48AC-554D-B155-7CB8AE102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861048"/>
            <a:ext cx="6759330" cy="194421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 stimuli</a:t>
            </a:r>
          </a:p>
        </p:txBody>
      </p:sp>
      <p:sp>
        <p:nvSpPr>
          <p:cNvPr id="3" name="Content Placeholder 2"/>
          <p:cNvSpPr>
            <a:spLocks noGrp="1"/>
          </p:cNvSpPr>
          <p:nvPr>
            <p:ph idx="1"/>
          </p:nvPr>
        </p:nvSpPr>
        <p:spPr/>
        <p:txBody>
          <a:bodyPr/>
          <a:lstStyle/>
          <a:p>
            <a:pPr marL="342900" lvl="1" indent="-342900">
              <a:buFont typeface="Arial" pitchFamily="34" charset="0"/>
              <a:buChar char="•"/>
            </a:pPr>
            <a:r>
              <a:rPr lang="nl-NL" dirty="0" err="1"/>
              <a:t>Now</a:t>
            </a:r>
            <a:r>
              <a:rPr lang="nl-NL" dirty="0"/>
              <a:t>, in </a:t>
            </a:r>
            <a:r>
              <a:rPr lang="nl-NL" dirty="0" err="1"/>
              <a:t>the</a:t>
            </a:r>
            <a:r>
              <a:rPr lang="nl-NL" dirty="0"/>
              <a:t> run </a:t>
            </a:r>
            <a:r>
              <a:rPr lang="nl-NL" dirty="0" err="1"/>
              <a:t>phase</a:t>
            </a:r>
            <a:r>
              <a:rPr lang="nl-NL" dirty="0"/>
              <a:t> first show </a:t>
            </a:r>
            <a:r>
              <a:rPr lang="nl-NL" dirty="0" err="1"/>
              <a:t>the</a:t>
            </a:r>
            <a:r>
              <a:rPr lang="nl-NL" dirty="0"/>
              <a:t> </a:t>
            </a:r>
            <a:r>
              <a:rPr lang="nl-NL" dirty="0" err="1"/>
              <a:t>fixation</a:t>
            </a:r>
            <a:r>
              <a:rPr lang="nl-NL" dirty="0"/>
              <a:t> dot </a:t>
            </a:r>
            <a:r>
              <a:rPr lang="nl-NL" dirty="0" err="1"/>
              <a:t>for</a:t>
            </a:r>
            <a:r>
              <a:rPr lang="nl-NL" dirty="0"/>
              <a:t> 300 ms </a:t>
            </a:r>
            <a:r>
              <a:rPr lang="nl-NL" dirty="0" err="1"/>
              <a:t>before</a:t>
            </a:r>
            <a:r>
              <a:rPr lang="nl-NL" dirty="0"/>
              <a:t> </a:t>
            </a:r>
            <a:r>
              <a:rPr lang="nl-NL" dirty="0" err="1"/>
              <a:t>you</a:t>
            </a:r>
            <a:r>
              <a:rPr lang="nl-NL" dirty="0"/>
              <a:t> show </a:t>
            </a:r>
            <a:r>
              <a:rPr lang="nl-NL" dirty="0" err="1"/>
              <a:t>the</a:t>
            </a:r>
            <a:r>
              <a:rPr lang="nl-NL" dirty="0"/>
              <a:t> word</a:t>
            </a:r>
          </a:p>
          <a:p>
            <a:r>
              <a:rPr lang="en-US" dirty="0"/>
              <a:t>To show something for a certain time, you can use the </a:t>
            </a:r>
            <a:r>
              <a:rPr lang="en-US" dirty="0" err="1"/>
              <a:t>var.sleep</a:t>
            </a:r>
            <a:r>
              <a:rPr lang="en-US" dirty="0"/>
              <a:t>() function</a:t>
            </a:r>
          </a:p>
        </p:txBody>
      </p:sp>
      <p:sp>
        <p:nvSpPr>
          <p:cNvPr id="4" name="Date Placeholder 3"/>
          <p:cNvSpPr>
            <a:spLocks noGrp="1"/>
          </p:cNvSpPr>
          <p:nvPr>
            <p:ph type="dt" sz="half" idx="10"/>
          </p:nvPr>
        </p:nvSpPr>
        <p:spPr/>
        <p:txBody>
          <a:bodyPr/>
          <a:lstStyle/>
          <a:p>
            <a:r>
              <a:rPr lang="en-US"/>
              <a:t>18/9/2012</a:t>
            </a:r>
            <a:endParaRPr lang="en-US"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6" name="Slide Number Placeholder 5"/>
          <p:cNvSpPr>
            <a:spLocks noGrp="1"/>
          </p:cNvSpPr>
          <p:nvPr>
            <p:ph type="sldNum" sz="quarter" idx="12"/>
          </p:nvPr>
        </p:nvSpPr>
        <p:spPr/>
        <p:txBody>
          <a:bodyPr/>
          <a:lstStyle/>
          <a:p>
            <a:fld id="{CBC5D127-5FE7-4F18-8369-5475B33C39F8}" type="slidenum">
              <a:rPr lang="en-US" smtClean="0"/>
              <a:pPr/>
              <a:t>38</a:t>
            </a:fld>
            <a:r>
              <a:rPr lang="en-US"/>
              <a:t>/45</a:t>
            </a:r>
            <a:endParaRPr lang="en-US" dirty="0"/>
          </a:p>
        </p:txBody>
      </p:sp>
      <p:pic>
        <p:nvPicPr>
          <p:cNvPr id="8" name="Picture 7">
            <a:extLst>
              <a:ext uri="{FF2B5EF4-FFF2-40B4-BE49-F238E27FC236}">
                <a16:creationId xmlns:a16="http://schemas.microsoft.com/office/drawing/2014/main" id="{DAA93F74-3AE5-554A-B218-421BA2461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3645024"/>
            <a:ext cx="6041703" cy="2448272"/>
          </a:xfrm>
          <a:prstGeom prst="rect">
            <a:avLst/>
          </a:prstGeom>
        </p:spPr>
      </p:pic>
    </p:spTree>
    <p:extLst>
      <p:ext uri="{BB962C8B-B14F-4D97-AF65-F5344CB8AC3E}">
        <p14:creationId xmlns:p14="http://schemas.microsoft.com/office/powerpoint/2010/main" val="4234765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Almost</a:t>
            </a:r>
            <a:r>
              <a:rPr lang="nl-NL" dirty="0"/>
              <a:t> </a:t>
            </a:r>
            <a:r>
              <a:rPr lang="nl-NL" dirty="0" err="1"/>
              <a:t>done</a:t>
            </a:r>
            <a:r>
              <a:rPr lang="nl-NL" dirty="0"/>
              <a:t>!</a:t>
            </a:r>
            <a:endParaRPr lang="en-US" dirty="0"/>
          </a:p>
        </p:txBody>
      </p:sp>
      <p:sp>
        <p:nvSpPr>
          <p:cNvPr id="3" name="Content Placeholder 2"/>
          <p:cNvSpPr>
            <a:spLocks noGrp="1"/>
          </p:cNvSpPr>
          <p:nvPr>
            <p:ph idx="1"/>
          </p:nvPr>
        </p:nvSpPr>
        <p:spPr>
          <a:xfrm>
            <a:off x="323528" y="1484784"/>
            <a:ext cx="8568952" cy="1800200"/>
          </a:xfrm>
        </p:spPr>
        <p:txBody>
          <a:bodyPr>
            <a:normAutofit fontScale="77500" lnSpcReduction="20000"/>
          </a:bodyPr>
          <a:lstStyle/>
          <a:p>
            <a:r>
              <a:rPr lang="nl-NL" dirty="0"/>
              <a:t>We </a:t>
            </a:r>
            <a:r>
              <a:rPr lang="nl-NL" dirty="0" err="1"/>
              <a:t>still</a:t>
            </a:r>
            <a:r>
              <a:rPr lang="nl-NL" dirty="0"/>
              <a:t> </a:t>
            </a:r>
            <a:r>
              <a:rPr lang="nl-NL" dirty="0" err="1"/>
              <a:t>need</a:t>
            </a:r>
            <a:r>
              <a:rPr lang="nl-NL" dirty="0"/>
              <a:t> to register </a:t>
            </a:r>
            <a:r>
              <a:rPr lang="nl-NL" dirty="0" err="1"/>
              <a:t>responses</a:t>
            </a:r>
            <a:endParaRPr lang="nl-NL" dirty="0"/>
          </a:p>
          <a:p>
            <a:pPr lvl="1"/>
            <a:r>
              <a:rPr lang="nl-NL" dirty="0" err="1"/>
              <a:t>Add</a:t>
            </a:r>
            <a:r>
              <a:rPr lang="nl-NL" dirty="0"/>
              <a:t> </a:t>
            </a:r>
            <a:r>
              <a:rPr lang="nl-NL" dirty="0" err="1"/>
              <a:t>new</a:t>
            </a:r>
            <a:r>
              <a:rPr lang="nl-NL" dirty="0"/>
              <a:t> </a:t>
            </a:r>
            <a:r>
              <a:rPr lang="nl-NL" dirty="0">
                <a:solidFill>
                  <a:srgbClr val="C00000"/>
                </a:solidFill>
              </a:rPr>
              <a:t>keyboard_response</a:t>
            </a:r>
            <a:r>
              <a:rPr lang="nl-NL" dirty="0"/>
              <a:t> item to </a:t>
            </a:r>
            <a:r>
              <a:rPr lang="nl-NL" dirty="0">
                <a:solidFill>
                  <a:srgbClr val="0070C0"/>
                </a:solidFill>
              </a:rPr>
              <a:t>Trial_</a:t>
            </a:r>
            <a:r>
              <a:rPr lang="nl-NL" dirty="0" err="1">
                <a:solidFill>
                  <a:srgbClr val="0070C0"/>
                </a:solidFill>
              </a:rPr>
              <a:t>sequence</a:t>
            </a:r>
            <a:endParaRPr lang="nl-NL" dirty="0">
              <a:solidFill>
                <a:srgbClr val="0070C0"/>
              </a:solidFill>
            </a:endParaRPr>
          </a:p>
          <a:p>
            <a:pPr lvl="1"/>
            <a:r>
              <a:rPr lang="nl-NL" dirty="0"/>
              <a:t>Enter ‘r;g;b’ in the </a:t>
            </a:r>
            <a:r>
              <a:rPr lang="nl-NL" dirty="0" err="1"/>
              <a:t>Allowed</a:t>
            </a:r>
            <a:r>
              <a:rPr lang="nl-NL" dirty="0"/>
              <a:t> </a:t>
            </a:r>
            <a:r>
              <a:rPr lang="nl-NL" dirty="0" err="1"/>
              <a:t>responses</a:t>
            </a:r>
            <a:r>
              <a:rPr lang="nl-NL" dirty="0"/>
              <a:t> field</a:t>
            </a:r>
          </a:p>
          <a:p>
            <a:pPr lvl="1"/>
            <a:r>
              <a:rPr lang="nl-NL" dirty="0" err="1"/>
              <a:t>Leave</a:t>
            </a:r>
            <a:r>
              <a:rPr lang="nl-NL" dirty="0"/>
              <a:t> correct_response empty </a:t>
            </a:r>
            <a:br>
              <a:rPr lang="nl-NL" dirty="0"/>
            </a:br>
            <a:r>
              <a:rPr lang="nl-NL" dirty="0"/>
              <a:t>(</a:t>
            </a:r>
            <a:r>
              <a:rPr lang="nl-NL" dirty="0" err="1"/>
              <a:t>you’ve</a:t>
            </a:r>
            <a:r>
              <a:rPr lang="nl-NL" dirty="0"/>
              <a:t> </a:t>
            </a:r>
            <a:r>
              <a:rPr lang="nl-NL" dirty="0" err="1"/>
              <a:t>already</a:t>
            </a:r>
            <a:r>
              <a:rPr lang="nl-NL" dirty="0"/>
              <a:t> set </a:t>
            </a:r>
            <a:r>
              <a:rPr lang="nl-NL" dirty="0" err="1"/>
              <a:t>this</a:t>
            </a:r>
            <a:r>
              <a:rPr lang="nl-NL" dirty="0"/>
              <a:t> </a:t>
            </a:r>
            <a:r>
              <a:rPr lang="nl-NL" dirty="0" err="1"/>
              <a:t>variable</a:t>
            </a:r>
            <a:r>
              <a:rPr lang="nl-NL" dirty="0"/>
              <a:t> in the script!)</a:t>
            </a:r>
            <a:endParaRPr lang="en-US"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11" name="Slide Number Placeholder 10"/>
          <p:cNvSpPr>
            <a:spLocks noGrp="1"/>
          </p:cNvSpPr>
          <p:nvPr>
            <p:ph type="sldNum" sz="quarter" idx="12"/>
          </p:nvPr>
        </p:nvSpPr>
        <p:spPr/>
        <p:txBody>
          <a:bodyPr/>
          <a:lstStyle/>
          <a:p>
            <a:fld id="{CBC5D127-5FE7-4F18-8369-5475B33C39F8}" type="slidenum">
              <a:rPr lang="en-US" smtClean="0"/>
              <a:pPr/>
              <a:t>39</a:t>
            </a:fld>
            <a:r>
              <a:rPr lang="en-US"/>
              <a:t>/45</a:t>
            </a:r>
            <a:endParaRPr lang="en-US" dirty="0"/>
          </a:p>
        </p:txBody>
      </p:sp>
      <p:pic>
        <p:nvPicPr>
          <p:cNvPr id="6" name="Picture 5">
            <a:extLst>
              <a:ext uri="{FF2B5EF4-FFF2-40B4-BE49-F238E27FC236}">
                <a16:creationId xmlns:a16="http://schemas.microsoft.com/office/drawing/2014/main" id="{742DE23B-D2A2-0146-AFD3-9F2A38C16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 y="3481467"/>
            <a:ext cx="9144000" cy="23805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Creating a Stroop test in OpenSesame</a:t>
            </a:r>
          </a:p>
        </p:txBody>
      </p:sp>
      <p:sp>
        <p:nvSpPr>
          <p:cNvPr id="3" name="Content Placeholder 2"/>
          <p:cNvSpPr>
            <a:spLocks noGrp="1"/>
          </p:cNvSpPr>
          <p:nvPr>
            <p:ph idx="1"/>
          </p:nvPr>
        </p:nvSpPr>
        <p:spPr>
          <a:xfrm>
            <a:off x="323528" y="1556792"/>
            <a:ext cx="8568952" cy="4968552"/>
          </a:xfrm>
        </p:spPr>
        <p:txBody>
          <a:bodyPr>
            <a:normAutofit/>
          </a:bodyPr>
          <a:lstStyle/>
          <a:p>
            <a:r>
              <a:rPr lang="nl-NL" sz="2800" dirty="0"/>
              <a:t>In </a:t>
            </a:r>
            <a:r>
              <a:rPr lang="nl-NL" sz="2800" dirty="0" err="1"/>
              <a:t>Tuesday´s</a:t>
            </a:r>
            <a:r>
              <a:rPr lang="nl-NL" sz="2800" dirty="0"/>
              <a:t> </a:t>
            </a:r>
            <a:r>
              <a:rPr lang="nl-NL" sz="2800" dirty="0" err="1"/>
              <a:t>assignment</a:t>
            </a:r>
            <a:r>
              <a:rPr lang="nl-NL" sz="2800" dirty="0"/>
              <a:t> </a:t>
            </a:r>
            <a:r>
              <a:rPr lang="nl-NL" sz="2800" dirty="0" err="1"/>
              <a:t>you</a:t>
            </a:r>
            <a:r>
              <a:rPr lang="nl-NL" sz="2800" dirty="0"/>
              <a:t> will create several variants of this stroop test</a:t>
            </a:r>
          </a:p>
          <a:p>
            <a:r>
              <a:rPr lang="nl-NL" sz="2800" dirty="0"/>
              <a:t>Today in class, we’ll create a basic version together (and see why inline scripts are useful)</a:t>
            </a:r>
          </a:p>
          <a:p>
            <a:pPr lvl="1"/>
            <a:r>
              <a:rPr lang="nl-NL" sz="2400" dirty="0"/>
              <a:t>You can build further on this basic version in the excercises</a:t>
            </a:r>
          </a:p>
        </p:txBody>
      </p:sp>
      <p:sp>
        <p:nvSpPr>
          <p:cNvPr id="5" name="Footer Placeholder 4"/>
          <p:cNvSpPr>
            <a:spLocks noGrp="1"/>
          </p:cNvSpPr>
          <p:nvPr>
            <p:ph type="ftr" sz="quarter" idx="11"/>
          </p:nvPr>
        </p:nvSpPr>
        <p:spPr/>
        <p:txBody>
          <a:bodyPr/>
          <a:lstStyle/>
          <a:p>
            <a:r>
              <a:rPr lang="en-US"/>
              <a:t>Programming for Psychologists: Lecture 3</a:t>
            </a:r>
          </a:p>
        </p:txBody>
      </p:sp>
      <p:grpSp>
        <p:nvGrpSpPr>
          <p:cNvPr id="10" name="Group 9"/>
          <p:cNvGrpSpPr/>
          <p:nvPr/>
        </p:nvGrpSpPr>
        <p:grpSpPr>
          <a:xfrm>
            <a:off x="3059832" y="3923454"/>
            <a:ext cx="3024336" cy="2621091"/>
            <a:chOff x="3131840" y="3923454"/>
            <a:chExt cx="3024336" cy="2621091"/>
          </a:xfrm>
        </p:grpSpPr>
        <p:sp>
          <p:nvSpPr>
            <p:cNvPr id="7" name="Rectangle 6"/>
            <p:cNvSpPr/>
            <p:nvPr/>
          </p:nvSpPr>
          <p:spPr>
            <a:xfrm>
              <a:off x="3131840" y="3923454"/>
              <a:ext cx="3024336" cy="26210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Donut 7"/>
            <p:cNvSpPr/>
            <p:nvPr/>
          </p:nvSpPr>
          <p:spPr>
            <a:xfrm>
              <a:off x="4572000" y="5157192"/>
              <a:ext cx="144016" cy="144016"/>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grpSp>
      <p:grpSp>
        <p:nvGrpSpPr>
          <p:cNvPr id="17" name="Group 16"/>
          <p:cNvGrpSpPr/>
          <p:nvPr/>
        </p:nvGrpSpPr>
        <p:grpSpPr>
          <a:xfrm>
            <a:off x="3059832" y="3923454"/>
            <a:ext cx="3024336" cy="2621091"/>
            <a:chOff x="2987824" y="3923625"/>
            <a:chExt cx="3024336" cy="2621091"/>
          </a:xfrm>
        </p:grpSpPr>
        <p:sp>
          <p:nvSpPr>
            <p:cNvPr id="9" name="Rectangle 8"/>
            <p:cNvSpPr/>
            <p:nvPr/>
          </p:nvSpPr>
          <p:spPr>
            <a:xfrm>
              <a:off x="2987824" y="3923625"/>
              <a:ext cx="3024336" cy="26210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xtBox 10"/>
            <p:cNvSpPr txBox="1"/>
            <p:nvPr/>
          </p:nvSpPr>
          <p:spPr>
            <a:xfrm>
              <a:off x="3923928" y="4983559"/>
              <a:ext cx="1224136" cy="461665"/>
            </a:xfrm>
            <a:prstGeom prst="rect">
              <a:avLst/>
            </a:prstGeom>
            <a:noFill/>
          </p:spPr>
          <p:txBody>
            <a:bodyPr wrap="square" rtlCol="0">
              <a:spAutoFit/>
            </a:bodyPr>
            <a:lstStyle/>
            <a:p>
              <a:r>
                <a:rPr lang="nl-NL" sz="2400" b="1" dirty="0">
                  <a:solidFill>
                    <a:srgbClr val="FF0000"/>
                  </a:solidFill>
                </a:rPr>
                <a:t>GREEN</a:t>
              </a:r>
            </a:p>
          </p:txBody>
        </p:sp>
      </p:grpSp>
      <p:grpSp>
        <p:nvGrpSpPr>
          <p:cNvPr id="18" name="Group 17"/>
          <p:cNvGrpSpPr/>
          <p:nvPr/>
        </p:nvGrpSpPr>
        <p:grpSpPr>
          <a:xfrm>
            <a:off x="3059832" y="3923454"/>
            <a:ext cx="3024336" cy="2621091"/>
            <a:chOff x="3131840" y="3923454"/>
            <a:chExt cx="3024336" cy="2621091"/>
          </a:xfrm>
        </p:grpSpPr>
        <p:sp>
          <p:nvSpPr>
            <p:cNvPr id="19" name="Rectangle 18"/>
            <p:cNvSpPr/>
            <p:nvPr/>
          </p:nvSpPr>
          <p:spPr>
            <a:xfrm>
              <a:off x="3131840" y="3923454"/>
              <a:ext cx="3024336" cy="26210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Donut 19"/>
            <p:cNvSpPr/>
            <p:nvPr/>
          </p:nvSpPr>
          <p:spPr>
            <a:xfrm>
              <a:off x="4572000" y="5157192"/>
              <a:ext cx="144016" cy="144016"/>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grpSp>
      <p:grpSp>
        <p:nvGrpSpPr>
          <p:cNvPr id="16" name="Group 15"/>
          <p:cNvGrpSpPr/>
          <p:nvPr/>
        </p:nvGrpSpPr>
        <p:grpSpPr>
          <a:xfrm>
            <a:off x="3059832" y="3918654"/>
            <a:ext cx="3024336" cy="2621091"/>
            <a:chOff x="-252536" y="3903845"/>
            <a:chExt cx="3024336" cy="2621091"/>
          </a:xfrm>
        </p:grpSpPr>
        <p:sp>
          <p:nvSpPr>
            <p:cNvPr id="14" name="Rectangle 13"/>
            <p:cNvSpPr/>
            <p:nvPr/>
          </p:nvSpPr>
          <p:spPr>
            <a:xfrm>
              <a:off x="-252536" y="3903845"/>
              <a:ext cx="3024336" cy="26210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908593" y="5003337"/>
              <a:ext cx="702078" cy="461665"/>
            </a:xfrm>
            <a:prstGeom prst="rect">
              <a:avLst/>
            </a:prstGeom>
            <a:noFill/>
          </p:spPr>
          <p:txBody>
            <a:bodyPr wrap="square" rtlCol="0">
              <a:spAutoFit/>
            </a:bodyPr>
            <a:lstStyle/>
            <a:p>
              <a:r>
                <a:rPr lang="nl-NL" sz="2400" b="1" dirty="0">
                  <a:solidFill>
                    <a:srgbClr val="00B050"/>
                  </a:solidFill>
                </a:rPr>
                <a:t>RED</a:t>
              </a:r>
            </a:p>
          </p:txBody>
        </p:sp>
      </p:grpSp>
      <p:sp>
        <p:nvSpPr>
          <p:cNvPr id="22" name="Slide Number Placeholder 21"/>
          <p:cNvSpPr>
            <a:spLocks noGrp="1"/>
          </p:cNvSpPr>
          <p:nvPr>
            <p:ph type="sldNum" sz="quarter" idx="12"/>
          </p:nvPr>
        </p:nvSpPr>
        <p:spPr/>
        <p:txBody>
          <a:bodyPr/>
          <a:lstStyle/>
          <a:p>
            <a:fld id="{CBC5D127-5FE7-4F18-8369-5475B33C39F8}" type="slidenum">
              <a:rPr lang="en-US" smtClean="0"/>
              <a:pPr/>
              <a:t>4</a:t>
            </a:fld>
            <a:r>
              <a:rPr lang="en-US"/>
              <a:t>/45</a:t>
            </a:r>
            <a:endParaRPr lang="en-US" dirty="0"/>
          </a:p>
        </p:txBody>
      </p:sp>
    </p:spTree>
    <p:extLst>
      <p:ext uri="{BB962C8B-B14F-4D97-AF65-F5344CB8AC3E}">
        <p14:creationId xmlns:p14="http://schemas.microsoft.com/office/powerpoint/2010/main" val="11472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Almost</a:t>
            </a:r>
            <a:r>
              <a:rPr lang="nl-NL" dirty="0"/>
              <a:t> </a:t>
            </a:r>
            <a:r>
              <a:rPr lang="nl-NL" dirty="0" err="1"/>
              <a:t>done</a:t>
            </a:r>
            <a:r>
              <a:rPr lang="nl-NL" dirty="0"/>
              <a:t>!</a:t>
            </a:r>
            <a:endParaRPr lang="en-US" dirty="0"/>
          </a:p>
        </p:txBody>
      </p:sp>
      <p:sp>
        <p:nvSpPr>
          <p:cNvPr id="3" name="Content Placeholder 2"/>
          <p:cNvSpPr>
            <a:spLocks noGrp="1"/>
          </p:cNvSpPr>
          <p:nvPr>
            <p:ph idx="1"/>
          </p:nvPr>
        </p:nvSpPr>
        <p:spPr>
          <a:xfrm>
            <a:off x="323528" y="1484784"/>
            <a:ext cx="8568952" cy="2160240"/>
          </a:xfrm>
        </p:spPr>
        <p:txBody>
          <a:bodyPr/>
          <a:lstStyle/>
          <a:p>
            <a:r>
              <a:rPr lang="nl-NL" dirty="0"/>
              <a:t>We </a:t>
            </a:r>
            <a:r>
              <a:rPr lang="nl-NL" dirty="0" err="1"/>
              <a:t>also</a:t>
            </a:r>
            <a:r>
              <a:rPr lang="nl-NL" dirty="0"/>
              <a:t> want to </a:t>
            </a:r>
            <a:r>
              <a:rPr lang="nl-NL" i="1" dirty="0"/>
              <a:t>log </a:t>
            </a:r>
            <a:r>
              <a:rPr lang="nl-NL" dirty="0"/>
              <a:t>these </a:t>
            </a:r>
            <a:r>
              <a:rPr lang="nl-NL" dirty="0" err="1"/>
              <a:t>responses</a:t>
            </a:r>
            <a:r>
              <a:rPr lang="nl-NL" dirty="0"/>
              <a:t>, </a:t>
            </a:r>
            <a:r>
              <a:rPr lang="nl-NL" dirty="0" err="1"/>
              <a:t>so</a:t>
            </a:r>
            <a:r>
              <a:rPr lang="nl-NL" dirty="0"/>
              <a:t> </a:t>
            </a:r>
            <a:r>
              <a:rPr lang="nl-NL" dirty="0" err="1"/>
              <a:t>they</a:t>
            </a:r>
            <a:r>
              <a:rPr lang="nl-NL" dirty="0"/>
              <a:t> are </a:t>
            </a:r>
            <a:r>
              <a:rPr lang="nl-NL" dirty="0" err="1"/>
              <a:t>saved</a:t>
            </a:r>
            <a:r>
              <a:rPr lang="nl-NL" dirty="0"/>
              <a:t> in </a:t>
            </a:r>
            <a:r>
              <a:rPr lang="nl-NL" dirty="0" err="1"/>
              <a:t>our</a:t>
            </a:r>
            <a:r>
              <a:rPr lang="nl-NL" dirty="0"/>
              <a:t> data file</a:t>
            </a:r>
          </a:p>
          <a:p>
            <a:pPr lvl="1"/>
            <a:r>
              <a:rPr lang="nl-NL" dirty="0" err="1"/>
              <a:t>Add</a:t>
            </a:r>
            <a:r>
              <a:rPr lang="nl-NL" dirty="0"/>
              <a:t> </a:t>
            </a:r>
            <a:r>
              <a:rPr lang="nl-NL" dirty="0" err="1"/>
              <a:t>new</a:t>
            </a:r>
            <a:r>
              <a:rPr lang="nl-NL" dirty="0"/>
              <a:t> </a:t>
            </a:r>
            <a:r>
              <a:rPr lang="nl-NL" dirty="0">
                <a:solidFill>
                  <a:srgbClr val="C00000"/>
                </a:solidFill>
              </a:rPr>
              <a:t>logger</a:t>
            </a:r>
            <a:r>
              <a:rPr lang="nl-NL" dirty="0"/>
              <a:t> item to </a:t>
            </a:r>
            <a:r>
              <a:rPr lang="nl-NL" dirty="0">
                <a:solidFill>
                  <a:srgbClr val="0070C0"/>
                </a:solidFill>
              </a:rPr>
              <a:t>Trial_</a:t>
            </a:r>
            <a:r>
              <a:rPr lang="nl-NL" dirty="0" err="1">
                <a:solidFill>
                  <a:srgbClr val="0070C0"/>
                </a:solidFill>
              </a:rPr>
              <a:t>sequence</a:t>
            </a:r>
            <a:endParaRPr lang="nl-NL" dirty="0">
              <a:solidFill>
                <a:srgbClr val="0070C0"/>
              </a:solidFill>
            </a:endParaRPr>
          </a:p>
          <a:p>
            <a:pPr lvl="1"/>
            <a:r>
              <a:rPr lang="nl-NL" dirty="0"/>
              <a:t>Keep the </a:t>
            </a:r>
            <a:r>
              <a:rPr lang="nl-NL" dirty="0" err="1"/>
              <a:t>default</a:t>
            </a:r>
            <a:r>
              <a:rPr lang="nl-NL" dirty="0"/>
              <a:t> </a:t>
            </a:r>
            <a:r>
              <a:rPr lang="nl-NL" dirty="0" err="1"/>
              <a:t>values</a:t>
            </a:r>
            <a:endParaRPr lang="en-US"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10" name="Slide Number Placeholder 9"/>
          <p:cNvSpPr>
            <a:spLocks noGrp="1"/>
          </p:cNvSpPr>
          <p:nvPr>
            <p:ph type="sldNum" sz="quarter" idx="12"/>
          </p:nvPr>
        </p:nvSpPr>
        <p:spPr/>
        <p:txBody>
          <a:bodyPr/>
          <a:lstStyle/>
          <a:p>
            <a:fld id="{CBC5D127-5FE7-4F18-8369-5475B33C39F8}" type="slidenum">
              <a:rPr lang="en-US" smtClean="0"/>
              <a:pPr/>
              <a:t>40</a:t>
            </a:fld>
            <a:r>
              <a:rPr lang="en-US"/>
              <a:t>/45</a:t>
            </a:r>
            <a:endParaRPr lang="en-US" dirty="0"/>
          </a:p>
        </p:txBody>
      </p:sp>
      <p:pic>
        <p:nvPicPr>
          <p:cNvPr id="6" name="Picture 5">
            <a:extLst>
              <a:ext uri="{FF2B5EF4-FFF2-40B4-BE49-F238E27FC236}">
                <a16:creationId xmlns:a16="http://schemas.microsoft.com/office/drawing/2014/main" id="{F9A84956-8793-074A-982E-8FCA053A2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337" y="3140968"/>
            <a:ext cx="3316910" cy="322477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Almost</a:t>
            </a:r>
            <a:r>
              <a:rPr lang="nl-NL" dirty="0"/>
              <a:t> </a:t>
            </a:r>
            <a:r>
              <a:rPr lang="nl-NL" dirty="0" err="1"/>
              <a:t>done</a:t>
            </a:r>
            <a:r>
              <a:rPr lang="nl-NL" dirty="0"/>
              <a:t>!</a:t>
            </a:r>
            <a:endParaRPr lang="en-US" dirty="0"/>
          </a:p>
        </p:txBody>
      </p:sp>
      <p:sp>
        <p:nvSpPr>
          <p:cNvPr id="3" name="Content Placeholder 2"/>
          <p:cNvSpPr>
            <a:spLocks noGrp="1"/>
          </p:cNvSpPr>
          <p:nvPr>
            <p:ph idx="1"/>
          </p:nvPr>
        </p:nvSpPr>
        <p:spPr>
          <a:xfrm>
            <a:off x="323528" y="1484784"/>
            <a:ext cx="8568952" cy="1872208"/>
          </a:xfrm>
        </p:spPr>
        <p:txBody>
          <a:bodyPr>
            <a:normAutofit/>
          </a:bodyPr>
          <a:lstStyle/>
          <a:p>
            <a:r>
              <a:rPr lang="nl-NL" sz="2800" dirty="0" err="1"/>
              <a:t>Let’s</a:t>
            </a:r>
            <a:r>
              <a:rPr lang="nl-NL" sz="2800" dirty="0"/>
              <a:t> </a:t>
            </a:r>
            <a:r>
              <a:rPr lang="nl-NL" sz="2800" dirty="0" err="1"/>
              <a:t>add</a:t>
            </a:r>
            <a:r>
              <a:rPr lang="nl-NL" sz="2800" dirty="0"/>
              <a:t> </a:t>
            </a:r>
            <a:r>
              <a:rPr lang="nl-NL" sz="2800" dirty="0" err="1"/>
              <a:t>some</a:t>
            </a:r>
            <a:r>
              <a:rPr lang="nl-NL" sz="2800" dirty="0"/>
              <a:t> more trials</a:t>
            </a:r>
          </a:p>
          <a:p>
            <a:pPr lvl="1"/>
            <a:r>
              <a:rPr lang="nl-NL" sz="2400" dirty="0"/>
              <a:t>In the </a:t>
            </a:r>
            <a:r>
              <a:rPr lang="nl-NL" sz="2400" dirty="0" err="1"/>
              <a:t>properties</a:t>
            </a:r>
            <a:r>
              <a:rPr lang="nl-NL" sz="2400" dirty="0"/>
              <a:t> of Trial_list set </a:t>
            </a:r>
            <a:r>
              <a:rPr lang="nl-NL" sz="2400" i="1" dirty="0" err="1"/>
              <a:t>Repeat</a:t>
            </a:r>
            <a:r>
              <a:rPr lang="nl-NL" sz="2400" i="1" dirty="0"/>
              <a:t> </a:t>
            </a:r>
            <a:r>
              <a:rPr lang="nl-NL" sz="2400" dirty="0"/>
              <a:t>to 20</a:t>
            </a:r>
          </a:p>
          <a:p>
            <a:pPr lvl="1"/>
            <a:r>
              <a:rPr lang="nl-NL" sz="2400" dirty="0"/>
              <a:t>The </a:t>
            </a:r>
            <a:r>
              <a:rPr lang="nl-NL" sz="2400" dirty="0" err="1"/>
              <a:t>variable</a:t>
            </a:r>
            <a:r>
              <a:rPr lang="nl-NL" sz="2400" dirty="0"/>
              <a:t> list in Trial_list </a:t>
            </a:r>
            <a:r>
              <a:rPr lang="nl-NL" sz="2400" dirty="0" err="1"/>
              <a:t>can</a:t>
            </a:r>
            <a:r>
              <a:rPr lang="nl-NL" sz="2400" dirty="0"/>
              <a:t> </a:t>
            </a:r>
            <a:r>
              <a:rPr lang="nl-NL" sz="2400" dirty="0" err="1"/>
              <a:t>remain</a:t>
            </a:r>
            <a:r>
              <a:rPr lang="nl-NL" sz="2400" dirty="0"/>
              <a:t> empty, </a:t>
            </a:r>
            <a:r>
              <a:rPr lang="nl-NL" sz="2400" dirty="0" err="1"/>
              <a:t>because</a:t>
            </a:r>
            <a:r>
              <a:rPr lang="nl-NL" sz="2400" dirty="0"/>
              <a:t> we </a:t>
            </a:r>
            <a:r>
              <a:rPr lang="nl-NL" sz="2400" dirty="0" err="1"/>
              <a:t>created</a:t>
            </a:r>
            <a:r>
              <a:rPr lang="nl-NL" sz="2400" dirty="0"/>
              <a:t> all </a:t>
            </a:r>
            <a:r>
              <a:rPr lang="nl-NL" sz="2400" dirty="0" err="1"/>
              <a:t>our</a:t>
            </a:r>
            <a:r>
              <a:rPr lang="nl-NL" sz="2400" dirty="0"/>
              <a:t> variables in </a:t>
            </a:r>
            <a:r>
              <a:rPr lang="nl-NL" sz="2400" dirty="0" err="1"/>
              <a:t>our</a:t>
            </a:r>
            <a:r>
              <a:rPr lang="nl-NL" sz="2400" dirty="0"/>
              <a:t> </a:t>
            </a:r>
            <a:r>
              <a:rPr lang="nl-NL" sz="2400" dirty="0" err="1"/>
              <a:t>inline_script</a:t>
            </a:r>
            <a:r>
              <a:rPr lang="nl-NL" sz="2400" dirty="0"/>
              <a:t>!</a:t>
            </a:r>
            <a:endParaRPr lang="en-US" sz="2400"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41</a:t>
            </a:fld>
            <a:r>
              <a:rPr lang="en-US"/>
              <a:t>/45</a:t>
            </a:r>
            <a:endParaRPr lang="en-US" dirty="0"/>
          </a:p>
        </p:txBody>
      </p:sp>
      <p:pic>
        <p:nvPicPr>
          <p:cNvPr id="6" name="Picture 5">
            <a:extLst>
              <a:ext uri="{FF2B5EF4-FFF2-40B4-BE49-F238E27FC236}">
                <a16:creationId xmlns:a16="http://schemas.microsoft.com/office/drawing/2014/main" id="{407CBA8E-0711-8345-A7C5-B6ED70289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1883"/>
            <a:ext cx="9144000" cy="339604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Done</a:t>
            </a:r>
            <a:r>
              <a:rPr lang="nl-NL" dirty="0"/>
              <a:t>!</a:t>
            </a:r>
            <a:endParaRPr lang="en-US" dirty="0"/>
          </a:p>
        </p:txBody>
      </p:sp>
      <p:sp>
        <p:nvSpPr>
          <p:cNvPr id="3" name="Content Placeholder 2"/>
          <p:cNvSpPr>
            <a:spLocks noGrp="1"/>
          </p:cNvSpPr>
          <p:nvPr>
            <p:ph idx="1"/>
          </p:nvPr>
        </p:nvSpPr>
        <p:spPr/>
        <p:txBody>
          <a:bodyPr>
            <a:normAutofit fontScale="92500" lnSpcReduction="10000"/>
          </a:bodyPr>
          <a:lstStyle/>
          <a:p>
            <a:r>
              <a:rPr lang="nl-NL" dirty="0"/>
              <a:t>The experiment </a:t>
            </a:r>
            <a:r>
              <a:rPr lang="nl-NL" dirty="0" err="1"/>
              <a:t>will</a:t>
            </a:r>
            <a:r>
              <a:rPr lang="nl-NL" dirty="0"/>
              <a:t> run </a:t>
            </a:r>
            <a:r>
              <a:rPr lang="nl-NL" dirty="0" err="1"/>
              <a:t>now</a:t>
            </a:r>
            <a:r>
              <a:rPr lang="nl-NL" dirty="0"/>
              <a:t>!</a:t>
            </a:r>
          </a:p>
          <a:p>
            <a:r>
              <a:rPr lang="nl-NL" dirty="0" err="1"/>
              <a:t>Don’t</a:t>
            </a:r>
            <a:r>
              <a:rPr lang="nl-NL" dirty="0"/>
              <a:t> </a:t>
            </a:r>
            <a:r>
              <a:rPr lang="nl-NL" dirty="0" err="1"/>
              <a:t>forget</a:t>
            </a:r>
            <a:r>
              <a:rPr lang="nl-NL" dirty="0"/>
              <a:t> to </a:t>
            </a:r>
            <a:r>
              <a:rPr lang="nl-NL" dirty="0" err="1"/>
              <a:t>add</a:t>
            </a:r>
            <a:r>
              <a:rPr lang="nl-NL" dirty="0"/>
              <a:t> these </a:t>
            </a:r>
            <a:r>
              <a:rPr lang="nl-NL" dirty="0" err="1"/>
              <a:t>things</a:t>
            </a:r>
            <a:r>
              <a:rPr lang="nl-NL" dirty="0"/>
              <a:t> in a </a:t>
            </a:r>
            <a:r>
              <a:rPr lang="nl-NL" dirty="0" err="1"/>
              <a:t>real</a:t>
            </a:r>
            <a:r>
              <a:rPr lang="nl-NL" dirty="0"/>
              <a:t> experiment!</a:t>
            </a:r>
          </a:p>
          <a:p>
            <a:pPr lvl="1"/>
            <a:r>
              <a:rPr lang="nl-NL" dirty="0" err="1"/>
              <a:t>Instruction</a:t>
            </a:r>
            <a:r>
              <a:rPr lang="nl-NL" dirty="0"/>
              <a:t> </a:t>
            </a:r>
            <a:r>
              <a:rPr lang="nl-NL" dirty="0" err="1"/>
              <a:t>slide</a:t>
            </a:r>
            <a:r>
              <a:rPr lang="nl-NL" dirty="0"/>
              <a:t>(s)</a:t>
            </a:r>
          </a:p>
          <a:p>
            <a:pPr lvl="2"/>
            <a:r>
              <a:rPr lang="nl-NL" dirty="0" err="1"/>
              <a:t>Explain</a:t>
            </a:r>
            <a:r>
              <a:rPr lang="nl-NL" dirty="0"/>
              <a:t> </a:t>
            </a:r>
            <a:r>
              <a:rPr lang="nl-NL" dirty="0" err="1"/>
              <a:t>task</a:t>
            </a:r>
            <a:r>
              <a:rPr lang="nl-NL" dirty="0"/>
              <a:t>, </a:t>
            </a:r>
            <a:r>
              <a:rPr lang="nl-NL" dirty="0" err="1"/>
              <a:t>which</a:t>
            </a:r>
            <a:r>
              <a:rPr lang="nl-NL" dirty="0"/>
              <a:t> buttons to </a:t>
            </a:r>
            <a:r>
              <a:rPr lang="nl-NL" dirty="0" err="1"/>
              <a:t>use</a:t>
            </a:r>
            <a:r>
              <a:rPr lang="nl-NL" dirty="0"/>
              <a:t>, etc.</a:t>
            </a:r>
          </a:p>
          <a:p>
            <a:pPr lvl="1"/>
            <a:r>
              <a:rPr lang="nl-NL" dirty="0" err="1"/>
              <a:t>Practice</a:t>
            </a:r>
            <a:r>
              <a:rPr lang="nl-NL" dirty="0"/>
              <a:t> </a:t>
            </a:r>
            <a:r>
              <a:rPr lang="nl-NL" dirty="0" err="1"/>
              <a:t>block</a:t>
            </a:r>
            <a:r>
              <a:rPr lang="nl-NL" dirty="0"/>
              <a:t> (+</a:t>
            </a:r>
            <a:r>
              <a:rPr lang="nl-NL" dirty="0" err="1"/>
              <a:t>notification</a:t>
            </a:r>
            <a:r>
              <a:rPr lang="nl-NL" dirty="0"/>
              <a:t> </a:t>
            </a:r>
            <a:r>
              <a:rPr lang="nl-NL" dirty="0" err="1"/>
              <a:t>when</a:t>
            </a:r>
            <a:r>
              <a:rPr lang="nl-NL" dirty="0"/>
              <a:t> </a:t>
            </a:r>
            <a:r>
              <a:rPr lang="nl-NL" dirty="0" err="1"/>
              <a:t>real</a:t>
            </a:r>
            <a:r>
              <a:rPr lang="nl-NL" dirty="0"/>
              <a:t> experiment </a:t>
            </a:r>
            <a:r>
              <a:rPr lang="nl-NL" dirty="0" err="1"/>
              <a:t>begins</a:t>
            </a:r>
            <a:r>
              <a:rPr lang="nl-NL" dirty="0"/>
              <a:t>)</a:t>
            </a:r>
          </a:p>
          <a:p>
            <a:pPr lvl="1"/>
            <a:r>
              <a:rPr lang="nl-NL" dirty="0" err="1"/>
              <a:t>Notification</a:t>
            </a:r>
            <a:r>
              <a:rPr lang="nl-NL" dirty="0"/>
              <a:t> </a:t>
            </a:r>
            <a:r>
              <a:rPr lang="nl-NL" dirty="0" err="1"/>
              <a:t>slide</a:t>
            </a:r>
            <a:r>
              <a:rPr lang="nl-NL" dirty="0"/>
              <a:t> of </a:t>
            </a:r>
            <a:r>
              <a:rPr lang="nl-NL" dirty="0" err="1"/>
              <a:t>block</a:t>
            </a:r>
            <a:r>
              <a:rPr lang="nl-NL" dirty="0"/>
              <a:t> type </a:t>
            </a:r>
            <a:r>
              <a:rPr lang="nl-NL" dirty="0" err="1"/>
              <a:t>before</a:t>
            </a:r>
            <a:r>
              <a:rPr lang="nl-NL" dirty="0"/>
              <a:t> </a:t>
            </a:r>
            <a:r>
              <a:rPr lang="nl-NL" dirty="0" err="1"/>
              <a:t>each</a:t>
            </a:r>
            <a:r>
              <a:rPr lang="nl-NL" dirty="0"/>
              <a:t> </a:t>
            </a:r>
            <a:r>
              <a:rPr lang="nl-NL" dirty="0" err="1"/>
              <a:t>block</a:t>
            </a:r>
            <a:endParaRPr lang="nl-NL" dirty="0"/>
          </a:p>
          <a:p>
            <a:pPr lvl="2"/>
            <a:r>
              <a:rPr lang="nl-NL" dirty="0"/>
              <a:t>“</a:t>
            </a:r>
            <a:r>
              <a:rPr lang="nl-NL" dirty="0" err="1"/>
              <a:t>You</a:t>
            </a:r>
            <a:r>
              <a:rPr lang="nl-NL" dirty="0"/>
              <a:t> are </a:t>
            </a:r>
            <a:r>
              <a:rPr lang="nl-NL" dirty="0" err="1"/>
              <a:t>now</a:t>
            </a:r>
            <a:r>
              <a:rPr lang="nl-NL" dirty="0"/>
              <a:t> </a:t>
            </a:r>
            <a:r>
              <a:rPr lang="nl-NL" dirty="0" err="1"/>
              <a:t>going</a:t>
            </a:r>
            <a:r>
              <a:rPr lang="nl-NL" dirty="0"/>
              <a:t> to do a [</a:t>
            </a:r>
            <a:r>
              <a:rPr lang="nl-NL" dirty="0" err="1"/>
              <a:t>block</a:t>
            </a:r>
            <a:r>
              <a:rPr lang="nl-NL" dirty="0"/>
              <a:t>_type] </a:t>
            </a:r>
            <a:r>
              <a:rPr lang="nl-NL" dirty="0" err="1"/>
              <a:t>block</a:t>
            </a:r>
            <a:r>
              <a:rPr lang="nl-NL" dirty="0"/>
              <a:t>” </a:t>
            </a:r>
            <a:r>
              <a:rPr lang="nl-NL" dirty="0">
                <a:sym typeface="Wingdings" pitchFamily="2" charset="2"/>
              </a:rPr>
              <a:t></a:t>
            </a:r>
            <a:br>
              <a:rPr lang="nl-NL" dirty="0"/>
            </a:br>
            <a:r>
              <a:rPr lang="nl-NL" dirty="0"/>
              <a:t>(“</a:t>
            </a:r>
            <a:r>
              <a:rPr lang="nl-NL" dirty="0" err="1"/>
              <a:t>You</a:t>
            </a:r>
            <a:r>
              <a:rPr lang="nl-NL" dirty="0"/>
              <a:t> are </a:t>
            </a:r>
            <a:r>
              <a:rPr lang="nl-NL" dirty="0" err="1"/>
              <a:t>now</a:t>
            </a:r>
            <a:r>
              <a:rPr lang="nl-NL" dirty="0"/>
              <a:t> </a:t>
            </a:r>
            <a:r>
              <a:rPr lang="nl-NL" dirty="0" err="1"/>
              <a:t>going</a:t>
            </a:r>
            <a:r>
              <a:rPr lang="nl-NL" dirty="0"/>
              <a:t> to do a </a:t>
            </a:r>
            <a:r>
              <a:rPr lang="nl-NL" dirty="0" err="1"/>
              <a:t>neutral</a:t>
            </a:r>
            <a:r>
              <a:rPr lang="nl-NL" dirty="0"/>
              <a:t> </a:t>
            </a:r>
            <a:r>
              <a:rPr lang="nl-NL" dirty="0" err="1"/>
              <a:t>block</a:t>
            </a:r>
            <a:r>
              <a:rPr lang="nl-NL" dirty="0"/>
              <a:t>”)</a:t>
            </a:r>
          </a:p>
          <a:p>
            <a:pPr lvl="1"/>
            <a:r>
              <a:rPr lang="nl-NL" dirty="0"/>
              <a:t>“</a:t>
            </a:r>
            <a:r>
              <a:rPr lang="nl-NL" dirty="0" err="1"/>
              <a:t>Take</a:t>
            </a:r>
            <a:r>
              <a:rPr lang="nl-NL" dirty="0"/>
              <a:t> a break” </a:t>
            </a:r>
            <a:r>
              <a:rPr lang="nl-NL" dirty="0" err="1"/>
              <a:t>slide</a:t>
            </a:r>
            <a:r>
              <a:rPr lang="nl-NL" dirty="0"/>
              <a:t> at the end of </a:t>
            </a:r>
            <a:r>
              <a:rPr lang="nl-NL" dirty="0" err="1"/>
              <a:t>each</a:t>
            </a:r>
            <a:r>
              <a:rPr lang="nl-NL" dirty="0"/>
              <a:t> </a:t>
            </a:r>
            <a:r>
              <a:rPr lang="nl-NL" dirty="0" err="1"/>
              <a:t>block</a:t>
            </a:r>
            <a:endParaRPr lang="nl-NL" dirty="0"/>
          </a:p>
          <a:p>
            <a:pPr lvl="1"/>
            <a:r>
              <a:rPr lang="nl-NL" dirty="0" err="1"/>
              <a:t>Goodbye</a:t>
            </a:r>
            <a:r>
              <a:rPr lang="nl-NL" dirty="0"/>
              <a:t> </a:t>
            </a:r>
            <a:r>
              <a:rPr lang="nl-NL" dirty="0" err="1"/>
              <a:t>slide</a:t>
            </a:r>
            <a:endParaRPr lang="en-US"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42</a:t>
            </a:fld>
            <a:r>
              <a:rPr lang="en-US"/>
              <a:t>/45</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Important </a:t>
            </a:r>
            <a:r>
              <a:rPr lang="nl-NL" dirty="0" err="1"/>
              <a:t>lessons</a:t>
            </a:r>
            <a:r>
              <a:rPr lang="nl-NL" dirty="0"/>
              <a:t> of </a:t>
            </a:r>
            <a:r>
              <a:rPr lang="nl-NL" dirty="0" err="1"/>
              <a:t>today</a:t>
            </a:r>
            <a:r>
              <a:rPr lang="nl-NL" dirty="0"/>
              <a:t>!</a:t>
            </a:r>
          </a:p>
        </p:txBody>
      </p:sp>
      <p:sp>
        <p:nvSpPr>
          <p:cNvPr id="3" name="Content Placeholder 2"/>
          <p:cNvSpPr>
            <a:spLocks noGrp="1"/>
          </p:cNvSpPr>
          <p:nvPr>
            <p:ph idx="1"/>
          </p:nvPr>
        </p:nvSpPr>
        <p:spPr/>
        <p:txBody>
          <a:bodyPr>
            <a:normAutofit fontScale="92500" lnSpcReduction="20000"/>
          </a:bodyPr>
          <a:lstStyle/>
          <a:p>
            <a:r>
              <a:rPr lang="nl-NL" dirty="0"/>
              <a:t>The </a:t>
            </a:r>
            <a:r>
              <a:rPr lang="nl-NL" dirty="0" err="1"/>
              <a:t>inline</a:t>
            </a:r>
            <a:r>
              <a:rPr lang="nl-NL" dirty="0"/>
              <a:t>_script has </a:t>
            </a:r>
            <a:r>
              <a:rPr lang="nl-NL" dirty="0" err="1"/>
              <a:t>two</a:t>
            </a:r>
            <a:r>
              <a:rPr lang="nl-NL" dirty="0"/>
              <a:t> </a:t>
            </a:r>
            <a:r>
              <a:rPr lang="nl-NL" dirty="0" err="1"/>
              <a:t>phases</a:t>
            </a:r>
            <a:r>
              <a:rPr lang="nl-NL" dirty="0"/>
              <a:t>/</a:t>
            </a:r>
            <a:r>
              <a:rPr lang="nl-NL" dirty="0" err="1"/>
              <a:t>sections</a:t>
            </a:r>
            <a:endParaRPr lang="nl-NL" dirty="0"/>
          </a:p>
          <a:p>
            <a:pPr lvl="1"/>
            <a:r>
              <a:rPr lang="nl-NL" b="1" dirty="0"/>
              <a:t>Prepare</a:t>
            </a:r>
            <a:r>
              <a:rPr lang="nl-NL" dirty="0"/>
              <a:t>: put </a:t>
            </a:r>
            <a:r>
              <a:rPr lang="nl-NL" dirty="0" err="1"/>
              <a:t>operations</a:t>
            </a:r>
            <a:r>
              <a:rPr lang="nl-NL" dirty="0"/>
              <a:t> </a:t>
            </a:r>
            <a:r>
              <a:rPr lang="nl-NL" dirty="0" err="1"/>
              <a:t>that</a:t>
            </a:r>
            <a:r>
              <a:rPr lang="nl-NL" dirty="0"/>
              <a:t> </a:t>
            </a:r>
            <a:r>
              <a:rPr lang="nl-NL" dirty="0" err="1"/>
              <a:t>require</a:t>
            </a:r>
            <a:r>
              <a:rPr lang="nl-NL" dirty="0"/>
              <a:t> </a:t>
            </a:r>
            <a:r>
              <a:rPr lang="nl-NL" dirty="0" err="1"/>
              <a:t>some</a:t>
            </a:r>
            <a:r>
              <a:rPr lang="nl-NL" dirty="0"/>
              <a:t> </a:t>
            </a:r>
            <a:r>
              <a:rPr lang="nl-NL" dirty="0" err="1"/>
              <a:t>computational</a:t>
            </a:r>
            <a:r>
              <a:rPr lang="nl-NL" dirty="0"/>
              <a:t> power and </a:t>
            </a:r>
            <a:r>
              <a:rPr lang="nl-NL" dirty="0" err="1"/>
              <a:t>might</a:t>
            </a:r>
            <a:r>
              <a:rPr lang="nl-NL" dirty="0"/>
              <a:t> </a:t>
            </a:r>
            <a:r>
              <a:rPr lang="nl-NL" dirty="0" err="1"/>
              <a:t>take</a:t>
            </a:r>
            <a:r>
              <a:rPr lang="nl-NL" dirty="0"/>
              <a:t> </a:t>
            </a:r>
            <a:r>
              <a:rPr lang="nl-NL" dirty="0" err="1"/>
              <a:t>some</a:t>
            </a:r>
            <a:r>
              <a:rPr lang="nl-NL" dirty="0"/>
              <a:t> time </a:t>
            </a:r>
            <a:r>
              <a:rPr lang="nl-NL" dirty="0" err="1"/>
              <a:t>here</a:t>
            </a:r>
            <a:r>
              <a:rPr lang="nl-NL" dirty="0"/>
              <a:t> (</a:t>
            </a:r>
            <a:r>
              <a:rPr lang="nl-NL" dirty="0" err="1"/>
              <a:t>generating</a:t>
            </a:r>
            <a:r>
              <a:rPr lang="nl-NL" dirty="0"/>
              <a:t> stimuli, </a:t>
            </a:r>
            <a:r>
              <a:rPr lang="nl-NL" dirty="0" err="1"/>
              <a:t>drawing</a:t>
            </a:r>
            <a:r>
              <a:rPr lang="nl-NL" dirty="0"/>
              <a:t>, </a:t>
            </a:r>
            <a:r>
              <a:rPr lang="nl-NL" dirty="0" err="1"/>
              <a:t>etc</a:t>
            </a:r>
            <a:r>
              <a:rPr lang="nl-NL" dirty="0"/>
              <a:t>)</a:t>
            </a:r>
          </a:p>
          <a:p>
            <a:pPr lvl="1"/>
            <a:r>
              <a:rPr lang="nl-NL" b="1" dirty="0"/>
              <a:t>Run</a:t>
            </a:r>
            <a:r>
              <a:rPr lang="nl-NL" dirty="0"/>
              <a:t>: put </a:t>
            </a:r>
            <a:r>
              <a:rPr lang="nl-NL" dirty="0" err="1"/>
              <a:t>operations</a:t>
            </a:r>
            <a:r>
              <a:rPr lang="nl-NL" dirty="0"/>
              <a:t> </a:t>
            </a:r>
            <a:r>
              <a:rPr lang="nl-NL" dirty="0" err="1"/>
              <a:t>that</a:t>
            </a:r>
            <a:r>
              <a:rPr lang="nl-NL" dirty="0"/>
              <a:t> </a:t>
            </a:r>
            <a:r>
              <a:rPr lang="nl-NL" dirty="0" err="1"/>
              <a:t>can</a:t>
            </a:r>
            <a:r>
              <a:rPr lang="nl-NL" dirty="0"/>
              <a:t> </a:t>
            </a:r>
            <a:r>
              <a:rPr lang="nl-NL" dirty="0" err="1"/>
              <a:t>be</a:t>
            </a:r>
            <a:r>
              <a:rPr lang="nl-NL" dirty="0"/>
              <a:t> </a:t>
            </a:r>
            <a:r>
              <a:rPr lang="nl-NL" dirty="0" err="1"/>
              <a:t>done</a:t>
            </a:r>
            <a:r>
              <a:rPr lang="nl-NL" dirty="0"/>
              <a:t> </a:t>
            </a:r>
            <a:r>
              <a:rPr lang="nl-NL" dirty="0" err="1"/>
              <a:t>quickly</a:t>
            </a:r>
            <a:r>
              <a:rPr lang="nl-NL" dirty="0"/>
              <a:t> </a:t>
            </a:r>
            <a:r>
              <a:rPr lang="nl-NL" dirty="0" err="1"/>
              <a:t>here</a:t>
            </a:r>
            <a:r>
              <a:rPr lang="nl-NL" dirty="0"/>
              <a:t> (</a:t>
            </a:r>
            <a:r>
              <a:rPr lang="nl-NL" dirty="0" err="1"/>
              <a:t>copying</a:t>
            </a:r>
            <a:r>
              <a:rPr lang="nl-NL" dirty="0"/>
              <a:t> screen buffer, </a:t>
            </a:r>
            <a:r>
              <a:rPr lang="nl-NL" dirty="0" err="1"/>
              <a:t>logging</a:t>
            </a:r>
            <a:r>
              <a:rPr lang="nl-NL" dirty="0"/>
              <a:t> data, etc.)</a:t>
            </a:r>
          </a:p>
          <a:p>
            <a:r>
              <a:rPr lang="nl-NL" dirty="0"/>
              <a:t>The </a:t>
            </a:r>
            <a:r>
              <a:rPr lang="nl-NL" b="1" dirty="0"/>
              <a:t>var </a:t>
            </a:r>
            <a:r>
              <a:rPr lang="nl-NL" dirty="0"/>
              <a:t>object contains useful functions to communicate with other items outside </a:t>
            </a:r>
            <a:r>
              <a:rPr lang="nl-NL" dirty="0" err="1"/>
              <a:t>the</a:t>
            </a:r>
            <a:r>
              <a:rPr lang="nl-NL" dirty="0"/>
              <a:t> </a:t>
            </a:r>
            <a:r>
              <a:rPr lang="nl-NL" dirty="0" err="1"/>
              <a:t>inline_script</a:t>
            </a:r>
            <a:r>
              <a:rPr lang="nl-NL" dirty="0"/>
              <a:t> </a:t>
            </a:r>
            <a:r>
              <a:rPr lang="nl-NL" dirty="0" err="1"/>
              <a:t>and</a:t>
            </a:r>
            <a:r>
              <a:rPr lang="nl-NL" dirty="0"/>
              <a:t> </a:t>
            </a:r>
            <a:r>
              <a:rPr lang="nl-NL" dirty="0" err="1"/>
              <a:t>easily</a:t>
            </a:r>
            <a:r>
              <a:rPr lang="nl-NL" dirty="0"/>
              <a:t> log variables.</a:t>
            </a:r>
          </a:p>
          <a:p>
            <a:r>
              <a:rPr lang="nl-NL" dirty="0"/>
              <a:t>The </a:t>
            </a:r>
            <a:r>
              <a:rPr lang="nl-NL" b="1" dirty="0"/>
              <a:t>Canvas</a:t>
            </a:r>
            <a:r>
              <a:rPr lang="nl-NL" dirty="0"/>
              <a:t> object is used to draw stimuli to and afterwards display them on the screen</a:t>
            </a:r>
          </a:p>
          <a:p>
            <a:pPr lvl="1"/>
            <a:r>
              <a:rPr lang="nl-NL" dirty="0"/>
              <a:t>Draw stimuli to canvas in </a:t>
            </a:r>
            <a:r>
              <a:rPr lang="nl-NL" i="1" dirty="0"/>
              <a:t>prepare</a:t>
            </a:r>
            <a:r>
              <a:rPr lang="nl-NL" dirty="0"/>
              <a:t> phase, show the canvas to the screen in the </a:t>
            </a:r>
            <a:r>
              <a:rPr lang="nl-NL" i="1" dirty="0"/>
              <a:t>run</a:t>
            </a:r>
            <a:r>
              <a:rPr lang="nl-NL" dirty="0"/>
              <a:t> phase, to prevent tearing</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8" name="Slide Number Placeholder 7"/>
          <p:cNvSpPr>
            <a:spLocks noGrp="1"/>
          </p:cNvSpPr>
          <p:nvPr>
            <p:ph type="sldNum" sz="quarter" idx="12"/>
          </p:nvPr>
        </p:nvSpPr>
        <p:spPr/>
        <p:txBody>
          <a:bodyPr/>
          <a:lstStyle/>
          <a:p>
            <a:fld id="{CBC5D127-5FE7-4F18-8369-5475B33C39F8}" type="slidenum">
              <a:rPr lang="en-US" smtClean="0"/>
              <a:pPr/>
              <a:t>43</a:t>
            </a:fld>
            <a:r>
              <a:rPr lang="en-US"/>
              <a:t>/45</a:t>
            </a:r>
            <a:endParaRPr lang="en-US" dirty="0"/>
          </a:p>
        </p:txBody>
      </p:sp>
    </p:spTree>
    <p:extLst>
      <p:ext uri="{BB962C8B-B14F-4D97-AF65-F5344CB8AC3E}">
        <p14:creationId xmlns:p14="http://schemas.microsoft.com/office/powerpoint/2010/main" val="1912552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Just handy…</a:t>
            </a:r>
          </a:p>
        </p:txBody>
      </p:sp>
      <p:sp>
        <p:nvSpPr>
          <p:cNvPr id="3" name="Content Placeholder 2"/>
          <p:cNvSpPr>
            <a:spLocks noGrp="1"/>
          </p:cNvSpPr>
          <p:nvPr>
            <p:ph idx="1"/>
          </p:nvPr>
        </p:nvSpPr>
        <p:spPr/>
        <p:txBody>
          <a:bodyPr/>
          <a:lstStyle/>
          <a:p>
            <a:r>
              <a:rPr lang="en-US" dirty="0"/>
              <a:t>If </a:t>
            </a:r>
            <a:r>
              <a:rPr lang="en-US" dirty="0" err="1"/>
              <a:t>OpenSesame</a:t>
            </a:r>
            <a:r>
              <a:rPr lang="en-US" dirty="0"/>
              <a:t> doesn’t respond anymore, then press the </a:t>
            </a:r>
            <a:r>
              <a:rPr lang="en-US" b="1" dirty="0"/>
              <a:t>escape</a:t>
            </a:r>
            <a:r>
              <a:rPr lang="en-US" dirty="0"/>
              <a:t> button to quit the experiment! </a:t>
            </a:r>
          </a:p>
          <a:p>
            <a:pPr marL="0" indent="0">
              <a:buNone/>
            </a:pPr>
            <a:endParaRPr lang="en-US"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6" name="Slide Number Placeholder 5"/>
          <p:cNvSpPr>
            <a:spLocks noGrp="1"/>
          </p:cNvSpPr>
          <p:nvPr>
            <p:ph type="sldNum" sz="quarter" idx="12"/>
          </p:nvPr>
        </p:nvSpPr>
        <p:spPr/>
        <p:txBody>
          <a:bodyPr/>
          <a:lstStyle/>
          <a:p>
            <a:fld id="{CBC5D127-5FE7-4F18-8369-5475B33C39F8}" type="slidenum">
              <a:rPr lang="en-US" smtClean="0"/>
              <a:pPr/>
              <a:t>44</a:t>
            </a:fld>
            <a:r>
              <a:rPr lang="en-US"/>
              <a:t>/45</a:t>
            </a:r>
            <a:endParaRPr lang="en-US" dirty="0"/>
          </a:p>
        </p:txBody>
      </p:sp>
    </p:spTree>
    <p:extLst>
      <p:ext uri="{BB962C8B-B14F-4D97-AF65-F5344CB8AC3E}">
        <p14:creationId xmlns:p14="http://schemas.microsoft.com/office/powerpoint/2010/main" val="266887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The design</a:t>
            </a:r>
          </a:p>
        </p:txBody>
      </p:sp>
      <p:sp>
        <p:nvSpPr>
          <p:cNvPr id="3" name="Content Placeholder 2"/>
          <p:cNvSpPr>
            <a:spLocks noGrp="1"/>
          </p:cNvSpPr>
          <p:nvPr>
            <p:ph idx="1"/>
          </p:nvPr>
        </p:nvSpPr>
        <p:spPr/>
        <p:txBody>
          <a:bodyPr>
            <a:normAutofit fontScale="92500"/>
          </a:bodyPr>
          <a:lstStyle/>
          <a:p>
            <a:r>
              <a:rPr lang="nl-NL" dirty="0"/>
              <a:t>Consecutively show different words in a varying color (1 word at a time)</a:t>
            </a:r>
          </a:p>
          <a:p>
            <a:r>
              <a:rPr lang="nl-NL" dirty="0"/>
              <a:t>Participants have to respond as fast as possible to the </a:t>
            </a:r>
            <a:r>
              <a:rPr lang="nl-NL" i="1" dirty="0"/>
              <a:t>color</a:t>
            </a:r>
            <a:r>
              <a:rPr lang="nl-NL" dirty="0"/>
              <a:t> of the word (not the identity of the word)</a:t>
            </a:r>
          </a:p>
          <a:p>
            <a:pPr lvl="1"/>
            <a:r>
              <a:rPr lang="nl-NL" b="1" dirty="0"/>
              <a:t>R-</a:t>
            </a:r>
            <a:r>
              <a:rPr lang="nl-NL" b="1" dirty="0" err="1"/>
              <a:t>key</a:t>
            </a:r>
            <a:r>
              <a:rPr lang="nl-NL" dirty="0"/>
              <a:t> if </a:t>
            </a:r>
            <a:r>
              <a:rPr lang="nl-NL" i="1" dirty="0"/>
              <a:t>red</a:t>
            </a:r>
            <a:r>
              <a:rPr lang="nl-NL" dirty="0"/>
              <a:t>, </a:t>
            </a:r>
            <a:r>
              <a:rPr lang="nl-NL" b="1" dirty="0"/>
              <a:t>G</a:t>
            </a:r>
            <a:r>
              <a:rPr lang="nl-NL" dirty="0"/>
              <a:t> if </a:t>
            </a:r>
            <a:r>
              <a:rPr lang="nl-NL" i="1" dirty="0"/>
              <a:t>green</a:t>
            </a:r>
            <a:r>
              <a:rPr lang="nl-NL" dirty="0"/>
              <a:t> and </a:t>
            </a:r>
            <a:r>
              <a:rPr lang="nl-NL" b="1" dirty="0"/>
              <a:t>B</a:t>
            </a:r>
            <a:r>
              <a:rPr lang="nl-NL" dirty="0"/>
              <a:t> if </a:t>
            </a:r>
            <a:r>
              <a:rPr lang="nl-NL" i="1" dirty="0"/>
              <a:t>blue</a:t>
            </a:r>
          </a:p>
          <a:p>
            <a:r>
              <a:rPr lang="nl-NL" dirty="0"/>
              <a:t>3 conditions (divided in separate </a:t>
            </a:r>
            <a:r>
              <a:rPr lang="nl-NL" i="1" dirty="0"/>
              <a:t>blocks</a:t>
            </a:r>
            <a:r>
              <a:rPr lang="nl-NL" dirty="0"/>
              <a:t>):</a:t>
            </a:r>
          </a:p>
          <a:p>
            <a:pPr lvl="1"/>
            <a:r>
              <a:rPr lang="nl-NL" dirty="0"/>
              <a:t>Congruent </a:t>
            </a:r>
            <a:r>
              <a:rPr lang="nl-NL" sz="2400" dirty="0"/>
              <a:t>(word color and identity are </a:t>
            </a:r>
            <a:r>
              <a:rPr lang="nl-NL" sz="2400" dirty="0" err="1"/>
              <a:t>same</a:t>
            </a:r>
            <a:r>
              <a:rPr lang="nl-NL" sz="2400" dirty="0"/>
              <a:t>; e.g. </a:t>
            </a:r>
            <a:r>
              <a:rPr lang="nl-NL" sz="2400" dirty="0">
                <a:solidFill>
                  <a:srgbClr val="92D050"/>
                </a:solidFill>
              </a:rPr>
              <a:t>GREEN</a:t>
            </a:r>
            <a:r>
              <a:rPr lang="nl-NL" sz="2400" dirty="0"/>
              <a:t>)</a:t>
            </a:r>
            <a:endParaRPr lang="nl-NL" dirty="0"/>
          </a:p>
          <a:p>
            <a:pPr lvl="1"/>
            <a:r>
              <a:rPr lang="nl-NL" dirty="0"/>
              <a:t>Incongruent </a:t>
            </a:r>
            <a:r>
              <a:rPr lang="nl-NL" sz="2400" dirty="0"/>
              <a:t>(word color and identity are different; e.g. </a:t>
            </a:r>
            <a:r>
              <a:rPr lang="nl-NL" sz="2400" dirty="0">
                <a:solidFill>
                  <a:srgbClr val="FF0000"/>
                </a:solidFill>
              </a:rPr>
              <a:t>BLUE</a:t>
            </a:r>
            <a:r>
              <a:rPr lang="nl-NL" sz="2400" dirty="0"/>
              <a:t>)</a:t>
            </a:r>
            <a:endParaRPr lang="nl-NL" dirty="0"/>
          </a:p>
          <a:p>
            <a:pPr lvl="1"/>
            <a:r>
              <a:rPr lang="nl-NL" dirty="0"/>
              <a:t>Neutral </a:t>
            </a:r>
            <a:r>
              <a:rPr lang="nl-NL" sz="2400" dirty="0"/>
              <a:t>(word color and identity have </a:t>
            </a:r>
            <a:r>
              <a:rPr lang="nl-NL" sz="2400" dirty="0" err="1"/>
              <a:t>nothing</a:t>
            </a:r>
            <a:r>
              <a:rPr lang="nl-NL" sz="2400" dirty="0"/>
              <a:t> (or </a:t>
            </a:r>
            <a:r>
              <a:rPr lang="nl-NL" sz="2400" dirty="0" err="1"/>
              <a:t>little</a:t>
            </a:r>
            <a:r>
              <a:rPr lang="nl-NL" sz="2400" dirty="0"/>
              <a:t>!) to do with </a:t>
            </a:r>
            <a:r>
              <a:rPr lang="nl-NL" sz="2400" dirty="0" err="1"/>
              <a:t>each</a:t>
            </a:r>
            <a:r>
              <a:rPr lang="nl-NL" sz="2400" dirty="0"/>
              <a:t> </a:t>
            </a:r>
            <a:r>
              <a:rPr lang="nl-NL" sz="2400" dirty="0" err="1"/>
              <a:t>other</a:t>
            </a:r>
            <a:r>
              <a:rPr lang="nl-NL" sz="2400" dirty="0"/>
              <a:t>; e.g. </a:t>
            </a:r>
            <a:r>
              <a:rPr lang="nl-NL" sz="2400" dirty="0">
                <a:solidFill>
                  <a:srgbClr val="0070C0"/>
                </a:solidFill>
              </a:rPr>
              <a:t>FORK</a:t>
            </a:r>
            <a:r>
              <a:rPr lang="nl-NL" sz="2400" dirty="0"/>
              <a:t>)</a:t>
            </a:r>
          </a:p>
        </p:txBody>
      </p:sp>
      <p:sp>
        <p:nvSpPr>
          <p:cNvPr id="5" name="Footer Placeholder 4"/>
          <p:cNvSpPr>
            <a:spLocks noGrp="1"/>
          </p:cNvSpPr>
          <p:nvPr>
            <p:ph type="ftr" sz="quarter" idx="11"/>
          </p:nvPr>
        </p:nvSpPr>
        <p:spPr/>
        <p:txBody>
          <a:bodyPr/>
          <a:lstStyle/>
          <a:p>
            <a:r>
              <a:rPr lang="en-US"/>
              <a:t>Programming for Psychologists: Lecture 3</a:t>
            </a:r>
            <a:endParaRPr lang="en-US" dirty="0"/>
          </a:p>
        </p:txBody>
      </p:sp>
      <p:sp>
        <p:nvSpPr>
          <p:cNvPr id="8" name="Slide Number Placeholder 7"/>
          <p:cNvSpPr>
            <a:spLocks noGrp="1"/>
          </p:cNvSpPr>
          <p:nvPr>
            <p:ph type="sldNum" sz="quarter" idx="12"/>
          </p:nvPr>
        </p:nvSpPr>
        <p:spPr/>
        <p:txBody>
          <a:bodyPr/>
          <a:lstStyle/>
          <a:p>
            <a:fld id="{CBC5D127-5FE7-4F18-8369-5475B33C39F8}" type="slidenum">
              <a:rPr lang="en-US" smtClean="0"/>
              <a:pPr/>
              <a:t>5</a:t>
            </a:fld>
            <a:r>
              <a:rPr lang="en-US"/>
              <a:t>/45</a:t>
            </a:r>
            <a:endParaRPr lang="en-US" dirty="0"/>
          </a:p>
        </p:txBody>
      </p:sp>
    </p:spTree>
    <p:extLst>
      <p:ext uri="{BB962C8B-B14F-4D97-AF65-F5344CB8AC3E}">
        <p14:creationId xmlns:p14="http://schemas.microsoft.com/office/powerpoint/2010/main" val="112095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0E18-4B4A-5741-A26C-D0FA062275F5}"/>
              </a:ext>
            </a:extLst>
          </p:cNvPr>
          <p:cNvSpPr>
            <a:spLocks noGrp="1"/>
          </p:cNvSpPr>
          <p:nvPr>
            <p:ph type="title"/>
          </p:nvPr>
        </p:nvSpPr>
        <p:spPr/>
        <p:txBody>
          <a:bodyPr>
            <a:normAutofit fontScale="90000"/>
          </a:bodyPr>
          <a:lstStyle/>
          <a:p>
            <a:r>
              <a:rPr lang="en-US" dirty="0"/>
              <a:t>The design</a:t>
            </a:r>
          </a:p>
        </p:txBody>
      </p:sp>
      <p:sp>
        <p:nvSpPr>
          <p:cNvPr id="3" name="Content Placeholder 2">
            <a:extLst>
              <a:ext uri="{FF2B5EF4-FFF2-40B4-BE49-F238E27FC236}">
                <a16:creationId xmlns:a16="http://schemas.microsoft.com/office/drawing/2014/main" id="{8EF4AFF4-A51A-394C-BA8B-BA19DF7E7A4A}"/>
              </a:ext>
            </a:extLst>
          </p:cNvPr>
          <p:cNvSpPr>
            <a:spLocks noGrp="1"/>
          </p:cNvSpPr>
          <p:nvPr>
            <p:ph idx="1"/>
          </p:nvPr>
        </p:nvSpPr>
        <p:spPr/>
        <p:txBody>
          <a:bodyPr/>
          <a:lstStyle/>
          <a:p>
            <a:r>
              <a:rPr lang="en-US" dirty="0"/>
              <a:t>3 separate blocks</a:t>
            </a:r>
          </a:p>
          <a:p>
            <a:pPr lvl="1"/>
            <a:r>
              <a:rPr lang="en-US" dirty="0"/>
              <a:t>Congruent</a:t>
            </a:r>
          </a:p>
          <a:p>
            <a:pPr lvl="2"/>
            <a:r>
              <a:rPr lang="en-US" dirty="0">
                <a:solidFill>
                  <a:srgbClr val="FF0000"/>
                </a:solidFill>
              </a:rPr>
              <a:t>RED</a:t>
            </a:r>
            <a:r>
              <a:rPr lang="en-US" dirty="0"/>
              <a:t>, </a:t>
            </a:r>
            <a:r>
              <a:rPr lang="en-US" dirty="0">
                <a:solidFill>
                  <a:srgbClr val="00B050"/>
                </a:solidFill>
              </a:rPr>
              <a:t>GREEN</a:t>
            </a:r>
            <a:r>
              <a:rPr lang="en-US" dirty="0"/>
              <a:t>, </a:t>
            </a:r>
            <a:r>
              <a:rPr lang="en-US" dirty="0">
                <a:solidFill>
                  <a:schemeClr val="tx2">
                    <a:lumMod val="60000"/>
                    <a:lumOff val="40000"/>
                  </a:schemeClr>
                </a:solidFill>
              </a:rPr>
              <a:t>BLUE</a:t>
            </a:r>
          </a:p>
          <a:p>
            <a:pPr lvl="1"/>
            <a:r>
              <a:rPr lang="en-US" dirty="0"/>
              <a:t>Incongruent</a:t>
            </a:r>
          </a:p>
          <a:p>
            <a:pPr lvl="2"/>
            <a:r>
              <a:rPr lang="en-US" dirty="0">
                <a:solidFill>
                  <a:schemeClr val="tx2">
                    <a:lumMod val="60000"/>
                    <a:lumOff val="40000"/>
                  </a:schemeClr>
                </a:solidFill>
              </a:rPr>
              <a:t>RED</a:t>
            </a:r>
            <a:r>
              <a:rPr lang="en-US" dirty="0"/>
              <a:t>, </a:t>
            </a:r>
            <a:r>
              <a:rPr lang="en-US" dirty="0">
                <a:solidFill>
                  <a:srgbClr val="FF0000"/>
                </a:solidFill>
              </a:rPr>
              <a:t>GREEN</a:t>
            </a:r>
            <a:r>
              <a:rPr lang="en-US" dirty="0"/>
              <a:t>, </a:t>
            </a:r>
            <a:r>
              <a:rPr lang="en-US" dirty="0">
                <a:solidFill>
                  <a:srgbClr val="00B050"/>
                </a:solidFill>
              </a:rPr>
              <a:t>BLUE</a:t>
            </a:r>
            <a:endParaRPr lang="en-US" dirty="0"/>
          </a:p>
          <a:p>
            <a:pPr lvl="1"/>
            <a:r>
              <a:rPr lang="en-US" dirty="0"/>
              <a:t>Neutral</a:t>
            </a:r>
          </a:p>
          <a:p>
            <a:pPr lvl="2"/>
            <a:r>
              <a:rPr lang="en-US" dirty="0">
                <a:solidFill>
                  <a:srgbClr val="00B050"/>
                </a:solidFill>
              </a:rPr>
              <a:t>FORK</a:t>
            </a:r>
            <a:r>
              <a:rPr lang="en-US" dirty="0"/>
              <a:t>, </a:t>
            </a:r>
            <a:r>
              <a:rPr lang="en-US" dirty="0">
                <a:solidFill>
                  <a:srgbClr val="FF0000"/>
                </a:solidFill>
              </a:rPr>
              <a:t>SPOON</a:t>
            </a:r>
            <a:r>
              <a:rPr lang="en-US" dirty="0"/>
              <a:t>, </a:t>
            </a:r>
            <a:r>
              <a:rPr lang="en-US" dirty="0">
                <a:solidFill>
                  <a:schemeClr val="tx2">
                    <a:lumMod val="60000"/>
                    <a:lumOff val="40000"/>
                  </a:schemeClr>
                </a:solidFill>
              </a:rPr>
              <a:t>TABLE</a:t>
            </a:r>
            <a:r>
              <a:rPr lang="en-US" dirty="0"/>
              <a:t>, </a:t>
            </a:r>
            <a:r>
              <a:rPr lang="en-US" dirty="0">
                <a:solidFill>
                  <a:srgbClr val="00B050"/>
                </a:solidFill>
              </a:rPr>
              <a:t>KNIFE</a:t>
            </a:r>
            <a:r>
              <a:rPr lang="en-US" dirty="0"/>
              <a:t>, </a:t>
            </a:r>
            <a:r>
              <a:rPr lang="en-US" dirty="0">
                <a:solidFill>
                  <a:srgbClr val="FF0000"/>
                </a:solidFill>
              </a:rPr>
              <a:t>TOWEL</a:t>
            </a:r>
            <a:endParaRPr lang="en-US" dirty="0"/>
          </a:p>
          <a:p>
            <a:r>
              <a:rPr lang="en-US" dirty="0"/>
              <a:t>Each block contains 20 trials</a:t>
            </a:r>
          </a:p>
          <a:p>
            <a:r>
              <a:rPr lang="en-US" dirty="0"/>
              <a:t>Each trial separated by a 300 </a:t>
            </a:r>
            <a:r>
              <a:rPr lang="en-US" dirty="0" err="1"/>
              <a:t>ms</a:t>
            </a:r>
            <a:r>
              <a:rPr lang="en-US" dirty="0"/>
              <a:t> fixation display</a:t>
            </a:r>
          </a:p>
        </p:txBody>
      </p:sp>
      <p:sp>
        <p:nvSpPr>
          <p:cNvPr id="4" name="Date Placeholder 3">
            <a:extLst>
              <a:ext uri="{FF2B5EF4-FFF2-40B4-BE49-F238E27FC236}">
                <a16:creationId xmlns:a16="http://schemas.microsoft.com/office/drawing/2014/main" id="{C8976454-2EB0-6B41-9497-379E6C00F258}"/>
              </a:ext>
            </a:extLst>
          </p:cNvPr>
          <p:cNvSpPr>
            <a:spLocks noGrp="1"/>
          </p:cNvSpPr>
          <p:nvPr>
            <p:ph type="dt" sz="half" idx="10"/>
          </p:nvPr>
        </p:nvSpPr>
        <p:spPr/>
        <p:txBody>
          <a:bodyPr/>
          <a:lstStyle/>
          <a:p>
            <a:r>
              <a:rPr lang="en-US"/>
              <a:t>18/9/2012</a:t>
            </a:r>
            <a:endParaRPr lang="en-US" dirty="0"/>
          </a:p>
        </p:txBody>
      </p:sp>
      <p:sp>
        <p:nvSpPr>
          <p:cNvPr id="5" name="Footer Placeholder 4">
            <a:extLst>
              <a:ext uri="{FF2B5EF4-FFF2-40B4-BE49-F238E27FC236}">
                <a16:creationId xmlns:a16="http://schemas.microsoft.com/office/drawing/2014/main" id="{C492FED9-3AC7-F241-87E6-ADDC33DA7E36}"/>
              </a:ext>
            </a:extLst>
          </p:cNvPr>
          <p:cNvSpPr>
            <a:spLocks noGrp="1"/>
          </p:cNvSpPr>
          <p:nvPr>
            <p:ph type="ftr" sz="quarter" idx="11"/>
          </p:nvPr>
        </p:nvSpPr>
        <p:spPr/>
        <p:txBody>
          <a:bodyPr/>
          <a:lstStyle/>
          <a:p>
            <a:r>
              <a:rPr lang="en-US"/>
              <a:t>Programming for Psychologists: Lecture 3</a:t>
            </a:r>
          </a:p>
        </p:txBody>
      </p:sp>
      <p:sp>
        <p:nvSpPr>
          <p:cNvPr id="6" name="Slide Number Placeholder 5">
            <a:extLst>
              <a:ext uri="{FF2B5EF4-FFF2-40B4-BE49-F238E27FC236}">
                <a16:creationId xmlns:a16="http://schemas.microsoft.com/office/drawing/2014/main" id="{636DC8E6-5576-2B4E-9437-0D66CB160E1C}"/>
              </a:ext>
            </a:extLst>
          </p:cNvPr>
          <p:cNvSpPr>
            <a:spLocks noGrp="1"/>
          </p:cNvSpPr>
          <p:nvPr>
            <p:ph type="sldNum" sz="quarter" idx="12"/>
          </p:nvPr>
        </p:nvSpPr>
        <p:spPr/>
        <p:txBody>
          <a:bodyPr/>
          <a:lstStyle/>
          <a:p>
            <a:fld id="{CBC5D127-5FE7-4F18-8369-5475B33C39F8}" type="slidenum">
              <a:rPr lang="en-US" smtClean="0"/>
              <a:pPr/>
              <a:t>6</a:t>
            </a:fld>
            <a:r>
              <a:rPr lang="en-US"/>
              <a:t>/45</a:t>
            </a:r>
            <a:endParaRPr lang="en-US" dirty="0"/>
          </a:p>
        </p:txBody>
      </p:sp>
    </p:spTree>
    <p:extLst>
      <p:ext uri="{BB962C8B-B14F-4D97-AF65-F5344CB8AC3E}">
        <p14:creationId xmlns:p14="http://schemas.microsoft.com/office/powerpoint/2010/main" val="187509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4AAE-A341-E243-8C91-98D6E8AC1203}"/>
              </a:ext>
            </a:extLst>
          </p:cNvPr>
          <p:cNvSpPr>
            <a:spLocks noGrp="1"/>
          </p:cNvSpPr>
          <p:nvPr>
            <p:ph type="title"/>
          </p:nvPr>
        </p:nvSpPr>
        <p:spPr/>
        <p:txBody>
          <a:bodyPr>
            <a:normAutofit fontScale="90000"/>
          </a:bodyPr>
          <a:lstStyle/>
          <a:p>
            <a:r>
              <a:rPr lang="en-US" dirty="0"/>
              <a:t>Experimental design</a:t>
            </a:r>
          </a:p>
        </p:txBody>
      </p:sp>
      <p:sp>
        <p:nvSpPr>
          <p:cNvPr id="4" name="Date Placeholder 3">
            <a:extLst>
              <a:ext uri="{FF2B5EF4-FFF2-40B4-BE49-F238E27FC236}">
                <a16:creationId xmlns:a16="http://schemas.microsoft.com/office/drawing/2014/main" id="{EC5C0DBD-9A35-3748-8EA7-2256B8A4FB4C}"/>
              </a:ext>
            </a:extLst>
          </p:cNvPr>
          <p:cNvSpPr>
            <a:spLocks noGrp="1"/>
          </p:cNvSpPr>
          <p:nvPr>
            <p:ph type="dt" sz="half" idx="10"/>
          </p:nvPr>
        </p:nvSpPr>
        <p:spPr/>
        <p:txBody>
          <a:bodyPr/>
          <a:lstStyle/>
          <a:p>
            <a:r>
              <a:rPr lang="en-US"/>
              <a:t>18/9/2012</a:t>
            </a:r>
            <a:endParaRPr lang="en-US" dirty="0"/>
          </a:p>
        </p:txBody>
      </p:sp>
      <p:sp>
        <p:nvSpPr>
          <p:cNvPr id="5" name="Footer Placeholder 4">
            <a:extLst>
              <a:ext uri="{FF2B5EF4-FFF2-40B4-BE49-F238E27FC236}">
                <a16:creationId xmlns:a16="http://schemas.microsoft.com/office/drawing/2014/main" id="{0B3328A3-5682-6442-A21D-E3DB128AFC66}"/>
              </a:ext>
            </a:extLst>
          </p:cNvPr>
          <p:cNvSpPr>
            <a:spLocks noGrp="1"/>
          </p:cNvSpPr>
          <p:nvPr>
            <p:ph type="ftr" sz="quarter" idx="11"/>
          </p:nvPr>
        </p:nvSpPr>
        <p:spPr/>
        <p:txBody>
          <a:bodyPr/>
          <a:lstStyle/>
          <a:p>
            <a:r>
              <a:rPr lang="en-US"/>
              <a:t>Programming for Psychologists: Lecture 3</a:t>
            </a:r>
          </a:p>
        </p:txBody>
      </p:sp>
      <p:sp>
        <p:nvSpPr>
          <p:cNvPr id="6" name="Slide Number Placeholder 5">
            <a:extLst>
              <a:ext uri="{FF2B5EF4-FFF2-40B4-BE49-F238E27FC236}">
                <a16:creationId xmlns:a16="http://schemas.microsoft.com/office/drawing/2014/main" id="{BE380C1B-03BD-FA4A-83BD-B4689AEA799C}"/>
              </a:ext>
            </a:extLst>
          </p:cNvPr>
          <p:cNvSpPr>
            <a:spLocks noGrp="1"/>
          </p:cNvSpPr>
          <p:nvPr>
            <p:ph type="sldNum" sz="quarter" idx="12"/>
          </p:nvPr>
        </p:nvSpPr>
        <p:spPr/>
        <p:txBody>
          <a:bodyPr/>
          <a:lstStyle/>
          <a:p>
            <a:fld id="{CBC5D127-5FE7-4F18-8369-5475B33C39F8}" type="slidenum">
              <a:rPr lang="en-US" smtClean="0"/>
              <a:pPr/>
              <a:t>7</a:t>
            </a:fld>
            <a:r>
              <a:rPr lang="en-US"/>
              <a:t>/45</a:t>
            </a:r>
            <a:endParaRPr lang="en-US" dirty="0"/>
          </a:p>
        </p:txBody>
      </p:sp>
      <p:pic>
        <p:nvPicPr>
          <p:cNvPr id="8" name="Picture 7">
            <a:extLst>
              <a:ext uri="{FF2B5EF4-FFF2-40B4-BE49-F238E27FC236}">
                <a16:creationId xmlns:a16="http://schemas.microsoft.com/office/drawing/2014/main" id="{761D0B77-7358-C347-BCC7-4BE7E42C8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756" y="1454399"/>
            <a:ext cx="7074495" cy="5040000"/>
          </a:xfrm>
          <a:prstGeom prst="rect">
            <a:avLst/>
          </a:prstGeom>
        </p:spPr>
      </p:pic>
    </p:spTree>
    <p:extLst>
      <p:ext uri="{BB962C8B-B14F-4D97-AF65-F5344CB8AC3E}">
        <p14:creationId xmlns:p14="http://schemas.microsoft.com/office/powerpoint/2010/main" val="258895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Getting started</a:t>
            </a:r>
          </a:p>
        </p:txBody>
      </p:sp>
      <p:sp>
        <p:nvSpPr>
          <p:cNvPr id="3" name="Content Placeholder 2"/>
          <p:cNvSpPr>
            <a:spLocks noGrp="1"/>
          </p:cNvSpPr>
          <p:nvPr>
            <p:ph idx="1"/>
          </p:nvPr>
        </p:nvSpPr>
        <p:spPr>
          <a:xfrm>
            <a:off x="323528" y="1484784"/>
            <a:ext cx="8568952" cy="2088232"/>
          </a:xfrm>
        </p:spPr>
        <p:txBody>
          <a:bodyPr>
            <a:normAutofit fontScale="92500" lnSpcReduction="20000"/>
          </a:bodyPr>
          <a:lstStyle/>
          <a:p>
            <a:r>
              <a:rPr lang="nl-NL" sz="2400" dirty="0"/>
              <a:t>Start a new experiment</a:t>
            </a:r>
          </a:p>
          <a:p>
            <a:r>
              <a:rPr lang="nl-NL" sz="2400" dirty="0"/>
              <a:t>Delete </a:t>
            </a:r>
            <a:r>
              <a:rPr lang="nl-NL" sz="2400" dirty="0">
                <a:solidFill>
                  <a:srgbClr val="0070C0"/>
                </a:solidFill>
              </a:rPr>
              <a:t>Getting Started</a:t>
            </a:r>
            <a:r>
              <a:rPr lang="nl-NL" sz="2400" dirty="0"/>
              <a:t> and </a:t>
            </a:r>
            <a:r>
              <a:rPr lang="nl-NL" sz="2400" dirty="0">
                <a:solidFill>
                  <a:srgbClr val="0070C0"/>
                </a:solidFill>
              </a:rPr>
              <a:t>Welcome</a:t>
            </a:r>
            <a:r>
              <a:rPr lang="nl-NL" sz="2400" dirty="0"/>
              <a:t> from overview on the left</a:t>
            </a:r>
          </a:p>
          <a:p>
            <a:r>
              <a:rPr lang="nl-NL" sz="2400" dirty="0"/>
              <a:t>In General Properties, set the resolution to the </a:t>
            </a:r>
            <a:r>
              <a:rPr lang="nl-NL" sz="2400" dirty="0" err="1"/>
              <a:t>one</a:t>
            </a:r>
            <a:r>
              <a:rPr lang="nl-NL" sz="2400" dirty="0"/>
              <a:t> of </a:t>
            </a:r>
            <a:r>
              <a:rPr lang="nl-NL" sz="2400" dirty="0" err="1"/>
              <a:t>your</a:t>
            </a:r>
            <a:r>
              <a:rPr lang="nl-NL" sz="2400" dirty="0"/>
              <a:t> screen</a:t>
            </a:r>
            <a:br>
              <a:rPr lang="nl-NL" sz="2400" dirty="0"/>
            </a:br>
            <a:r>
              <a:rPr lang="nl-NL" sz="2400" dirty="0"/>
              <a:t>(</a:t>
            </a:r>
            <a:r>
              <a:rPr lang="nl-NL" sz="2400" dirty="0" err="1"/>
              <a:t>on</a:t>
            </a:r>
            <a:r>
              <a:rPr lang="nl-NL" sz="2400" dirty="0"/>
              <a:t> student pc’s in trans: 1920x1080)</a:t>
            </a:r>
          </a:p>
          <a:p>
            <a:r>
              <a:rPr lang="nl-NL" sz="2400" dirty="0"/>
              <a:t>Give experiment an appropriate name and description</a:t>
            </a:r>
          </a:p>
          <a:p>
            <a:r>
              <a:rPr lang="nl-NL" sz="2400" b="1" dirty="0"/>
              <a:t>!!!Save </a:t>
            </a:r>
            <a:r>
              <a:rPr lang="nl-NL" sz="2400" b="1" dirty="0" err="1"/>
              <a:t>regularly</a:t>
            </a:r>
            <a:r>
              <a:rPr lang="nl-NL" sz="2400" b="1" dirty="0"/>
              <a:t> (click </a:t>
            </a:r>
            <a:r>
              <a:rPr lang="nl-NL" sz="2400" b="1" dirty="0" err="1"/>
              <a:t>somewhere</a:t>
            </a:r>
            <a:r>
              <a:rPr lang="nl-NL" sz="2400" b="1" dirty="0"/>
              <a:t> </a:t>
            </a:r>
            <a:r>
              <a:rPr lang="nl-NL" sz="2400" b="1" dirty="0" err="1"/>
              <a:t>before</a:t>
            </a:r>
            <a:r>
              <a:rPr lang="nl-NL" sz="2400" b="1" dirty="0"/>
              <a:t> </a:t>
            </a:r>
            <a:r>
              <a:rPr lang="nl-NL" sz="2400" b="1" dirty="0" err="1"/>
              <a:t>you</a:t>
            </a:r>
            <a:r>
              <a:rPr lang="nl-NL" sz="2400" b="1" dirty="0"/>
              <a:t> save)!!! </a:t>
            </a:r>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8</a:t>
            </a:fld>
            <a:r>
              <a:rPr lang="en-US"/>
              <a:t>/45</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01008"/>
            <a:ext cx="66675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Bent-Up Arrow 6">
            <a:extLst>
              <a:ext uri="{FF2B5EF4-FFF2-40B4-BE49-F238E27FC236}">
                <a16:creationId xmlns:a16="http://schemas.microsoft.com/office/drawing/2014/main" id="{52E23169-C957-DB4B-82C8-DB8D5D7BED99}"/>
              </a:ext>
            </a:extLst>
          </p:cNvPr>
          <p:cNvSpPr/>
          <p:nvPr/>
        </p:nvSpPr>
        <p:spPr>
          <a:xfrm rot="16200000">
            <a:off x="7200292" y="4437112"/>
            <a:ext cx="936104" cy="648072"/>
          </a:xfrm>
          <a:prstGeom prst="bentUp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a:extLst>
              <a:ext uri="{FF2B5EF4-FFF2-40B4-BE49-F238E27FC236}">
                <a16:creationId xmlns:a16="http://schemas.microsoft.com/office/drawing/2014/main" id="{BEBDE1F4-0341-4842-8450-7A703579D6FB}"/>
              </a:ext>
            </a:extLst>
          </p:cNvPr>
          <p:cNvSpPr txBox="1"/>
          <p:nvPr/>
        </p:nvSpPr>
        <p:spPr>
          <a:xfrm>
            <a:off x="7020272" y="5374957"/>
            <a:ext cx="1872208" cy="646331"/>
          </a:xfrm>
          <a:prstGeom prst="rect">
            <a:avLst/>
          </a:prstGeom>
          <a:noFill/>
        </p:spPr>
        <p:txBody>
          <a:bodyPr wrap="square" rtlCol="0">
            <a:spAutoFit/>
          </a:bodyPr>
          <a:lstStyle/>
          <a:p>
            <a:pPr algn="ctr"/>
            <a:r>
              <a:rPr lang="en-US" dirty="0">
                <a:solidFill>
                  <a:srgbClr val="FF0000"/>
                </a:solidFill>
              </a:rPr>
              <a:t>We talk about this later</a:t>
            </a:r>
          </a:p>
        </p:txBody>
      </p:sp>
    </p:spTree>
    <p:extLst>
      <p:ext uri="{BB962C8B-B14F-4D97-AF65-F5344CB8AC3E}">
        <p14:creationId xmlns:p14="http://schemas.microsoft.com/office/powerpoint/2010/main" val="21438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Build basic structure</a:t>
            </a:r>
          </a:p>
        </p:txBody>
      </p:sp>
      <p:sp>
        <p:nvSpPr>
          <p:cNvPr id="3" name="Content Placeholder 2"/>
          <p:cNvSpPr>
            <a:spLocks noGrp="1"/>
          </p:cNvSpPr>
          <p:nvPr>
            <p:ph idx="1"/>
          </p:nvPr>
        </p:nvSpPr>
        <p:spPr>
          <a:xfrm>
            <a:off x="3851920" y="1556792"/>
            <a:ext cx="5184576" cy="4968552"/>
          </a:xfrm>
        </p:spPr>
        <p:txBody>
          <a:bodyPr>
            <a:normAutofit fontScale="92500" lnSpcReduction="10000"/>
          </a:bodyPr>
          <a:lstStyle/>
          <a:p>
            <a:r>
              <a:rPr lang="nl-NL" sz="2800" dirty="0"/>
              <a:t>Add 1 </a:t>
            </a:r>
            <a:r>
              <a:rPr lang="nl-NL" sz="2800" dirty="0" err="1"/>
              <a:t>instruction</a:t>
            </a:r>
            <a:r>
              <a:rPr lang="nl-NL" sz="2800" dirty="0"/>
              <a:t> slide</a:t>
            </a:r>
            <a:br>
              <a:rPr lang="nl-NL" sz="2800" dirty="0"/>
            </a:br>
            <a:r>
              <a:rPr lang="nl-NL" sz="2400" dirty="0"/>
              <a:t>(just containing “Press key to start”)</a:t>
            </a:r>
          </a:p>
          <a:p>
            <a:pPr lvl="1"/>
            <a:r>
              <a:rPr lang="nl-NL" sz="2000" dirty="0"/>
              <a:t>(We’ll skip the Practice Block for today)</a:t>
            </a:r>
          </a:p>
          <a:p>
            <a:r>
              <a:rPr lang="nl-NL" sz="2800" dirty="0" err="1"/>
              <a:t>Add</a:t>
            </a:r>
            <a:r>
              <a:rPr lang="nl-NL" sz="2800" dirty="0"/>
              <a:t> a new </a:t>
            </a:r>
            <a:r>
              <a:rPr lang="nl-NL" sz="2800" dirty="0">
                <a:solidFill>
                  <a:srgbClr val="C00000"/>
                </a:solidFill>
              </a:rPr>
              <a:t>Loop</a:t>
            </a:r>
            <a:r>
              <a:rPr lang="nl-NL" sz="2800" dirty="0"/>
              <a:t> and </a:t>
            </a:r>
            <a:r>
              <a:rPr lang="nl-NL" sz="2800" dirty="0">
                <a:solidFill>
                  <a:srgbClr val="C00000"/>
                </a:solidFill>
              </a:rPr>
              <a:t>Sequence</a:t>
            </a:r>
            <a:r>
              <a:rPr lang="nl-NL" sz="2800" dirty="0"/>
              <a:t> item </a:t>
            </a:r>
            <a:r>
              <a:rPr lang="nl-NL" sz="2800" dirty="0" err="1"/>
              <a:t>to</a:t>
            </a:r>
            <a:r>
              <a:rPr lang="nl-NL" sz="2800" dirty="0"/>
              <a:t> experiment</a:t>
            </a:r>
          </a:p>
          <a:p>
            <a:r>
              <a:rPr lang="nl-NL" sz="2800" dirty="0" err="1"/>
              <a:t>Rename</a:t>
            </a:r>
            <a:r>
              <a:rPr lang="nl-NL" sz="2800" dirty="0"/>
              <a:t> the </a:t>
            </a:r>
            <a:r>
              <a:rPr lang="nl-NL" sz="2800" dirty="0">
                <a:solidFill>
                  <a:srgbClr val="C00000"/>
                </a:solidFill>
              </a:rPr>
              <a:t>Loop</a:t>
            </a:r>
            <a:r>
              <a:rPr lang="nl-NL" sz="2800" dirty="0"/>
              <a:t> </a:t>
            </a:r>
            <a:r>
              <a:rPr lang="nl-NL" sz="2800" dirty="0" err="1"/>
              <a:t>to</a:t>
            </a:r>
            <a:r>
              <a:rPr lang="nl-NL" sz="2800" dirty="0"/>
              <a:t> “</a:t>
            </a:r>
            <a:r>
              <a:rPr lang="nl-NL" sz="2800" dirty="0" err="1">
                <a:solidFill>
                  <a:srgbClr val="0070C0"/>
                </a:solidFill>
              </a:rPr>
              <a:t>experimental</a:t>
            </a:r>
            <a:r>
              <a:rPr lang="nl-NL" sz="2800" dirty="0">
                <a:solidFill>
                  <a:srgbClr val="0070C0"/>
                </a:solidFill>
              </a:rPr>
              <a:t> loop</a:t>
            </a:r>
            <a:r>
              <a:rPr lang="nl-NL" sz="2800" dirty="0"/>
              <a:t>” and the </a:t>
            </a:r>
            <a:r>
              <a:rPr lang="nl-NL" sz="2800" dirty="0">
                <a:solidFill>
                  <a:srgbClr val="C00000"/>
                </a:solidFill>
              </a:rPr>
              <a:t>Sequence</a:t>
            </a:r>
            <a:r>
              <a:rPr lang="nl-NL" sz="2800" dirty="0"/>
              <a:t> </a:t>
            </a:r>
            <a:r>
              <a:rPr lang="nl-NL" sz="2800" dirty="0" err="1"/>
              <a:t>to</a:t>
            </a:r>
            <a:r>
              <a:rPr lang="nl-NL" sz="2800" dirty="0"/>
              <a:t> “</a:t>
            </a:r>
            <a:r>
              <a:rPr lang="nl-NL" sz="2800" dirty="0" err="1">
                <a:solidFill>
                  <a:srgbClr val="0070C0"/>
                </a:solidFill>
              </a:rPr>
              <a:t>block_sequence</a:t>
            </a:r>
            <a:r>
              <a:rPr lang="nl-NL" sz="2800" dirty="0"/>
              <a:t>”</a:t>
            </a:r>
          </a:p>
          <a:p>
            <a:r>
              <a:rPr lang="nl-NL" sz="2800" dirty="0" err="1"/>
              <a:t>Add</a:t>
            </a:r>
            <a:r>
              <a:rPr lang="nl-NL" sz="2800" dirty="0"/>
              <a:t> a new </a:t>
            </a:r>
            <a:r>
              <a:rPr lang="nl-NL" sz="2800" dirty="0">
                <a:solidFill>
                  <a:srgbClr val="C00000"/>
                </a:solidFill>
              </a:rPr>
              <a:t>Loop</a:t>
            </a:r>
            <a:r>
              <a:rPr lang="nl-NL" sz="2800" dirty="0"/>
              <a:t> </a:t>
            </a:r>
            <a:r>
              <a:rPr lang="nl-NL" sz="2800" dirty="0" err="1"/>
              <a:t>and</a:t>
            </a:r>
            <a:r>
              <a:rPr lang="nl-NL" sz="2800" dirty="0"/>
              <a:t> </a:t>
            </a:r>
            <a:r>
              <a:rPr lang="nl-NL" sz="2800" dirty="0" err="1">
                <a:solidFill>
                  <a:srgbClr val="C00000"/>
                </a:solidFill>
              </a:rPr>
              <a:t>Sequence</a:t>
            </a:r>
            <a:r>
              <a:rPr lang="nl-NL" sz="2800" dirty="0"/>
              <a:t> item </a:t>
            </a:r>
            <a:r>
              <a:rPr lang="nl-NL" sz="2800" dirty="0" err="1"/>
              <a:t>to</a:t>
            </a:r>
            <a:r>
              <a:rPr lang="nl-NL" sz="2800" dirty="0"/>
              <a:t> “</a:t>
            </a:r>
            <a:r>
              <a:rPr lang="nl-NL" sz="2800" dirty="0" err="1">
                <a:solidFill>
                  <a:srgbClr val="0070C0"/>
                </a:solidFill>
              </a:rPr>
              <a:t>block_sequence</a:t>
            </a:r>
            <a:r>
              <a:rPr lang="nl-NL" sz="2800" dirty="0"/>
              <a:t>”</a:t>
            </a:r>
          </a:p>
          <a:p>
            <a:r>
              <a:rPr lang="nl-NL" sz="2800" dirty="0" err="1"/>
              <a:t>Rename</a:t>
            </a:r>
            <a:r>
              <a:rPr lang="nl-NL" sz="2800" dirty="0"/>
              <a:t> </a:t>
            </a:r>
            <a:r>
              <a:rPr lang="nl-NL" sz="2800" dirty="0" err="1"/>
              <a:t>this</a:t>
            </a:r>
            <a:r>
              <a:rPr lang="nl-NL" sz="2800" dirty="0"/>
              <a:t> </a:t>
            </a:r>
            <a:r>
              <a:rPr lang="nl-NL" sz="2800" dirty="0">
                <a:solidFill>
                  <a:srgbClr val="C00000"/>
                </a:solidFill>
              </a:rPr>
              <a:t>Loop</a:t>
            </a:r>
            <a:r>
              <a:rPr lang="nl-NL" sz="2800" dirty="0"/>
              <a:t> </a:t>
            </a:r>
            <a:r>
              <a:rPr lang="nl-NL" sz="2800" dirty="0" err="1"/>
              <a:t>to</a:t>
            </a:r>
            <a:r>
              <a:rPr lang="nl-NL" sz="2800" dirty="0"/>
              <a:t> “</a:t>
            </a:r>
            <a:r>
              <a:rPr lang="nl-NL" sz="2800" dirty="0" err="1">
                <a:solidFill>
                  <a:srgbClr val="0070C0"/>
                </a:solidFill>
              </a:rPr>
              <a:t>block_loop</a:t>
            </a:r>
            <a:r>
              <a:rPr lang="nl-NL" sz="2800" dirty="0"/>
              <a:t>” </a:t>
            </a:r>
            <a:r>
              <a:rPr lang="nl-NL" sz="2800" dirty="0" err="1"/>
              <a:t>and</a:t>
            </a:r>
            <a:r>
              <a:rPr lang="nl-NL" sz="2800" dirty="0"/>
              <a:t> </a:t>
            </a:r>
            <a:r>
              <a:rPr lang="nl-NL" sz="2800" dirty="0" err="1"/>
              <a:t>the</a:t>
            </a:r>
            <a:r>
              <a:rPr lang="nl-NL" sz="2800" dirty="0"/>
              <a:t> </a:t>
            </a:r>
            <a:r>
              <a:rPr lang="nl-NL" sz="2800" dirty="0" err="1">
                <a:solidFill>
                  <a:srgbClr val="C00000"/>
                </a:solidFill>
              </a:rPr>
              <a:t>Sequence</a:t>
            </a:r>
            <a:r>
              <a:rPr lang="nl-NL" sz="2800" dirty="0"/>
              <a:t> </a:t>
            </a:r>
            <a:r>
              <a:rPr lang="nl-NL" sz="2800" dirty="0" err="1"/>
              <a:t>to</a:t>
            </a:r>
            <a:r>
              <a:rPr lang="nl-NL" sz="2800" dirty="0"/>
              <a:t> “</a:t>
            </a:r>
            <a:r>
              <a:rPr lang="nl-NL" sz="2800" dirty="0" err="1">
                <a:solidFill>
                  <a:srgbClr val="0070C0"/>
                </a:solidFill>
              </a:rPr>
              <a:t>trial_sequence</a:t>
            </a:r>
            <a:r>
              <a:rPr lang="nl-NL" sz="2800" dirty="0"/>
              <a:t>”</a:t>
            </a:r>
          </a:p>
          <a:p>
            <a:endParaRPr lang="nl-NL" sz="2800" dirty="0"/>
          </a:p>
          <a:p>
            <a:endParaRPr lang="nl-NL" sz="2800" dirty="0"/>
          </a:p>
        </p:txBody>
      </p:sp>
      <p:sp>
        <p:nvSpPr>
          <p:cNvPr id="5" name="Footer Placeholder 4"/>
          <p:cNvSpPr>
            <a:spLocks noGrp="1"/>
          </p:cNvSpPr>
          <p:nvPr>
            <p:ph type="ftr" sz="quarter" idx="11"/>
          </p:nvPr>
        </p:nvSpPr>
        <p:spPr/>
        <p:txBody>
          <a:bodyPr/>
          <a:lstStyle/>
          <a:p>
            <a:r>
              <a:rPr lang="en-US"/>
              <a:t>Programming for Psychologists: Lecture 3</a:t>
            </a:r>
          </a:p>
        </p:txBody>
      </p:sp>
      <p:sp>
        <p:nvSpPr>
          <p:cNvPr id="9" name="Slide Number Placeholder 8"/>
          <p:cNvSpPr>
            <a:spLocks noGrp="1"/>
          </p:cNvSpPr>
          <p:nvPr>
            <p:ph type="sldNum" sz="quarter" idx="12"/>
          </p:nvPr>
        </p:nvSpPr>
        <p:spPr/>
        <p:txBody>
          <a:bodyPr/>
          <a:lstStyle/>
          <a:p>
            <a:fld id="{CBC5D127-5FE7-4F18-8369-5475B33C39F8}" type="slidenum">
              <a:rPr lang="en-US" smtClean="0"/>
              <a:pPr/>
              <a:t>9</a:t>
            </a:fld>
            <a:r>
              <a:rPr lang="en-US"/>
              <a:t>/45</a:t>
            </a:r>
            <a:endParaRPr lang="en-US" dirty="0"/>
          </a:p>
        </p:txBody>
      </p:sp>
      <p:pic>
        <p:nvPicPr>
          <p:cNvPr id="7" name="Picture 6">
            <a:extLst>
              <a:ext uri="{FF2B5EF4-FFF2-40B4-BE49-F238E27FC236}">
                <a16:creationId xmlns:a16="http://schemas.microsoft.com/office/drawing/2014/main" id="{08E26B3A-E5E6-424B-BF7A-E848351AA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3" y="1700808"/>
            <a:ext cx="3832197" cy="3168352"/>
          </a:xfrm>
          <a:prstGeom prst="rect">
            <a:avLst/>
          </a:prstGeom>
        </p:spPr>
      </p:pic>
    </p:spTree>
    <p:extLst>
      <p:ext uri="{BB962C8B-B14F-4D97-AF65-F5344CB8AC3E}">
        <p14:creationId xmlns:p14="http://schemas.microsoft.com/office/powerpoint/2010/main" val="364776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19346&quot;&gt;&lt;/object&gt;&lt;object type=&quot;2&quot; unique_id=&quot;19347&quot;&gt;&lt;object type=&quot;3&quot; unique_id=&quot;19348&quot;&gt;&lt;property id=&quot;20148&quot; value=&quot;5&quot;/&gt;&lt;property id=&quot;20300&quot; value=&quot;Slide 1 - &amp;quot;Programming for Psychologists&amp;quot;&quot;/&gt;&lt;property id=&quot;20307&quot; value=&quot;256&quot;/&gt;&lt;/object&gt;&lt;object type=&quot;3&quot; unique_id=&quot;19349&quot;&gt;&lt;property id=&quot;20148&quot; value=&quot;5&quot;/&gt;&lt;property id=&quot;20300&quot; value=&quot;Slide 2 - &amp;quot;Experiments in OpenSesame&amp;quot;&quot;/&gt;&lt;property id=&quot;20307&quot; value=&quot;257&quot;/&gt;&lt;/object&gt;&lt;object type=&quot;3&quot; unique_id=&quot;19350&quot;&gt;&lt;property id=&quot;20148&quot; value=&quot;5&quot;/&gt;&lt;property id=&quot;20300&quot; value=&quot;Slide 3 - &amp;quot;The “stroop test”&amp;quot;&quot;/&gt;&lt;property id=&quot;20307&quot; value=&quot;258&quot;/&gt;&lt;/object&gt;&lt;object type=&quot;3&quot; unique_id=&quot;19351&quot;&gt;&lt;property id=&quot;20148&quot; value=&quot;5&quot;/&gt;&lt;property id=&quot;20300&quot; value=&quot;Slide 4 - &amp;quot;Creating a Stroop test in OpenSesame&amp;quot;&quot;/&gt;&lt;property id=&quot;20307&quot; value=&quot;259&quot;/&gt;&lt;/object&gt;&lt;object type=&quot;3&quot; unique_id=&quot;19352&quot;&gt;&lt;property id=&quot;20148&quot; value=&quot;5&quot;/&gt;&lt;property id=&quot;20300&quot; value=&quot;Slide 5 - &amp;quot;The task&amp;quot;&quot;/&gt;&lt;property id=&quot;20307&quot; value=&quot;260&quot;/&gt;&lt;/object&gt;&lt;object type=&quot;3&quot; unique_id=&quot;19353&quot;&gt;&lt;property id=&quot;20148&quot; value=&quot;5&quot;/&gt;&lt;property id=&quot;20300&quot; value=&quot;Slide 6 - &amp;quot;Getting started&amp;quot;&quot;/&gt;&lt;property id=&quot;20307&quot; value=&quot;261&quot;/&gt;&lt;/object&gt;&lt;object type=&quot;3&quot; unique_id=&quot;19354&quot;&gt;&lt;property id=&quot;20148&quot; value=&quot;5&quot;/&gt;&lt;property id=&quot;20300&quot; value=&quot;Slide 7 - &amp;quot;Build basic structure&amp;quot;&quot;/&gt;&lt;property id=&quot;20307&quot; value=&quot;262&quot;/&gt;&lt;/object&gt;&lt;object type=&quot;3&quot; unique_id=&quot;19355&quot;&gt;&lt;property id=&quot;20148&quot; value=&quot;5&quot;/&gt;&lt;property id=&quot;20300&quot; value=&quot;Slide 8 - &amp;quot;Build basic structure: Block_list &amp;quot;&quot;/&gt;&lt;property id=&quot;20307&quot; value=&quot;263&quot;/&gt;&lt;/object&gt;&lt;object type=&quot;3&quot; unique_id=&quot;19356&quot;&gt;&lt;property id=&quot;20148&quot; value=&quot;5&quot;/&gt;&lt;property id=&quot;20300&quot; value=&quot;Slide 9 - &amp;quot;Build basic structure&amp;quot;&quot;/&gt;&lt;property id=&quot;20307&quot; value=&quot;264&quot;/&gt;&lt;/object&gt;&lt;object type=&quot;3&quot; unique_id=&quot;19357&quot;&gt;&lt;property id=&quot;20148&quot; value=&quot;5&quot;/&gt;&lt;property id=&quot;20300&quot; value=&quot;Slide 10 - &amp;quot;Build basic structure: variables&amp;quot;&quot;/&gt;&lt;property id=&quot;20307&quot; value=&quot;265&quot;/&gt;&lt;/object&gt;&lt;object type=&quot;3&quot; unique_id=&quot;19358&quot;&gt;&lt;property id=&quot;20148&quot; value=&quot;5&quot;/&gt;&lt;property id=&quot;20300&quot; value=&quot;Slide 11 - &amp;quot;Building basic structure&amp;quot;&quot;/&gt;&lt;property id=&quot;20307&quot; value=&quot;267&quot;/&gt;&lt;/object&gt;&lt;object type=&quot;3&quot; unique_id=&quot;19359&quot;&gt;&lt;property id=&quot;20148&quot; value=&quot;5&quot;/&gt;&lt;property id=&quot;20300&quot; value=&quot;Slide 12 - &amp;quot;Build basic structure: inline scripts&amp;quot;&quot;/&gt;&lt;property id=&quot;20307&quot; value=&quot;271&quot;/&gt;&lt;/object&gt;&lt;object type=&quot;3&quot; unique_id=&quot;19360&quot;&gt;&lt;property id=&quot;20148&quot; value=&quot;5&quot;/&gt;&lt;property id=&quot;20300&quot; value=&quot;Slide 13 - &amp;quot;Inline script&amp;quot;&quot;/&gt;&lt;property id=&quot;20307&quot; value=&quot;272&quot;/&gt;&lt;/object&gt;&lt;object type=&quot;3&quot; unique_id=&quot;19361&quot;&gt;&lt;property id=&quot;20148&quot; value=&quot;5&quot;/&gt;&lt;property id=&quot;20300&quot; value=&quot;Slide 14 - &amp;quot;Inline scripts: basic usage&amp;quot;&quot;/&gt;&lt;property id=&quot;20307&quot; value=&quot;275&quot;/&gt;&lt;/object&gt;&lt;object type=&quot;3&quot; unique_id=&quot;19362&quot;&gt;&lt;property id=&quot;20148&quot; value=&quot;5&quot;/&gt;&lt;property id=&quot;20300&quot; value=&quot;Slide 15 - &amp;quot;1. Get data from loop items&amp;quot;&quot;/&gt;&lt;property id=&quot;20307&quot; value=&quot;273&quot;/&gt;&lt;/object&gt;&lt;object type=&quot;3&quot; unique_id=&quot;19363&quot;&gt;&lt;property id=&quot;20148&quot; value=&quot;5&quot;/&gt;&lt;property id=&quot;20300&quot; value=&quot;Slide 16 - &amp;quot;2. Create stimuli depending on these data&amp;quot;&quot;/&gt;&lt;property id=&quot;20307&quot; value=&quot;276&quot;/&gt;&lt;/object&gt;&lt;object type=&quot;3&quot; unique_id=&quot;19364&quot;&gt;&lt;property id=&quot;20148&quot; value=&quot;5&quot;/&gt;&lt;property id=&quot;20300&quot; value=&quot;Slide 17 - &amp;quot;When block_type is congruent&amp;quot;&quot;/&gt;&lt;property id=&quot;20307&quot; value=&quot;277&quot;/&gt;&lt;/object&gt;&lt;object type=&quot;3&quot; unique_id=&quot;19365&quot;&gt;&lt;property id=&quot;20148&quot; value=&quot;5&quot;/&gt;&lt;property id=&quot;20300&quot; value=&quot;Slide 18 - &amp;quot;When block_type is congruent&amp;quot;&quot;/&gt;&lt;property id=&quot;20307&quot; value=&quot;278&quot;/&gt;&lt;/object&gt;&lt;object type=&quot;3&quot; unique_id=&quot;19366&quot;&gt;&lt;property id=&quot;20148&quot; value=&quot;5&quot;/&gt;&lt;property id=&quot;20300&quot; value=&quot;Slide 19 - &amp;quot;When block_type is incongruent&amp;quot;&quot;/&gt;&lt;property id=&quot;20307&quot; value=&quot;279&quot;/&gt;&lt;/object&gt;&lt;object type=&quot;3&quot; unique_id=&quot;19367&quot;&gt;&lt;property id=&quot;20148&quot; value=&quot;5&quot;/&gt;&lt;property id=&quot;20300&quot; value=&quot;Slide 20 - &amp;quot;When block_type is incongruent&amp;quot;&quot;/&gt;&lt;property id=&quot;20307&quot; value=&quot;280&quot;/&gt;&lt;/object&gt;&lt;object type=&quot;3&quot; unique_id=&quot;19368&quot;&gt;&lt;property id=&quot;20148&quot; value=&quot;5&quot;/&gt;&lt;property id=&quot;20300&quot; value=&quot;Slide 21 - &amp;quot;When block_type is incongruent&amp;quot;&quot;/&gt;&lt;property id=&quot;20307&quot; value=&quot;281&quot;/&gt;&lt;/object&gt;&lt;object type=&quot;3&quot; unique_id=&quot;19369&quot;&gt;&lt;property id=&quot;20148&quot; value=&quot;5&quot;/&gt;&lt;property id=&quot;20300&quot; value=&quot;Slide 22 - &amp;quot;When block_type is neutral&amp;quot;&quot;/&gt;&lt;property id=&quot;20307&quot; value=&quot;282&quot;/&gt;&lt;/object&gt;&lt;object type=&quot;3&quot; unique_id=&quot;19370&quot;&gt;&lt;property id=&quot;20148&quot; value=&quot;5&quot;/&gt;&lt;property id=&quot;20300&quot; value=&quot;Slide 23 - &amp;quot;Set correct response&amp;quot;&quot;/&gt;&lt;property id=&quot;20307&quot; value=&quot;283&quot;/&gt;&lt;/object&gt;&lt;object type=&quot;3&quot; unique_id=&quot;19371&quot;&gt;&lt;property id=&quot;20148&quot; value=&quot;5&quot;/&gt;&lt;property id=&quot;20300&quot; value=&quot;Slide 24 - &amp;quot;Set correct response&amp;quot;&quot;/&gt;&lt;property id=&quot;20307&quot; value=&quot;284&quot;/&gt;&lt;/object&gt;&lt;object type=&quot;3&quot; unique_id=&quot;19372&quot;&gt;&lt;property id=&quot;20148&quot; value=&quot;5&quot;/&gt;&lt;property id=&quot;20300&quot; value=&quot;Slide 25 - &amp;quot;exp.set()&amp;quot;&quot;/&gt;&lt;property id=&quot;20307&quot; value=&quot;296&quot;/&gt;&lt;/object&gt;&lt;object type=&quot;3&quot; unique_id=&quot;19373&quot;&gt;&lt;property id=&quot;20148&quot; value=&quot;5&quot;/&gt;&lt;property id=&quot;20300&quot; value=&quot;Slide 26 - &amp;quot;Intermezzo (what have we got till now)&amp;quot;&quot;/&gt;&lt;property id=&quot;20307&quot; value=&quot;285&quot;/&gt;&lt;/object&gt;&lt;object type=&quot;3&quot; unique_id=&quot;19374&quot;&gt;&lt;property id=&quot;20148&quot; value=&quot;5&quot;/&gt;&lt;property id=&quot;20300&quot; value=&quot;Slide 27 - &amp;quot;3. Prepare drawing of stimuli&amp;quot;&quot;/&gt;&lt;property id=&quot;20307&quot; value=&quot;286&quot;/&gt;&lt;/object&gt;&lt;object type=&quot;3&quot; unique_id=&quot;19375&quot;&gt;&lt;property id=&quot;20148&quot; value=&quot;5&quot;/&gt;&lt;property id=&quot;20300&quot; value=&quot;Slide 28 - &amp;quot;Canvas object&amp;quot;&quot;/&gt;&lt;property id=&quot;20307&quot; value=&quot;290&quot;/&gt;&lt;/object&gt;&lt;object type=&quot;3&quot; unique_id=&quot;19376&quot;&gt;&lt;property id=&quot;20148&quot; value=&quot;5&quot;/&gt;&lt;property id=&quot;20300&quot; value=&quot;Slide 29 - &amp;quot;Canvas object&amp;quot;&quot;/&gt;&lt;property id=&quot;20307&quot; value=&quot;287&quot;/&gt;&lt;/object&gt;&lt;object type=&quot;3&quot; unique_id=&quot;19377&quot;&gt;&lt;property id=&quot;20148&quot; value=&quot;5&quot;/&gt;&lt;property id=&quot;20300&quot; value=&quot;Slide 30 - &amp;quot;Canvas object&amp;quot;&quot;/&gt;&lt;property id=&quot;20307&quot; value=&quot;288&quot;/&gt;&lt;/object&gt;&lt;object type=&quot;3&quot; unique_id=&quot;19378&quot;&gt;&lt;property id=&quot;20148&quot; value=&quot;5&quot;/&gt;&lt;property id=&quot;20300&quot; value=&quot;Slide 31 - &amp;quot;Canvas Object&amp;quot;&quot;/&gt;&lt;property id=&quot;20307&quot; value=&quot;289&quot;/&gt;&lt;/object&gt;&lt;object type=&quot;3&quot; unique_id=&quot;19379&quot;&gt;&lt;property id=&quot;20148&quot; value=&quot;5&quot;/&gt;&lt;property id=&quot;20300&quot; value=&quot;Slide 32 - &amp;quot;Screen buffer&amp;quot;&quot;/&gt;&lt;property id=&quot;20307&quot; value=&quot;291&quot;/&gt;&lt;/object&gt;&lt;object type=&quot;3&quot; unique_id=&quot;19380&quot;&gt;&lt;property id=&quot;20148&quot; value=&quot;5&quot;/&gt;&lt;property id=&quot;20300&quot; value=&quot;Slide 33 - &amp;quot;Tearing&amp;quot;&quot;/&gt;&lt;property id=&quot;20307&quot; value=&quot;293&quot;/&gt;&lt;/object&gt;&lt;object type=&quot;3&quot; unique_id=&quot;19381&quot;&gt;&lt;property id=&quot;20148&quot; value=&quot;5&quot;/&gt;&lt;property id=&quot;20300&quot; value=&quot;Slide 34 - &amp;quot;Screen buffer&amp;quot;&quot;/&gt;&lt;property id=&quot;20307&quot; value=&quot;292&quot;/&gt;&lt;/object&gt;&lt;object type=&quot;3&quot; unique_id=&quot;19382&quot;&gt;&lt;property id=&quot;20148&quot; value=&quot;5&quot;/&gt;&lt;property id=&quot;20300&quot; value=&quot;Slide 35 - &amp;quot;4. Show stimuli&amp;quot;&quot;/&gt;&lt;property id=&quot;20307&quot; value=&quot;294&quot;/&gt;&lt;/object&gt;&lt;object type=&quot;3&quot; unique_id=&quot;19383&quot;&gt;&lt;property id=&quot;20148&quot; value=&quot;5&quot;/&gt;&lt;property id=&quot;20300&quot; value=&quot;Slide 36 - &amp;quot;Inline script: prepare and run&amp;quot;&quot;/&gt;&lt;property id=&quot;20307&quot; value=&quot;295&quot;/&gt;&lt;/object&gt;&lt;object type=&quot;3&quot; unique_id=&quot;19384&quot;&gt;&lt;property id=&quot;20148&quot; value=&quot;5&quot;/&gt;&lt;property id=&quot;20300&quot; value=&quot;Slide 37 - &amp;quot;Inline script: prepare and run&amp;quot;&quot;/&gt;&lt;property id=&quot;20307&quot; value=&quot;297&quot;/&gt;&lt;/object&gt;&lt;object type=&quot;3&quot; unique_id=&quot;19385&quot;&gt;&lt;property id=&quot;20148&quot; value=&quot;5&quot;/&gt;&lt;property id=&quot;20300&quot; value=&quot;Slide 38 - &amp;quot;Inline script: prepare and run&amp;quot;&quot;/&gt;&lt;property id=&quot;20307&quot; value=&quot;298&quot;/&gt;&lt;/object&gt;&lt;object type=&quot;3&quot; unique_id=&quot;19386&quot;&gt;&lt;property id=&quot;20148&quot; value=&quot;5&quot;/&gt;&lt;property id=&quot;20300&quot; value=&quot;Slide 39 - &amp;quot;Prepare phase:&amp;quot;&quot;/&gt;&lt;property id=&quot;20307&quot; value=&quot;299&quot;/&gt;&lt;/object&gt;&lt;object type=&quot;3&quot; unique_id=&quot;19387&quot;&gt;&lt;property id=&quot;20148&quot; value=&quot;5&quot;/&gt;&lt;property id=&quot;20300&quot; value=&quot;Slide 40 - &amp;quot;Almost done!&amp;quot;&quot;/&gt;&lt;property id=&quot;20307&quot; value=&quot;303&quot;/&gt;&lt;/object&gt;&lt;object type=&quot;3&quot; unique_id=&quot;19388&quot;&gt;&lt;property id=&quot;20148&quot; value=&quot;5&quot;/&gt;&lt;property id=&quot;20300&quot; value=&quot;Slide 41 - &amp;quot;Almost done!&amp;quot;&quot;/&gt;&lt;property id=&quot;20307&quot; value=&quot;300&quot;/&gt;&lt;/object&gt;&lt;object type=&quot;3&quot; unique_id=&quot;19389&quot;&gt;&lt;property id=&quot;20148&quot; value=&quot;5&quot;/&gt;&lt;property id=&quot;20300&quot; value=&quot;Slide 42 - &amp;quot;Almost done!&amp;quot;&quot;/&gt;&lt;property id=&quot;20307&quot; value=&quot;301&quot;/&gt;&lt;/object&gt;&lt;object type=&quot;3&quot; unique_id=&quot;19390&quot;&gt;&lt;property id=&quot;20148&quot; value=&quot;5&quot;/&gt;&lt;property id=&quot;20300&quot; value=&quot;Slide 43 - &amp;quot;Almost done!&amp;quot;&quot;/&gt;&lt;property id=&quot;20307&quot; value=&quot;302&quot;/&gt;&lt;/object&gt;&lt;object type=&quot;3&quot; unique_id=&quot;19391&quot;&gt;&lt;property id=&quot;20148&quot; value=&quot;5&quot;/&gt;&lt;property id=&quot;20300&quot; value=&quot;Slide 44 - &amp;quot;Done!&amp;quot;&quot;/&gt;&lt;property id=&quot;20307&quot; value=&quot;304&quot;/&gt;&lt;/object&gt;&lt;object type=&quot;3&quot; unique_id=&quot;19392&quot;&gt;&lt;property id=&quot;20148&quot; value=&quot;5&quot;/&gt;&lt;property id=&quot;20300&quot; value=&quot;Slide 45 - &amp;quot;Important lessons of today!&amp;quot;&quot;/&gt;&lt;property id=&quot;20307&quot; value=&quot;274&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5494</TotalTime>
  <Words>2212</Words>
  <Application>Microsoft Macintosh PowerPoint</Application>
  <PresentationFormat>On-screen Show (4:3)</PresentationFormat>
  <Paragraphs>311</Paragraphs>
  <Slides>44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Consolas</vt:lpstr>
      <vt:lpstr>Wingdings</vt:lpstr>
      <vt:lpstr>Office Theme</vt:lpstr>
      <vt:lpstr>Programming for Psychologists</vt:lpstr>
      <vt:lpstr>Today we swap to OpenSesame</vt:lpstr>
      <vt:lpstr>The “stroop test”</vt:lpstr>
      <vt:lpstr>Creating a Stroop test in OpenSesame</vt:lpstr>
      <vt:lpstr>The design</vt:lpstr>
      <vt:lpstr>The design</vt:lpstr>
      <vt:lpstr>Experimental design</vt:lpstr>
      <vt:lpstr>Getting started</vt:lpstr>
      <vt:lpstr>Build basic structure</vt:lpstr>
      <vt:lpstr>Build basic structure: experimental_loop</vt:lpstr>
      <vt:lpstr>Build basic structure: variables</vt:lpstr>
      <vt:lpstr>Building basic structure</vt:lpstr>
      <vt:lpstr>Build basic structure: inline scripts</vt:lpstr>
      <vt:lpstr>Inline script</vt:lpstr>
      <vt:lpstr>Inline scripts: basic usage</vt:lpstr>
      <vt:lpstr>1. Get data from loop items</vt:lpstr>
      <vt:lpstr>2. Create stimuli depending on these data</vt:lpstr>
      <vt:lpstr>When block_type is congruent</vt:lpstr>
      <vt:lpstr>When block_type is incongruent</vt:lpstr>
      <vt:lpstr>When block_type is neutral</vt:lpstr>
      <vt:lpstr>Set correct response</vt:lpstr>
      <vt:lpstr>Set correct response</vt:lpstr>
      <vt:lpstr>Store important information</vt:lpstr>
      <vt:lpstr>3. Prepare drawing of stimuli</vt:lpstr>
      <vt:lpstr>Canvas object</vt:lpstr>
      <vt:lpstr>But only…..</vt:lpstr>
      <vt:lpstr>Canvas object</vt:lpstr>
      <vt:lpstr>Canvas object</vt:lpstr>
      <vt:lpstr>Canvas object</vt:lpstr>
      <vt:lpstr>Screen buffer</vt:lpstr>
      <vt:lpstr>Tearing</vt:lpstr>
      <vt:lpstr>Screen buffer</vt:lpstr>
      <vt:lpstr>4. Show stimuli</vt:lpstr>
      <vt:lpstr>Inline script: prepare and run</vt:lpstr>
      <vt:lpstr>Inline script: prepare and run</vt:lpstr>
      <vt:lpstr>Prepare phase:</vt:lpstr>
      <vt:lpstr>Almost done!</vt:lpstr>
      <vt:lpstr>Show stimuli</vt:lpstr>
      <vt:lpstr>Almost done!</vt:lpstr>
      <vt:lpstr>Almost done!</vt:lpstr>
      <vt:lpstr>Almost done!</vt:lpstr>
      <vt:lpstr>Done!</vt:lpstr>
      <vt:lpstr>Important lessons of today!</vt:lpstr>
      <vt:lpstr>Just handy…</vt:lpstr>
    </vt:vector>
  </TitlesOfParts>
  <Company>VU FPP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Schreij</dc:creator>
  <cp:lastModifiedBy>Microsoft Office User</cp:lastModifiedBy>
  <cp:revision>420</cp:revision>
  <cp:lastPrinted>2018-09-15T18:46:44Z</cp:lastPrinted>
  <dcterms:created xsi:type="dcterms:W3CDTF">2010-08-20T14:42:37Z</dcterms:created>
  <dcterms:modified xsi:type="dcterms:W3CDTF">2019-08-28T14:18:19Z</dcterms:modified>
</cp:coreProperties>
</file>