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11" r:id="rId4"/>
    <p:sldId id="312" r:id="rId5"/>
    <p:sldId id="313" r:id="rId6"/>
    <p:sldId id="314" r:id="rId7"/>
    <p:sldId id="258" r:id="rId8"/>
    <p:sldId id="310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303" r:id="rId17"/>
    <p:sldId id="265" r:id="rId18"/>
    <p:sldId id="269" r:id="rId19"/>
    <p:sldId id="278" r:id="rId20"/>
    <p:sldId id="270" r:id="rId21"/>
    <p:sldId id="271" r:id="rId22"/>
    <p:sldId id="272" r:id="rId23"/>
    <p:sldId id="273" r:id="rId24"/>
    <p:sldId id="274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4" r:id="rId35"/>
    <p:sldId id="295" r:id="rId36"/>
  </p:sldIdLst>
  <p:sldSz cx="9144000" cy="6858000" type="screen4x3"/>
  <p:notesSz cx="7099300" cy="10234613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F95720-F3E4-41D6-BD8E-E2AA15FC8F64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58EE2A-A112-48EB-B286-DAEDB402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2ADB22-3F6B-458F-AB73-8E767B08A305}" type="datetimeFigureOut">
              <a:rPr lang="nl-NL" smtClean="0"/>
              <a:pPr/>
              <a:t>28-08-19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354CBB-B3D1-42B0-AF06-6F87E2CE66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9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54CBB-B3D1-42B0-AF06-6F87E2CE663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r>
              <a:rPr lang="en-US"/>
              <a:t>/45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008313" cy="8020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8568952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597352"/>
            <a:ext cx="129614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597352"/>
            <a:ext cx="597666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for Psychologists: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6597352"/>
            <a:ext cx="11521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27-5FE7-4F18-8369-5475B33C39F8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  <p:pic>
        <p:nvPicPr>
          <p:cNvPr id="8" name="Picture 7" descr="RM banner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sdoc.cogsci.nl/3.2/manual/python/canva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Psychologists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1216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Lecture 4</a:t>
            </a:r>
            <a:br>
              <a:rPr lang="nl-NL" dirty="0"/>
            </a:br>
            <a:r>
              <a:rPr lang="nl-NL" sz="2000" dirty="0"/>
              <a:t>September 24 2018</a:t>
            </a:r>
          </a:p>
          <a:p>
            <a:br>
              <a:rPr lang="nl-NL" sz="2000" dirty="0"/>
            </a:br>
            <a:endParaRPr lang="nl-NL" sz="2000" dirty="0"/>
          </a:p>
          <a:p>
            <a:endParaRPr lang="nl-NL" sz="2000" dirty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5445224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2000" dirty="0"/>
              <a:t>http://osdoc.cogsci.nl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315BD-9A35-5848-B1D0-77A03652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47" y="5640338"/>
            <a:ext cx="1960642" cy="121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E6B6D-06ED-554B-959D-65E5DE09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739108"/>
            <a:ext cx="2542615" cy="1017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6A4C9-6D9B-8F43-A24E-54ECD3BDC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808741"/>
            <a:ext cx="817429" cy="951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523925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0" y="2388021"/>
            <a:ext cx="3008313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/>
              <a:t>ellipse(x,y,w,h)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52392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248293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my_canvas.ellipse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(xc,yc,40,20)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2120" y="2244005"/>
            <a:ext cx="3635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my_canvas.ellipse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(xc,yc,40,20,</a:t>
            </a:r>
            <a:r>
              <a:rPr lang="nl-NL" sz="1200" b="1" dirty="0">
                <a:latin typeface="Consolas" pitchFamily="49" charset="0"/>
                <a:cs typeface="Consolas" pitchFamily="49" charset="0"/>
              </a:rPr>
              <a:t>fill=True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3648"/>
            <a:ext cx="2520677" cy="252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5" y="2603648"/>
            <a:ext cx="2520677" cy="252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10</a:t>
            </a:fld>
            <a:r>
              <a:rPr lang="en-US" dirty="0"/>
              <a:t>/39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B944F7-40B5-DD4E-81FF-A586B181981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424063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451917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1" y="2316013"/>
            <a:ext cx="2818656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ellipse()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/>
              <a:t>gabor(x,y,orient,freq)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45191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864" y="2176285"/>
            <a:ext cx="253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my_canvas.gabor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(xc,yc,0,3)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0152" y="2171997"/>
            <a:ext cx="3347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my_canvas.gabor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(xc,yc,45,10)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5" y="2532037"/>
            <a:ext cx="252912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32037"/>
            <a:ext cx="252894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11</a:t>
            </a:fld>
            <a:r>
              <a:rPr lang="en-US" dirty="0"/>
              <a:t>/39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CEFF74-AE9B-304D-843F-B84B385588FD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16133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1" y="2348880"/>
            <a:ext cx="2818656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ellipse()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gabor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/>
              <a:t>noise</a:t>
            </a:r>
            <a:r>
              <a:rPr lang="nl-NL" sz="1800" dirty="0"/>
              <a:t>_</a:t>
            </a:r>
            <a:r>
              <a:rPr lang="nl-NL" sz="1800" dirty="0" err="1"/>
              <a:t>patch</a:t>
            </a:r>
            <a:r>
              <a:rPr lang="nl-NL" sz="1800" dirty="0"/>
              <a:t>(x,y)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484784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my_canvas.noise_patch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xc,yc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564904"/>
            <a:ext cx="38884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12</a:t>
            </a:fld>
            <a:r>
              <a:rPr lang="en-US" dirty="0"/>
              <a:t>/39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E5383D-7624-4A46-B810-81FEEA1337BB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16133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451917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1" y="2316013"/>
            <a:ext cx="2818656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ellipse()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gabor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noise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patch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/>
              <a:t>rect</a:t>
            </a:r>
            <a:r>
              <a:rPr lang="nl-NL" sz="1800" dirty="0"/>
              <a:t>(x,y,w,h)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45191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1921120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my_canvas.rect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(xc,yc,100,50,</a:t>
            </a:r>
            <a:r>
              <a:rPr lang="nl-NL" sz="1400" b="1" dirty="0">
                <a:latin typeface="Consolas" pitchFamily="49" charset="0"/>
                <a:cs typeface="Consolas" pitchFamily="49" charset="0"/>
              </a:rPr>
              <a:t>color=“red”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872" y="422108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my_canvas.rect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(xc,yc,100,100,</a:t>
            </a:r>
            <a:r>
              <a:rPr lang="nl-NL" sz="1400" b="1" dirty="0">
                <a:latin typeface="Consolas" pitchFamily="49" charset="0"/>
                <a:cs typeface="Consolas" pitchFamily="49" charset="0"/>
              </a:rPr>
              <a:t>fill=True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581128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691680" y="4869160"/>
            <a:ext cx="1979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Consolas" pitchFamily="49" charset="0"/>
                <a:cs typeface="Consolas" pitchFamily="49" charset="0"/>
              </a:rPr>
              <a:t>(x,y) 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will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be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top-left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 corner of 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13</a:t>
            </a:fld>
            <a:r>
              <a:rPr lang="en-US" dirty="0"/>
              <a:t>/39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0FFAC8-FBF1-F24C-A22C-218AEB19EA65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16133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451917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1" y="2316013"/>
            <a:ext cx="2818656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ellipse()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gabor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noise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patch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rect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 err="1"/>
              <a:t>text</a:t>
            </a:r>
            <a:r>
              <a:rPr lang="nl-NL" sz="1800" dirty="0"/>
              <a:t>(</a:t>
            </a:r>
            <a:r>
              <a:rPr lang="nl-NL" sz="1800" dirty="0" err="1"/>
              <a:t>str</a:t>
            </a:r>
            <a:r>
              <a:rPr lang="nl-NL" sz="18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45191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217628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my_canvas.text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Hello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!”)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748061"/>
            <a:ext cx="3167856" cy="316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14</a:t>
            </a:fld>
            <a:r>
              <a:rPr lang="en-US" dirty="0"/>
              <a:t>/39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7ED89D-1FBA-8A47-B89B-90F30D6DB43C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161337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864096"/>
          </a:xfrm>
        </p:spPr>
        <p:txBody>
          <a:bodyPr>
            <a:noAutofit/>
          </a:bodyPr>
          <a:lstStyle/>
          <a:p>
            <a:r>
              <a:rPr lang="nl-NL" sz="2200" dirty="0"/>
              <a:t>Order of </a:t>
            </a:r>
            <a:r>
              <a:rPr lang="nl-NL" sz="2200" dirty="0" err="1"/>
              <a:t>drawing</a:t>
            </a:r>
            <a:r>
              <a:rPr lang="nl-NL" sz="2200" dirty="0"/>
              <a:t> statements matter!</a:t>
            </a:r>
          </a:p>
          <a:p>
            <a:r>
              <a:rPr lang="nl-NL" sz="2200" dirty="0" err="1"/>
              <a:t>Newest</a:t>
            </a:r>
            <a:r>
              <a:rPr lang="nl-NL" sz="2200" dirty="0"/>
              <a:t> drawing performed on top of </a:t>
            </a:r>
            <a:r>
              <a:rPr lang="nl-NL" sz="2200" dirty="0" err="1"/>
              <a:t>older</a:t>
            </a:r>
            <a:r>
              <a:rPr lang="nl-NL" sz="2200" dirty="0"/>
              <a:t> </a:t>
            </a:r>
            <a:r>
              <a:rPr lang="nl-NL" sz="2200" dirty="0" err="1"/>
              <a:t>drawings</a:t>
            </a:r>
            <a:endParaRPr lang="nl-NL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80" y="3211235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15</a:t>
            </a:fld>
            <a:r>
              <a:rPr lang="en-US"/>
              <a:t>/39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DC3C4A-CC0D-6D49-8FAE-3C55A6CBC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3FF58-61F4-A941-BE49-E7A0A7CD9DF8}"/>
              </a:ext>
            </a:extLst>
          </p:cNvPr>
          <p:cNvSpPr/>
          <p:nvPr/>
        </p:nvSpPr>
        <p:spPr>
          <a:xfrm>
            <a:off x="323528" y="2788577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Consolas" pitchFamily="49" charset="0"/>
                <a:cs typeface="Consolas" pitchFamily="49" charset="0"/>
              </a:rPr>
              <a:t>my_canvas.ellipse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(xc.yc,70,10,True,“red”)  	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drawn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on top of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EDE28E1-C360-1A4E-BCD7-436EF12E3568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80" y="3211235"/>
            <a:ext cx="324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5014A2-4A64-DD45-B03F-B7A92869EB38}"/>
              </a:ext>
            </a:extLst>
          </p:cNvPr>
          <p:cNvSpPr/>
          <p:nvPr/>
        </p:nvSpPr>
        <p:spPr>
          <a:xfrm>
            <a:off x="323528" y="2420888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Consolas" pitchFamily="49" charset="0"/>
                <a:cs typeface="Consolas" pitchFamily="49" charset="0"/>
              </a:rPr>
              <a:t>my_canvas.circle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(xc,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yc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, 50, True)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8BF42-263D-2D49-9844-F4E6D3D85666}"/>
              </a:ext>
            </a:extLst>
          </p:cNvPr>
          <p:cNvSpPr txBox="1"/>
          <p:nvPr/>
        </p:nvSpPr>
        <p:spPr>
          <a:xfrm>
            <a:off x="318408" y="3350704"/>
            <a:ext cx="533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onsolas" pitchFamily="49" charset="0"/>
                <a:cs typeface="Consolas" pitchFamily="49" charset="0"/>
              </a:rPr>
              <a:t>my_canvas.rect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(xc,yc,30,80,True,"blue")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#on top of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ellipse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C7E20FF-9C2B-2847-8F7E-C2993D36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00" y="3192746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568952" cy="2088232"/>
          </a:xfrm>
        </p:spPr>
        <p:txBody>
          <a:bodyPr>
            <a:normAutofit/>
          </a:bodyPr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message: Always check online how functions work</a:t>
            </a:r>
            <a:br>
              <a:rPr lang="nl-NL" dirty="0"/>
            </a:br>
            <a:r>
              <a:rPr lang="nl-NL" sz="2800" i="1" dirty="0"/>
              <a:t>(I always have an idea, but I’m never sure)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16</a:t>
            </a:fld>
            <a:r>
              <a:rPr lang="en-US"/>
              <a:t>/39</a:t>
            </a:r>
            <a:endParaRPr lang="en-US" dirty="0"/>
          </a:p>
        </p:txBody>
      </p:sp>
      <p:pic>
        <p:nvPicPr>
          <p:cNvPr id="3076" name="Picture 4" descr="Afbeeldingsresultaat voor don't ass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6864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32508" y="5714092"/>
            <a:ext cx="5196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i="1" dirty="0"/>
              <a:t>(If you are not sure, </a:t>
            </a:r>
            <a:r>
              <a:rPr lang="nl-NL" sz="2800" i="1" dirty="0" err="1"/>
              <a:t>then</a:t>
            </a:r>
            <a:r>
              <a:rPr lang="nl-NL" sz="2800" i="1" dirty="0"/>
              <a:t> CHECK it)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043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Displaying images on the canvas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528" y="1484784"/>
            <a:ext cx="5184576" cy="5040560"/>
          </a:xfrm>
        </p:spPr>
        <p:txBody>
          <a:bodyPr/>
          <a:lstStyle/>
          <a:p>
            <a:r>
              <a:rPr lang="nl-NL" sz="2800" dirty="0"/>
              <a:t>To use images, you have to put them in the </a:t>
            </a:r>
            <a:r>
              <a:rPr lang="nl-NL" sz="2800" i="1" dirty="0"/>
              <a:t>file pool</a:t>
            </a:r>
            <a:r>
              <a:rPr lang="nl-NL" sz="2800" dirty="0"/>
              <a:t>:</a:t>
            </a:r>
          </a:p>
          <a:p>
            <a:pPr lvl="1"/>
            <a:r>
              <a:rPr lang="nl-NL" dirty="0"/>
              <a:t>“View &gt; Show file pool” </a:t>
            </a:r>
            <a:r>
              <a:rPr lang="nl-NL" i="1" dirty="0"/>
              <a:t>or</a:t>
            </a:r>
            <a:r>
              <a:rPr lang="nl-NL" dirty="0"/>
              <a:t> Ctrl + P</a:t>
            </a:r>
          </a:p>
          <a:p>
            <a:pPr lvl="1"/>
            <a:r>
              <a:rPr lang="en-US" dirty="0"/>
              <a:t>Drag and drop images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17</a:t>
            </a:fld>
            <a:r>
              <a:rPr lang="en-US"/>
              <a:t>/39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84784"/>
            <a:ext cx="27051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Displaying images on the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First, create a reference to the desired image from the file pool with:</a:t>
            </a:r>
            <a:br>
              <a:rPr lang="nl-NL" dirty="0"/>
            </a:br>
            <a:r>
              <a:rPr lang="nl-NL" dirty="0"/>
              <a:t>	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 img=var.get_file(“image_name_here.jpg") </a:t>
            </a:r>
          </a:p>
          <a:p>
            <a:r>
              <a:rPr lang="nl-NL" dirty="0"/>
              <a:t>Then draw the image to the canvas by passing its reference to the function my_</a:t>
            </a:r>
            <a:r>
              <a:rPr lang="nl-NL" i="1" dirty="0"/>
              <a:t>canvas.image()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my_canvas=canvas()</a:t>
            </a: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	my_canvas.image(img)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my_canvas.show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18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8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Displaying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>
                <a:latin typeface="Consolas" pitchFamily="49" charset="0"/>
              </a:rPr>
              <a:t>my_canvas.image(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var.get_file(</a:t>
            </a:r>
            <a:r>
              <a:rPr lang="en-US" sz="2000" dirty="0">
                <a:latin typeface="Consolas" pitchFamily="49" charset="0"/>
              </a:rPr>
              <a:t>“programming.png”))</a:t>
            </a:r>
            <a:endParaRPr lang="nl-NL" sz="20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688" y="2132856"/>
            <a:ext cx="5904656" cy="424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\watson\OFF\dbb.schreij\My Documents\My Dropbox\VU\Cursus programmeren\Slides\Images\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348880"/>
            <a:ext cx="2506550" cy="3816424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19</a:t>
            </a:fld>
            <a:r>
              <a:rPr lang="en-US"/>
              <a:t>/39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More on drawing to the canvas</a:t>
            </a:r>
          </a:p>
          <a:p>
            <a:pPr lvl="1"/>
            <a:r>
              <a:rPr lang="nl-NL" dirty="0"/>
              <a:t>Various shapes</a:t>
            </a:r>
          </a:p>
          <a:p>
            <a:pPr lvl="1"/>
            <a:r>
              <a:rPr lang="nl-NL" dirty="0"/>
              <a:t>Images</a:t>
            </a:r>
          </a:p>
          <a:p>
            <a:r>
              <a:rPr lang="nl-NL" dirty="0" err="1"/>
              <a:t>Pausing</a:t>
            </a:r>
            <a:r>
              <a:rPr lang="nl-NL" dirty="0"/>
              <a:t> experiment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with multiple canvases</a:t>
            </a:r>
          </a:p>
          <a:p>
            <a:r>
              <a:rPr lang="nl-NL" dirty="0"/>
              <a:t>Placement of stimuli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/>
              <a:t>Grid</a:t>
            </a:r>
          </a:p>
          <a:p>
            <a:pPr lvl="1"/>
            <a:r>
              <a:rPr lang="nl-NL" dirty="0"/>
              <a:t>Circle (next week)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Other options of canvas.image()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8" y="1557352"/>
            <a:ext cx="7416964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20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2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492896"/>
            <a:ext cx="8424936" cy="4104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Determine size of image with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err="1">
                <a:latin typeface="Consolas" pitchFamily="49" charset="0"/>
                <a:cs typeface="Consolas" pitchFamily="49" charset="0"/>
              </a:rPr>
              <a:t>my_canvas.image</a:t>
            </a:r>
            <a:r>
              <a:rPr lang="nl-NL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6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1600" dirty="0">
                <a:latin typeface="Consolas" pitchFamily="49" charset="0"/>
                <a:cs typeface="Consolas" pitchFamily="49" charset="0"/>
              </a:rPr>
              <a:t>(“australia.jpeg”), x=xc/2,    y=yc)</a:t>
            </a:r>
          </a:p>
          <a:p>
            <a:pPr marL="0" indent="0">
              <a:buNone/>
            </a:pPr>
            <a:r>
              <a:rPr lang="nl-NL" sz="1600" dirty="0" err="1">
                <a:latin typeface="Consolas" pitchFamily="49" charset="0"/>
                <a:cs typeface="Consolas" pitchFamily="49" charset="0"/>
              </a:rPr>
              <a:t>my_canvas.image</a:t>
            </a:r>
            <a:r>
              <a:rPr lang="nl-NL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6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1600" dirty="0">
                <a:latin typeface="Consolas" pitchFamily="49" charset="0"/>
                <a:cs typeface="Consolas" pitchFamily="49" charset="0"/>
              </a:rPr>
              <a:t>(“australia.jpeg”), x=xc/2+xc, y=yc, </a:t>
            </a:r>
            <a:r>
              <a:rPr lang="nl-NL" sz="1600" b="1" dirty="0">
                <a:latin typeface="Consolas" pitchFamily="49" charset="0"/>
                <a:cs typeface="Consolas" pitchFamily="49" charset="0"/>
              </a:rPr>
              <a:t>scale=0.5</a:t>
            </a:r>
            <a:r>
              <a:rPr lang="nl-NL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cs typeface="Consolas" pitchFamily="49" charset="0"/>
              </a:rPr>
              <a:t>Scale = 1.0 is normal size, scale = 0.5 is half the original size,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21</a:t>
            </a:fld>
            <a:r>
              <a:rPr lang="en-US"/>
              <a:t>/39</a:t>
            </a:r>
            <a:endParaRPr lang="en-US" dirty="0"/>
          </a:p>
        </p:txBody>
      </p:sp>
      <p:pic>
        <p:nvPicPr>
          <p:cNvPr id="2050" name="Picture 2" descr="Afbeeldingsresultaat voor university of sydn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67839" cy="238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beeldingsresultaat voor university of sydn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74386"/>
            <a:ext cx="1852232" cy="11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2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Pausing 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Occasionally,  you want to pause the execution of a script for a moment </a:t>
            </a:r>
            <a:br>
              <a:rPr lang="nl-NL" dirty="0"/>
            </a:br>
            <a:r>
              <a:rPr lang="nl-NL" sz="2800" dirty="0">
                <a:solidFill>
                  <a:schemeClr val="bg1">
                    <a:lumMod val="50000"/>
                  </a:schemeClr>
                </a:solidFill>
              </a:rPr>
              <a:t>(for instance when showing stimuli on the screen)</a:t>
            </a:r>
          </a:p>
          <a:p>
            <a:pPr lvl="1"/>
            <a:r>
              <a:rPr lang="nl-NL" b="1" dirty="0" err="1"/>
              <a:t>clock.sleep</a:t>
            </a:r>
            <a:r>
              <a:rPr lang="nl-NL" b="1" dirty="0"/>
              <a:t>()</a:t>
            </a:r>
          </a:p>
          <a:p>
            <a:pPr lvl="1"/>
            <a:r>
              <a:rPr lang="nl-NL" dirty="0"/>
              <a:t> Enter time to pause in </a:t>
            </a:r>
            <a:r>
              <a:rPr lang="nl-NL" i="1" dirty="0"/>
              <a:t>milliseconds</a:t>
            </a:r>
            <a:endParaRPr lang="nl-NL" dirty="0"/>
          </a:p>
          <a:p>
            <a:pPr lvl="2"/>
            <a:r>
              <a:rPr lang="nl-NL" dirty="0" err="1"/>
              <a:t>clock.sleep</a:t>
            </a:r>
            <a:r>
              <a:rPr lang="nl-NL" dirty="0"/>
              <a:t>(1000) 	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# Pause for 1 second</a:t>
            </a:r>
          </a:p>
          <a:p>
            <a:pPr lvl="2"/>
            <a:r>
              <a:rPr lang="nl-NL" dirty="0" err="1"/>
              <a:t>clock.sleep</a:t>
            </a:r>
            <a:r>
              <a:rPr lang="nl-NL" dirty="0"/>
              <a:t>(60000) 	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# Pause for 1 minute</a:t>
            </a:r>
          </a:p>
          <a:p>
            <a:pPr lvl="2"/>
            <a:r>
              <a:rPr lang="nl-NL" dirty="0" err="1"/>
              <a:t>clock.sleep</a:t>
            </a:r>
            <a:r>
              <a:rPr lang="nl-NL" dirty="0"/>
              <a:t>(50) 	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# Pause for 50 milliseconds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22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Working with multiple canvases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sleep() is also useful when you work with multiple canvases</a:t>
            </a:r>
          </a:p>
          <a:p>
            <a:r>
              <a:rPr lang="nl-NL" dirty="0"/>
              <a:t>Imagine an experiment in which we want to show 5 images in a row (e.g. for a memory test) and want to display each image for 1 second before continuing to the next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23</a:t>
            </a:fld>
            <a:r>
              <a:rPr lang="en-US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r>
              <a:rPr lang="nl-NL" dirty="0"/>
              <a:t>Working with multiple canvases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9512" y="1700808"/>
            <a:ext cx="4328220" cy="639762"/>
          </a:xfrm>
        </p:spPr>
        <p:txBody>
          <a:bodyPr/>
          <a:lstStyle/>
          <a:p>
            <a:r>
              <a:rPr lang="nl-NL" dirty="0"/>
              <a:t>Prepare: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79512" y="2420888"/>
            <a:ext cx="4392488" cy="410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>
                <a:latin typeface="Consolas" pitchFamily="49" charset="0"/>
                <a:cs typeface="Consolas" pitchFamily="49" charset="0"/>
              </a:rPr>
              <a:t>images =['australia.jpeg','clock.jpeg',\ 'keyboard.jpeg','roadsign.jpeg',\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'seagull.jpeg']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endParaRPr lang="nl-NL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Create empty list to hold canvases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 err="1">
                <a:latin typeface="Consolas" pitchFamily="49" charset="0"/>
                <a:cs typeface="Consolas" pitchFamily="49" charset="0"/>
              </a:rPr>
              <a:t>canvases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 = []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endParaRPr lang="nl-NL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Loop through images list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for img in images: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Get reference to image from file</a:t>
            </a:r>
            <a:b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# You can auto assign!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img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var.get_file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Create a new canvas to show image on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new_cnvs = canvas()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Show image on canvas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new_cnvs.image(img)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put this canvas in list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canvases.append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new_cnvs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72000" y="1700808"/>
            <a:ext cx="4113783" cy="639762"/>
          </a:xfrm>
        </p:spPr>
        <p:txBody>
          <a:bodyPr/>
          <a:lstStyle/>
          <a:p>
            <a:r>
              <a:rPr lang="nl-NL" dirty="0"/>
              <a:t>Run: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420888"/>
            <a:ext cx="4319463" cy="410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Show canvases on screen</a:t>
            </a:r>
            <a:br>
              <a:rPr lang="nl-NL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Keep each canvas on screen for 1 sec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for cnvs in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canvases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: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cnvs.show()</a:t>
            </a:r>
            <a:br>
              <a:rPr lang="nl-NL" sz="1400" dirty="0">
                <a:latin typeface="Consolas" pitchFamily="49" charset="0"/>
                <a:cs typeface="Consolas" pitchFamily="49" charset="0"/>
              </a:rPr>
            </a:br>
            <a:r>
              <a:rPr lang="nl-NL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var.sleep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(1000)</a:t>
            </a:r>
            <a:endParaRPr lang="nl-NL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24</a:t>
            </a:fld>
            <a:r>
              <a:rPr lang="en-US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15523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An example of multiple canvases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Attentional blink experiment </a:t>
            </a:r>
            <a:r>
              <a:rPr lang="nl-NL" sz="2000" dirty="0"/>
              <a:t>(task: identify the red letters)</a:t>
            </a:r>
            <a:endParaRPr lang="nl-NL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25</a:t>
            </a:fld>
            <a:r>
              <a:rPr lang="en-US"/>
              <a:t>/39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2638" y="22768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9838" y="27340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7038" y="31912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14238" y="36484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71438" y="41056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28638" y="45628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85838" y="50200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43038" y="54772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2638" y="3068960"/>
            <a:ext cx="3200400" cy="3240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4681736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Single task condition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85988" y="22768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43188" y="27340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00388" y="31912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57588" y="36484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14788" y="41056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71988" y="45628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29188" y="50200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86388" y="5477272"/>
            <a:ext cx="64807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85988" y="3068960"/>
            <a:ext cx="3200400" cy="3240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6878" y="4681736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Dual task condition</a:t>
            </a:r>
          </a:p>
        </p:txBody>
      </p:sp>
    </p:spTree>
    <p:extLst>
      <p:ext uri="{BB962C8B-B14F-4D97-AF65-F5344CB8AC3E}">
        <p14:creationId xmlns:p14="http://schemas.microsoft.com/office/powerpoint/2010/main" val="8666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Attentional blink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4</a:t>
            </a:r>
          </a:p>
        </p:txBody>
      </p:sp>
      <p:pic>
        <p:nvPicPr>
          <p:cNvPr id="4098" name="Picture 2" descr="http://www.scholarpedia.org/w/images/5/5b/Atten_blink_fi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688632" cy="4759877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26</a:t>
            </a:fld>
            <a:r>
              <a:rPr lang="en-US"/>
              <a:t>/39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2239" y="6204011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(Raymond, Shapiro &amp; Arnell, 1992)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Attentional 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(Very) basic AB experiment steps:</a:t>
            </a:r>
          </a:p>
          <a:p>
            <a:pPr lvl="1"/>
            <a:r>
              <a:rPr lang="en-US" dirty="0"/>
              <a:t>Prepare phase:</a:t>
            </a:r>
          </a:p>
          <a:p>
            <a:pPr lvl="2"/>
            <a:r>
              <a:rPr lang="en-US" dirty="0"/>
              <a:t>Create a list of letters, and randomize it</a:t>
            </a:r>
          </a:p>
          <a:p>
            <a:pPr lvl="2"/>
            <a:r>
              <a:rPr lang="nl-NL" dirty="0"/>
              <a:t>Select </a:t>
            </a:r>
            <a:r>
              <a:rPr lang="nl-NL" dirty="0" err="1"/>
              <a:t>two</a:t>
            </a:r>
            <a:r>
              <a:rPr lang="nl-NL" dirty="0"/>
              <a:t> letters </a:t>
            </a:r>
            <a:r>
              <a:rPr lang="nl-NL" dirty="0" err="1"/>
              <a:t>from</a:t>
            </a:r>
            <a:r>
              <a:rPr lang="nl-NL" dirty="0"/>
              <a:t> the list as targets</a:t>
            </a:r>
            <a:endParaRPr lang="en-US" dirty="0"/>
          </a:p>
          <a:p>
            <a:pPr lvl="2"/>
            <a:r>
              <a:rPr lang="en-US" dirty="0"/>
              <a:t>Create a canvas for each letter</a:t>
            </a:r>
          </a:p>
          <a:p>
            <a:pPr lvl="3"/>
            <a:r>
              <a:rPr lang="nl-NL" dirty="0"/>
              <a:t>Draw targets as red letters, and distractor as white letters</a:t>
            </a:r>
            <a:endParaRPr lang="en-US" dirty="0"/>
          </a:p>
          <a:p>
            <a:pPr lvl="1"/>
            <a:r>
              <a:rPr lang="en-US" dirty="0"/>
              <a:t>Run phase:</a:t>
            </a:r>
          </a:p>
          <a:p>
            <a:pPr lvl="2">
              <a:buNone/>
            </a:pPr>
            <a:r>
              <a:rPr lang="en-US" dirty="0"/>
              <a:t>For each canvas:</a:t>
            </a:r>
          </a:p>
          <a:p>
            <a:pPr lvl="2">
              <a:buNone/>
            </a:pPr>
            <a:r>
              <a:rPr lang="en-US" dirty="0"/>
              <a:t>	Show for 50 ms</a:t>
            </a:r>
            <a:br>
              <a:rPr lang="en-US" dirty="0"/>
            </a:br>
            <a:r>
              <a:rPr lang="en-US" dirty="0"/>
              <a:t>Clear its contents</a:t>
            </a:r>
            <a:br>
              <a:rPr lang="en-US" dirty="0"/>
            </a:br>
            <a:r>
              <a:rPr lang="en-US" dirty="0"/>
              <a:t>Show empty canvas for another 50 ms</a:t>
            </a:r>
          </a:p>
          <a:p>
            <a:pPr lvl="2">
              <a:buNone/>
            </a:pPr>
            <a:r>
              <a:rPr lang="nl-NL" i="1" dirty="0"/>
              <a:t>In a real experiment (not in this example): participants report the identity of one or two letters (depending on the task)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27</a:t>
            </a:fld>
            <a:r>
              <a:rPr lang="en-US"/>
              <a:t>/39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r>
              <a:rPr lang="nl-NL" dirty="0"/>
              <a:t>Attentional Blink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504" y="1997150"/>
            <a:ext cx="3312368" cy="4237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Prepare: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62673" y="1988840"/>
            <a:ext cx="3105671" cy="4237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Run: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28</a:t>
            </a:fld>
            <a:r>
              <a:rPr lang="en-US" dirty="0"/>
              <a:t>/39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2574771"/>
            <a:ext cx="4968552" cy="35394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"Q"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,\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shuffle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enumerate(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letters)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#color is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set_fgcolor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my_canvas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canvases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4008" y="2451660"/>
            <a:ext cx="4464496" cy="280076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Show each canvas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Show canvas on screen for 50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Clear the canvas (make it black)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and show for 50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Repeat for next canvas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</a:t>
            </a:r>
            <a:r>
              <a:rPr lang="nl-NL" dirty="0" err="1"/>
              <a:t>presentation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to present multiple stimuli </a:t>
            </a:r>
            <a:r>
              <a:rPr lang="nl-NL" sz="2400" dirty="0" err="1"/>
              <a:t>on</a:t>
            </a:r>
            <a:r>
              <a:rPr lang="nl-NL" sz="2400" dirty="0"/>
              <a:t> the </a:t>
            </a:r>
            <a:r>
              <a:rPr lang="nl-NL" sz="2400" dirty="0" err="1"/>
              <a:t>same</a:t>
            </a:r>
            <a:r>
              <a:rPr lang="nl-NL" sz="2400" dirty="0"/>
              <a:t> canvas </a:t>
            </a:r>
            <a:r>
              <a:rPr lang="nl-NL" sz="2400" dirty="0" err="1"/>
              <a:t>concurrently</a:t>
            </a:r>
            <a:r>
              <a:rPr lang="nl-NL" sz="2400" dirty="0"/>
              <a:t>,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to </a:t>
            </a:r>
            <a:r>
              <a:rPr lang="nl-NL" sz="2400" dirty="0" err="1"/>
              <a:t>choose</a:t>
            </a:r>
            <a:r>
              <a:rPr lang="nl-NL" sz="2400" dirty="0"/>
              <a:t> </a:t>
            </a:r>
            <a:r>
              <a:rPr lang="nl-NL" sz="2400" dirty="0" err="1"/>
              <a:t>where</a:t>
            </a:r>
            <a:r>
              <a:rPr lang="nl-NL" sz="2400" dirty="0"/>
              <a:t> to place </a:t>
            </a:r>
            <a:r>
              <a:rPr lang="nl-NL" sz="2400" dirty="0" err="1"/>
              <a:t>them</a:t>
            </a:r>
            <a:r>
              <a:rPr lang="nl-NL" sz="2400" dirty="0"/>
              <a:t>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3488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Random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23488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Grid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60232" y="23488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Circle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60212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There</a:t>
            </a:r>
            <a:r>
              <a:rPr lang="nl-NL" sz="2400" dirty="0"/>
              <a:t> are of </a:t>
            </a:r>
            <a:r>
              <a:rPr lang="nl-NL" sz="2400" dirty="0" err="1"/>
              <a:t>course</a:t>
            </a:r>
            <a:r>
              <a:rPr lang="nl-NL" sz="2400" dirty="0"/>
              <a:t> </a:t>
            </a:r>
            <a:r>
              <a:rPr lang="nl-NL" sz="2400" dirty="0" err="1"/>
              <a:t>many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options</a:t>
            </a:r>
            <a:endParaRPr 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376264" cy="236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80928"/>
            <a:ext cx="3000152" cy="30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29</a:t>
            </a:fld>
            <a:r>
              <a:rPr lang="en-US"/>
              <a:t>/39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2780928"/>
            <a:ext cx="2592288" cy="2448272"/>
            <a:chOff x="467544" y="2780928"/>
            <a:chExt cx="2592288" cy="2448272"/>
          </a:xfrm>
        </p:grpSpPr>
        <p:sp>
          <p:nvSpPr>
            <p:cNvPr id="2" name="Rectangle 1"/>
            <p:cNvSpPr/>
            <p:nvPr/>
          </p:nvSpPr>
          <p:spPr>
            <a:xfrm>
              <a:off x="467544" y="2780928"/>
              <a:ext cx="2592288" cy="24482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/>
            <p:cNvSpPr/>
            <p:nvPr/>
          </p:nvSpPr>
          <p:spPr>
            <a:xfrm>
              <a:off x="971600" y="393305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1124000" y="35814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1276400" y="35010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1428800" y="314096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/>
            <p:cNvSpPr/>
            <p:nvPr/>
          </p:nvSpPr>
          <p:spPr>
            <a:xfrm>
              <a:off x="1581200" y="38058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/>
            <p:cNvSpPr/>
            <p:nvPr/>
          </p:nvSpPr>
          <p:spPr>
            <a:xfrm>
              <a:off x="971600" y="472514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412032" y="436510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1564432" y="43818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1547664" y="458112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2178968" y="37254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2331368" y="36450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2483768" y="37974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2411760" y="42210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2467000" y="43734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/>
            <p:cNvSpPr/>
            <p:nvPr/>
          </p:nvSpPr>
          <p:spPr>
            <a:xfrm>
              <a:off x="1733600" y="335699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/>
            <p:cNvSpPr/>
            <p:nvPr/>
          </p:nvSpPr>
          <p:spPr>
            <a:xfrm>
              <a:off x="2627784" y="321297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57DF-D687-D84B-A0FD-A796D562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division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4877-2A00-2F40-97E3-16E39095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8F28-BA08-4543-923B-91EE400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4D0A-3414-CB4F-8926-6EFC0C7D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</a:t>
            </a:fld>
            <a:r>
              <a:rPr lang="en-US"/>
              <a:t>/45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2AFF2F-6DCE-CB46-B44B-4BC237040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47958"/>
              </p:ext>
            </p:extLst>
          </p:nvPr>
        </p:nvGraphicFramePr>
        <p:xfrm>
          <a:off x="1763688" y="248760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17467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617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3 (assignments 1 -4)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 2 (assignments 5 - 13)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50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2E9B85D-811C-3A44-A6F7-E41881C4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1658"/>
            <a:ext cx="2724325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CF4994-0A5B-E44C-9DAC-58237D62E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97112"/>
            <a:ext cx="28191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2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800" dirty="0"/>
              <a:t>Stimuli placement: </a:t>
            </a:r>
            <a:r>
              <a:rPr lang="nl-NL" sz="3800" dirty="0">
                <a:solidFill>
                  <a:schemeClr val="bg1">
                    <a:lumMod val="50000"/>
                  </a:schemeClr>
                </a:solidFill>
              </a:rPr>
              <a:t>random (</a:t>
            </a:r>
            <a:r>
              <a:rPr lang="nl-NL" sz="3800" dirty="0" err="1">
                <a:solidFill>
                  <a:schemeClr val="bg1">
                    <a:lumMod val="50000"/>
                  </a:schemeClr>
                </a:solidFill>
              </a:rPr>
              <a:t>assignment</a:t>
            </a:r>
            <a:r>
              <a:rPr lang="nl-NL" sz="3800" dirty="0">
                <a:solidFill>
                  <a:schemeClr val="bg1">
                    <a:lumMod val="50000"/>
                  </a:schemeClr>
                </a:solidFill>
              </a:rPr>
              <a:t> 8)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Random placement:</a:t>
            </a:r>
          </a:p>
          <a:p>
            <a:pPr lvl="1"/>
            <a:r>
              <a:rPr lang="nl-NL" dirty="0" err="1"/>
              <a:t>Randomly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x </a:t>
            </a:r>
            <a:r>
              <a:rPr lang="nl-NL" dirty="0" err="1"/>
              <a:t>coordinate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boundaries</a:t>
            </a:r>
            <a:r>
              <a:rPr lang="nl-NL" dirty="0"/>
              <a:t> set </a:t>
            </a:r>
            <a:r>
              <a:rPr lang="nl-NL" dirty="0" err="1"/>
              <a:t>by</a:t>
            </a:r>
            <a:r>
              <a:rPr lang="nl-NL" dirty="0"/>
              <a:t> screen </a:t>
            </a:r>
            <a:r>
              <a:rPr lang="nl-NL" dirty="0" err="1"/>
              <a:t>width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Left_boundary</a:t>
            </a:r>
            <a:r>
              <a:rPr lang="nl-NL" dirty="0"/>
              <a:t> &lt; x &lt; </a:t>
            </a:r>
            <a:r>
              <a:rPr lang="nl-NL" dirty="0" err="1"/>
              <a:t>right_boundary</a:t>
            </a:r>
            <a:endParaRPr lang="nl-NL" dirty="0"/>
          </a:p>
          <a:p>
            <a:pPr lvl="1"/>
            <a:r>
              <a:rPr lang="nl-NL" dirty="0" err="1"/>
              <a:t>Randomly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y </a:t>
            </a:r>
            <a:r>
              <a:rPr lang="nl-NL" dirty="0" err="1"/>
              <a:t>coordinate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boundaries</a:t>
            </a:r>
            <a:r>
              <a:rPr lang="nl-NL" dirty="0"/>
              <a:t> set </a:t>
            </a:r>
            <a:r>
              <a:rPr lang="nl-NL" dirty="0" err="1"/>
              <a:t>by</a:t>
            </a:r>
            <a:r>
              <a:rPr lang="nl-NL" dirty="0"/>
              <a:t> screen </a:t>
            </a:r>
            <a:r>
              <a:rPr lang="nl-NL" dirty="0" err="1"/>
              <a:t>height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Top_boundary</a:t>
            </a:r>
            <a:r>
              <a:rPr lang="nl-NL" dirty="0"/>
              <a:t> &lt; y &lt; y </a:t>
            </a:r>
            <a:r>
              <a:rPr lang="nl-NL" dirty="0" err="1"/>
              <a:t>bottom_boundary</a:t>
            </a:r>
            <a:endParaRPr lang="nl-NL" dirty="0"/>
          </a:p>
          <a:p>
            <a:pPr lvl="1"/>
            <a:r>
              <a:rPr lang="nl-NL" dirty="0"/>
              <a:t>Draw stimulus at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pPr lvl="1"/>
            <a:r>
              <a:rPr lang="nl-NL" dirty="0" err="1"/>
              <a:t>Repeat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stimulus </a:t>
            </a:r>
            <a:r>
              <a:rPr lang="nl-NL" dirty="0" err="1"/>
              <a:t>you</a:t>
            </a:r>
            <a:r>
              <a:rPr lang="nl-NL" dirty="0"/>
              <a:t> want to 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30</a:t>
            </a:fld>
            <a:r>
              <a:rPr lang="en-US"/>
              <a:t>/39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31</a:t>
            </a:fld>
            <a:r>
              <a:rPr lang="en-US"/>
              <a:t>/39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4" y="1556792"/>
            <a:ext cx="5184576" cy="4248472"/>
            <a:chOff x="467544" y="2780928"/>
            <a:chExt cx="2592288" cy="2448272"/>
          </a:xfrm>
        </p:grpSpPr>
        <p:sp>
          <p:nvSpPr>
            <p:cNvPr id="10" name="Rectangle 9"/>
            <p:cNvSpPr/>
            <p:nvPr/>
          </p:nvSpPr>
          <p:spPr>
            <a:xfrm>
              <a:off x="467544" y="2780928"/>
              <a:ext cx="2592288" cy="24482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971600" y="393305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1124000" y="35814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1276400" y="35010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1428800" y="314096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1581200" y="38058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/>
            <p:cNvSpPr/>
            <p:nvPr/>
          </p:nvSpPr>
          <p:spPr>
            <a:xfrm>
              <a:off x="971600" y="472514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1412032" y="436510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1564432" y="43818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/>
            <p:cNvSpPr/>
            <p:nvPr/>
          </p:nvSpPr>
          <p:spPr>
            <a:xfrm>
              <a:off x="1547664" y="458112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2178968" y="37254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2331368" y="36450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2483768" y="379742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/>
            <p:cNvSpPr/>
            <p:nvPr/>
          </p:nvSpPr>
          <p:spPr>
            <a:xfrm>
              <a:off x="2411760" y="42210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/>
            <p:cNvSpPr/>
            <p:nvPr/>
          </p:nvSpPr>
          <p:spPr>
            <a:xfrm>
              <a:off x="2467000" y="43734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733600" y="335699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2627784" y="321297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Draw 20 red circles (radius=10) to random positions on the screen:</a:t>
            </a:r>
          </a:p>
          <a:p>
            <a:pPr lvl="1"/>
            <a:r>
              <a:rPr lang="nl-NL" dirty="0"/>
              <a:t>To </a:t>
            </a:r>
            <a:r>
              <a:rPr lang="nl-NL" dirty="0" err="1"/>
              <a:t>generate</a:t>
            </a:r>
            <a:r>
              <a:rPr lang="nl-NL" dirty="0"/>
              <a:t> random </a:t>
            </a:r>
            <a:r>
              <a:rPr lang="nl-NL" dirty="0" err="1"/>
              <a:t>numbers</a:t>
            </a:r>
            <a:r>
              <a:rPr lang="nl-NL" dirty="0"/>
              <a:t> (</a:t>
            </a:r>
            <a:r>
              <a:rPr lang="nl-NL" dirty="0" err="1"/>
              <a:t>for</a:t>
            </a:r>
            <a:r>
              <a:rPr lang="nl-NL" dirty="0"/>
              <a:t> x and y), </a:t>
            </a:r>
            <a:r>
              <a:rPr lang="nl-NL" dirty="0" err="1"/>
              <a:t>use</a:t>
            </a:r>
            <a:br>
              <a:rPr lang="nl-NL" dirty="0"/>
            </a:br>
            <a:br>
              <a:rPr lang="nl-NL" dirty="0"/>
            </a:br>
            <a:r>
              <a:rPr lang="nl-NL" b="1" dirty="0" err="1"/>
              <a:t>random.randint</a:t>
            </a:r>
            <a:r>
              <a:rPr lang="nl-NL" b="1" dirty="0"/>
              <a:t>(a,b)</a:t>
            </a:r>
            <a:br>
              <a:rPr lang="nl-NL" dirty="0"/>
            </a:br>
            <a:r>
              <a:rPr lang="nl-NL" dirty="0"/>
              <a:t>	</a:t>
            </a:r>
            <a:r>
              <a:rPr lang="en-US" sz="2400" dirty="0"/>
              <a:t>Return a random integer </a:t>
            </a:r>
            <a:r>
              <a:rPr lang="en-US" sz="2400" i="1" dirty="0"/>
              <a:t>N</a:t>
            </a:r>
            <a:r>
              <a:rPr lang="en-US" sz="2400" dirty="0"/>
              <a:t> such that a &lt;= N &lt;= b</a:t>
            </a:r>
          </a:p>
          <a:p>
            <a:endParaRPr lang="nl-NL" dirty="0"/>
          </a:p>
          <a:p>
            <a:pPr lvl="1"/>
            <a:r>
              <a:rPr lang="nl-NL" dirty="0"/>
              <a:t>To get the width and height of the screen use:</a:t>
            </a:r>
            <a:br>
              <a:rPr lang="nl-NL" dirty="0"/>
            </a:br>
            <a:r>
              <a:rPr lang="nl-NL" dirty="0"/>
              <a:t>	my_canvas = canvas()</a:t>
            </a:r>
          </a:p>
          <a:p>
            <a:pPr marL="457200" lvl="1" indent="0">
              <a:buNone/>
            </a:pPr>
            <a:r>
              <a:rPr lang="nl-NL" i="1" dirty="0"/>
              <a:t>	my_canvas.width</a:t>
            </a:r>
            <a:r>
              <a:rPr lang="nl-NL" dirty="0"/>
              <a:t> and </a:t>
            </a:r>
            <a:r>
              <a:rPr lang="nl-NL" i="1" dirty="0"/>
              <a:t>my_canvas.height</a:t>
            </a:r>
            <a:endParaRPr lang="en-US" sz="2000" dirty="0"/>
          </a:p>
          <a:p>
            <a:pPr>
              <a:buNone/>
            </a:pPr>
            <a:r>
              <a:rPr lang="en-US" sz="2400" dirty="0"/>
              <a:t>		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32</a:t>
            </a:fld>
            <a:r>
              <a:rPr lang="en-US"/>
              <a:t>/39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1152128"/>
          </a:xfrm>
        </p:spPr>
        <p:txBody>
          <a:bodyPr/>
          <a:lstStyle/>
          <a:p>
            <a:r>
              <a:rPr lang="nl-NL" dirty="0"/>
              <a:t>Draw 20 red </a:t>
            </a:r>
            <a:r>
              <a:rPr lang="nl-NL" dirty="0" err="1"/>
              <a:t>circles</a:t>
            </a:r>
            <a:r>
              <a:rPr lang="nl-NL" dirty="0"/>
              <a:t> (radius=10) to random </a:t>
            </a:r>
            <a:r>
              <a:rPr lang="nl-NL" dirty="0" err="1"/>
              <a:t>positions</a:t>
            </a:r>
            <a:r>
              <a:rPr lang="nl-NL" dirty="0"/>
              <a:t> on the screen: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179512" y="2573214"/>
            <a:ext cx="4400228" cy="423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Prepare:</a:t>
            </a:r>
          </a:p>
        </p:txBody>
      </p:sp>
      <p:sp>
        <p:nvSpPr>
          <p:cNvPr id="10" name="Text Placeholder 9"/>
          <p:cNvSpPr txBox="1">
            <a:spLocks/>
          </p:cNvSpPr>
          <p:nvPr/>
        </p:nvSpPr>
        <p:spPr>
          <a:xfrm>
            <a:off x="5796136" y="2645222"/>
            <a:ext cx="3456384" cy="4237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33</a:t>
            </a:fld>
            <a:r>
              <a:rPr lang="en-US"/>
              <a:t>/39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DFC3C-EB3B-754B-806E-6AA2881C5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2" y="3109024"/>
            <a:ext cx="5029200" cy="316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56D99-9E26-114E-979E-1C299B9C4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00" y="3109024"/>
            <a:ext cx="23241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Stimuli placement: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Dangers</a:t>
            </a:r>
            <a:r>
              <a:rPr lang="nl-NL" dirty="0"/>
              <a:t> of random </a:t>
            </a:r>
            <a:r>
              <a:rPr lang="nl-NL" dirty="0" err="1"/>
              <a:t>positioning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Stimuli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drawn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top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nl-NL" dirty="0"/>
          </a:p>
          <a:p>
            <a:pPr lvl="1"/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control</a:t>
            </a:r>
            <a:r>
              <a:rPr lang="nl-NL" dirty="0"/>
              <a:t> over the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stimuli</a:t>
            </a:r>
          </a:p>
          <a:p>
            <a:pPr lvl="1"/>
            <a:r>
              <a:rPr lang="nl-NL" dirty="0"/>
              <a:t>Overall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control</a:t>
            </a:r>
            <a:r>
              <a:rPr lang="nl-NL" dirty="0"/>
              <a:t> in placement of all </a:t>
            </a:r>
            <a:r>
              <a:rPr lang="nl-NL" dirty="0" err="1"/>
              <a:t>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34</a:t>
            </a:fld>
            <a:r>
              <a:rPr lang="en-US"/>
              <a:t>/39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That's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today</a:t>
            </a:r>
            <a:r>
              <a:rPr lang="nl-NL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35</a:t>
            </a:fld>
            <a:r>
              <a:rPr lang="en-US"/>
              <a:t>/39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7E2A-958D-C84A-BB44-25811D71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(Full) factorial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80CA-3548-8348-AB61-AFC8A21B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Often, an experiment consists of (multiple) blocks of trials</a:t>
            </a:r>
          </a:p>
          <a:p>
            <a:pPr lvl="1"/>
            <a:r>
              <a:rPr lang="en-US" sz="2500" dirty="0"/>
              <a:t>Independent variables </a:t>
            </a:r>
            <a:r>
              <a:rPr lang="en-US" sz="2000" dirty="0"/>
              <a:t>(e.g., stimulus position, cue direction,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  <a:r>
              <a:rPr lang="en-US" sz="2500" dirty="0"/>
              <a:t> are varied within these blocks </a:t>
            </a:r>
          </a:p>
          <a:p>
            <a:endParaRPr lang="en-US" dirty="0"/>
          </a:p>
          <a:p>
            <a:r>
              <a:rPr lang="en-US" sz="2800" dirty="0"/>
              <a:t>Consider the following experiment (assignment 7)</a:t>
            </a:r>
          </a:p>
          <a:p>
            <a:pPr lvl="1"/>
            <a:r>
              <a:rPr lang="en-US" sz="2500" dirty="0"/>
              <a:t>Arrow direction </a:t>
            </a:r>
            <a:r>
              <a:rPr lang="en-US" sz="2000" dirty="0"/>
              <a:t>(left or right)</a:t>
            </a:r>
          </a:p>
          <a:p>
            <a:pPr lvl="1"/>
            <a:r>
              <a:rPr lang="en-US" sz="2500" dirty="0"/>
              <a:t>Angry face location </a:t>
            </a:r>
            <a:r>
              <a:rPr lang="en-US" sz="2000" dirty="0"/>
              <a:t>(left or right)</a:t>
            </a:r>
          </a:p>
          <a:p>
            <a:pPr lvl="1"/>
            <a:r>
              <a:rPr lang="en-US" sz="2500" dirty="0"/>
              <a:t>SOA </a:t>
            </a:r>
            <a:r>
              <a:rPr lang="en-US" sz="2000" dirty="0"/>
              <a:t>(100, 300, 500)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5489-9EF0-0A4E-93E6-2571B47E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61AD-5BF0-CA48-B511-7425648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6CAB-D475-9247-8930-8425777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</a:t>
            </a:fld>
            <a:r>
              <a:rPr lang="en-US"/>
              <a:t>/45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08F0-5AD7-3849-80AB-2968EE79572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581128"/>
            <a:ext cx="3542665" cy="169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8F58CB-8DE3-5846-8B2C-4BFBFD271087}"/>
              </a:ext>
            </a:extLst>
          </p:cNvPr>
          <p:cNvSpPr/>
          <p:nvPr/>
        </p:nvSpPr>
        <p:spPr>
          <a:xfrm>
            <a:off x="6660232" y="5085184"/>
            <a:ext cx="50405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0159-AAFD-CA4F-AF0B-F0862B72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Factorial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ADE3-6BE9-EC40-B4BB-A0D87419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experiment thus contains 2 x 2 x 3 = 12 levels</a:t>
            </a:r>
          </a:p>
          <a:p>
            <a:pPr lvl="1"/>
            <a:r>
              <a:rPr lang="en-US" sz="2200" dirty="0"/>
              <a:t>No need to enter</a:t>
            </a:r>
            <a:r>
              <a:rPr lang="en-US" sz="2200" b="1" dirty="0"/>
              <a:t> </a:t>
            </a:r>
            <a:r>
              <a:rPr lang="en-US" sz="2200" dirty="0"/>
              <a:t>all</a:t>
            </a:r>
            <a:r>
              <a:rPr lang="en-US" sz="2200" b="1" dirty="0"/>
              <a:t> </a:t>
            </a:r>
            <a:r>
              <a:rPr lang="en-US" sz="2200" dirty="0"/>
              <a:t>possible combinations by hand</a:t>
            </a:r>
          </a:p>
          <a:p>
            <a:pPr lvl="1"/>
            <a:r>
              <a:rPr lang="en-US" sz="2200" dirty="0"/>
              <a:t>Use the variable wizard in </a:t>
            </a:r>
            <a:r>
              <a:rPr lang="en-US" sz="2200" dirty="0" err="1"/>
              <a:t>OpenSesame</a:t>
            </a:r>
            <a:r>
              <a:rPr lang="en-US" sz="2200" dirty="0"/>
              <a:t> (via full factorial design option)</a:t>
            </a:r>
          </a:p>
          <a:p>
            <a:pPr lvl="1"/>
            <a:r>
              <a:rPr lang="en-US" sz="2200" dirty="0"/>
              <a:t>Each column in the resulting table</a:t>
            </a:r>
          </a:p>
          <a:p>
            <a:pPr marL="457200" lvl="1" indent="0">
              <a:buNone/>
            </a:pPr>
            <a:r>
              <a:rPr lang="en-US" sz="2200" dirty="0"/>
              <a:t>    corresponds to a trial in  </a:t>
            </a:r>
            <a:r>
              <a:rPr lang="en-US" sz="2200" dirty="0" err="1"/>
              <a:t>trial_sequence</a:t>
            </a:r>
            <a:endParaRPr lang="en-US" sz="2200" dirty="0"/>
          </a:p>
          <a:p>
            <a:pPr lvl="1"/>
            <a:r>
              <a:rPr lang="en-US" sz="2200" dirty="0"/>
              <a:t>You can add new variables to the</a:t>
            </a:r>
          </a:p>
          <a:p>
            <a:pPr marL="457200" lvl="1" indent="0">
              <a:buNone/>
            </a:pPr>
            <a:r>
              <a:rPr lang="en-US" sz="2200" dirty="0"/>
              <a:t>    resulting loop table </a:t>
            </a:r>
            <a:r>
              <a:rPr lang="en-US" sz="1500" dirty="0"/>
              <a:t>(e.g., correct response)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FA9B-52C5-D846-A6D6-FB040965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4AD5-1CD4-474E-AB50-3CA28DC6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C9DB-B3CC-1A4D-AAA8-320AF7A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</a:t>
            </a:fld>
            <a:r>
              <a:rPr lang="en-US"/>
              <a:t>/45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A4E94-0781-394F-890C-72BBD313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61348"/>
            <a:ext cx="349068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6FE3-AE4E-6D4D-94C4-BFBCD0A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Canvas drawing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FE17-C804-5C49-8A13-DF59AF0D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OpenSesame</a:t>
            </a:r>
            <a:r>
              <a:rPr lang="en-US" dirty="0"/>
              <a:t> has a lot of drawing options, e.g.,:</a:t>
            </a:r>
          </a:p>
          <a:p>
            <a:pPr lvl="1"/>
            <a:r>
              <a:rPr lang="en-US" dirty="0"/>
              <a:t>Circles</a:t>
            </a:r>
          </a:p>
          <a:p>
            <a:pPr lvl="1"/>
            <a:r>
              <a:rPr lang="en-US" dirty="0"/>
              <a:t>Rectangles</a:t>
            </a:r>
          </a:p>
          <a:p>
            <a:pPr lvl="1"/>
            <a:r>
              <a:rPr lang="en-US" dirty="0"/>
              <a:t>Arrows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 err="1"/>
              <a:t>gabor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whole list can be found here: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https:/osdoc.cogsci.nl/3.2/manual/python/canvas/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3203-1AA2-E643-9641-F3D70F7E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25/9/2012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5445-CFF6-6343-95B4-2C373C07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6AE3-C4E8-9C4E-8D04-31AC471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6</a:t>
            </a:fld>
            <a:r>
              <a:rPr lang="en-US"/>
              <a:t>/45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595933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0" y="2460029"/>
            <a:ext cx="3008313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/>
              <a:t>line</a:t>
            </a:r>
            <a:r>
              <a:rPr lang="nl-NL" sz="1800" dirty="0"/>
              <a:t>/</a:t>
            </a:r>
            <a:r>
              <a:rPr lang="nl-NL" sz="1800" dirty="0" err="1"/>
              <a:t>arrow</a:t>
            </a:r>
            <a:r>
              <a:rPr lang="nl-NL" sz="1800" dirty="0"/>
              <a:t>(</a:t>
            </a:r>
            <a:r>
              <a:rPr lang="nl-NL" sz="1800" dirty="0" err="1"/>
              <a:t>sx</a:t>
            </a:r>
            <a:r>
              <a:rPr lang="nl-NL" sz="1800" dirty="0"/>
              <a:t>,</a:t>
            </a:r>
            <a:r>
              <a:rPr lang="nl-NL" sz="1800" dirty="0" err="1"/>
              <a:t>sy</a:t>
            </a:r>
            <a:r>
              <a:rPr lang="nl-NL" sz="1800" dirty="0"/>
              <a:t>,ex,</a:t>
            </a:r>
            <a:r>
              <a:rPr lang="nl-NL" sz="1800" dirty="0" err="1"/>
              <a:t>ey</a:t>
            </a:r>
            <a:r>
              <a:rPr lang="nl-NL" sz="18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45334"/>
            <a:ext cx="38164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8" y="1595933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b="1" dirty="0" err="1">
                <a:latin typeface="Consolas" pitchFamily="49" charset="0"/>
                <a:cs typeface="Consolas" pitchFamily="49" charset="0"/>
              </a:rPr>
              <a:t>my_canvas.arrow</a:t>
            </a:r>
            <a:r>
              <a:rPr lang="nl-NL" sz="1400" b="1" dirty="0">
                <a:latin typeface="Consolas" pitchFamily="49" charset="0"/>
                <a:cs typeface="Consolas" pitchFamily="49" charset="0"/>
              </a:rPr>
              <a:t>(xc-50,yc,xc+50,yc)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7</a:t>
            </a:fld>
            <a:r>
              <a:rPr lang="en-US" dirty="0"/>
              <a:t>/39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F058F-0568-2640-992E-5595E5D69EF0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8412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" y="44624"/>
            <a:ext cx="61912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3203848" y="1772816"/>
            <a:ext cx="360040" cy="1567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597052" y="2071797"/>
            <a:ext cx="60126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rgbClr val="FF0000"/>
                </a:solidFill>
              </a:rPr>
              <a:t>You must provide these values</a:t>
            </a:r>
          </a:p>
          <a:p>
            <a:r>
              <a:rPr lang="en-AU" sz="1900" dirty="0" err="1"/>
              <a:t>cnvs.arrow</a:t>
            </a:r>
            <a:r>
              <a:rPr lang="en-AU" sz="1900" dirty="0"/>
              <a:t>(3,4,5,6) ≠ </a:t>
            </a:r>
            <a:r>
              <a:rPr lang="en-AU" sz="1900" dirty="0" err="1"/>
              <a:t>cnvs.arrow</a:t>
            </a:r>
            <a:r>
              <a:rPr lang="en-AU" sz="1900" dirty="0"/>
              <a:t>(4,3,5,6) </a:t>
            </a:r>
          </a:p>
          <a:p>
            <a:r>
              <a:rPr lang="en-AU" sz="1900" dirty="0" err="1"/>
              <a:t>cnvs.arrow</a:t>
            </a:r>
            <a:r>
              <a:rPr lang="en-AU" sz="1900" dirty="0"/>
              <a:t>(3,4,5,6) = </a:t>
            </a:r>
            <a:r>
              <a:rPr lang="en-AU" sz="1900" dirty="0" err="1"/>
              <a:t>cnvs.arrow</a:t>
            </a:r>
            <a:r>
              <a:rPr lang="en-AU" sz="1900" dirty="0"/>
              <a:t>(</a:t>
            </a:r>
            <a:r>
              <a:rPr lang="en-AU" sz="1900" dirty="0" err="1"/>
              <a:t>sy</a:t>
            </a:r>
            <a:r>
              <a:rPr lang="en-AU" sz="1900" dirty="0"/>
              <a:t>=4,sx=3,ex=5,ey=6)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940152" y="3838048"/>
            <a:ext cx="360040" cy="21832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6300192" y="4444919"/>
            <a:ext cx="2843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rgbClr val="FF0000"/>
                </a:solidFill>
              </a:rPr>
              <a:t>Default values are provided</a:t>
            </a:r>
          </a:p>
          <a:p>
            <a:r>
              <a:rPr lang="en-AU" sz="1900" dirty="0"/>
              <a:t>If you don’t like it, you can change them, like:</a:t>
            </a:r>
          </a:p>
          <a:p>
            <a:r>
              <a:rPr lang="en-AU" sz="1900" dirty="0" err="1"/>
              <a:t>cnvs.arrow</a:t>
            </a:r>
            <a:r>
              <a:rPr lang="en-AU" sz="1900" dirty="0"/>
              <a:t>(3,4,5,6,</a:t>
            </a:r>
          </a:p>
          <a:p>
            <a:r>
              <a:rPr lang="en-AU" sz="1900" dirty="0" err="1"/>
              <a:t>body_width</a:t>
            </a:r>
            <a:r>
              <a:rPr lang="en-AU" sz="1900" dirty="0"/>
              <a:t>=.2)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2483768" y="6268579"/>
            <a:ext cx="360040" cy="472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2843808" y="6165304"/>
            <a:ext cx="6012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rgbClr val="FF0000"/>
                </a:solidFill>
              </a:rPr>
              <a:t>Standard setting you can change, like </a:t>
            </a:r>
            <a:r>
              <a:rPr lang="en-AU" sz="1900" dirty="0" err="1">
                <a:solidFill>
                  <a:srgbClr val="FF0000"/>
                </a:solidFill>
              </a:rPr>
              <a:t>color</a:t>
            </a:r>
            <a:endParaRPr lang="en-AU" sz="1900" dirty="0">
              <a:solidFill>
                <a:srgbClr val="FF0000"/>
              </a:solidFill>
            </a:endParaRPr>
          </a:p>
          <a:p>
            <a:r>
              <a:rPr lang="en-AU" sz="1900" dirty="0" err="1"/>
              <a:t>cnvs.arrow</a:t>
            </a:r>
            <a:r>
              <a:rPr lang="en-AU" sz="1900" dirty="0"/>
              <a:t>(3,4,5,6,color=“red”)</a:t>
            </a:r>
          </a:p>
        </p:txBody>
      </p:sp>
    </p:spTree>
    <p:extLst>
      <p:ext uri="{BB962C8B-B14F-4D97-AF65-F5344CB8AC3E}">
        <p14:creationId xmlns:p14="http://schemas.microsoft.com/office/powerpoint/2010/main" val="31070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44" y="1667941"/>
            <a:ext cx="3008313" cy="802010"/>
          </a:xfrm>
        </p:spPr>
        <p:txBody>
          <a:bodyPr>
            <a:normAutofit/>
          </a:bodyPr>
          <a:lstStyle/>
          <a:p>
            <a:r>
              <a:rPr lang="nl-NL" dirty="0"/>
              <a:t>Other functions for drawing to the Canvas: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457200" y="2532037"/>
            <a:ext cx="3008313" cy="406531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arrow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800" dirty="0"/>
              <a:t>circle(x,y,radius)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166794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xc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my_canvas.xcenter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nl-NL" sz="1400" dirty="0">
                <a:latin typeface="Consolas" pitchFamily="49" charset="0"/>
                <a:cs typeface="Consolas" pitchFamily="49" charset="0"/>
              </a:rPr>
              <a:t>yc = </a:t>
            </a:r>
            <a:r>
              <a:rPr lang="nl-NL" sz="1400" dirty="0" err="1">
                <a:latin typeface="Consolas" pitchFamily="49" charset="0"/>
                <a:cs typeface="Consolas" pitchFamily="49" charset="0"/>
              </a:rPr>
              <a:t>my_canvas.ycenter</a:t>
            </a:r>
            <a:r>
              <a:rPr lang="nl-NL" sz="14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30240"/>
            <a:ext cx="2535091" cy="253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54" y="2733223"/>
            <a:ext cx="2535118" cy="253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78035" y="239230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my_canvas.circle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(xc,yc,25)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2955" y="2359913"/>
            <a:ext cx="322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latin typeface="Consolas" pitchFamily="49" charset="0"/>
                <a:cs typeface="Consolas" pitchFamily="49" charset="0"/>
              </a:rPr>
              <a:t>my_canvas.circle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(xc,yc,25,</a:t>
            </a:r>
            <a:r>
              <a:rPr lang="nl-NL" sz="1200" b="1" dirty="0">
                <a:latin typeface="Consolas" pitchFamily="49" charset="0"/>
                <a:cs typeface="Consolas" pitchFamily="49" charset="0"/>
              </a:rPr>
              <a:t>fill=True</a:t>
            </a:r>
            <a:r>
              <a:rPr lang="nl-NL" sz="1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9</a:t>
            </a:fld>
            <a:r>
              <a:rPr lang="en-US" dirty="0"/>
              <a:t>/39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0C26C2-111F-B849-B451-8B01B366C36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Canvas drawing options</a:t>
            </a:r>
          </a:p>
        </p:txBody>
      </p:sp>
    </p:spTree>
    <p:extLst>
      <p:ext uri="{BB962C8B-B14F-4D97-AF65-F5344CB8AC3E}">
        <p14:creationId xmlns:p14="http://schemas.microsoft.com/office/powerpoint/2010/main" val="2196824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gramming for Psychologist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ome notes on previous assignments&amp;quot;&quot;/&gt;&lt;property id=&quot;20307&quot; value=&quot;275&quot;/&gt;&lt;/object&gt;&lt;object type=&quot;3&quot; unique_id=&quot;10006&quot;&gt;&lt;property id=&quot;20148&quot; value=&quot;5&quot;/&gt;&lt;property id=&quot;20300&quot; value=&quot;Slide 3 - &amp;quot;Some notes on previous assignments&amp;quot;&quot;/&gt;&lt;property id=&quot;20307&quot; value=&quot;276&quot;/&gt;&lt;/object&gt;&lt;object type=&quot;3&quot; unique_id=&quot;10007&quot;&gt;&lt;property id=&quot;20148&quot; value=&quot;5&quot;/&gt;&lt;property id=&quot;20300&quot; value=&quot;Slide 4 - &amp;quot;Today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Other functions for drawing to the Canvas: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Other functions for drawing to the Canvas:&amp;quot;&quot;/&gt;&lt;property id=&quot;20307&quot; value=&quot;259&quot;/&gt;&lt;/object&gt;&lt;object type=&quot;3&quot; unique_id=&quot;10010&quot;&gt;&lt;property id=&quot;20148&quot; value=&quot;5&quot;/&gt;&lt;property id=&quot;20300&quot; value=&quot;Slide 7 - &amp;quot;Other functions for drawing to the Canvas:&amp;quot;&quot;/&gt;&lt;property id=&quot;20307&quot; value=&quot;260&quot;/&gt;&lt;/object&gt;&lt;object type=&quot;3&quot; unique_id=&quot;10011&quot;&gt;&lt;property id=&quot;20148&quot; value=&quot;5&quot;/&gt;&lt;property id=&quot;20300&quot; value=&quot;Slide 8 - &amp;quot;Other functions for drawing to the Canvas:&amp;quot;&quot;/&gt;&lt;property id=&quot;20307&quot; value=&quot;261&quot;/&gt;&lt;/object&gt;&lt;object type=&quot;3&quot; unique_id=&quot;10012&quot;&gt;&lt;property id=&quot;20148&quot; value=&quot;5&quot;/&gt;&lt;property id=&quot;20300&quot; value=&quot;Slide 9 - &amp;quot;Other functions for drawing to the Canvas:&amp;quot;&quot;/&gt;&lt;property id=&quot;20307&quot; value=&quot;262&quot;/&gt;&lt;/object&gt;&lt;object type=&quot;3&quot; unique_id=&quot;10013&quot;&gt;&lt;property id=&quot;20148&quot; value=&quot;5&quot;/&gt;&lt;property id=&quot;20300&quot; value=&quot;Slide 10 - &amp;quot;Other functions for drawing to the Canvas:&amp;quot;&quot;/&gt;&lt;property id=&quot;20307&quot; value=&quot;263&quot;/&gt;&lt;/object&gt;&lt;object type=&quot;3&quot; unique_id=&quot;10014&quot;&gt;&lt;property id=&quot;20148&quot; value=&quot;5&quot;/&gt;&lt;property id=&quot;20300&quot; value=&quot;Slide 11 - &amp;quot;Other functions for drawing to the Canvas:&amp;quot;&quot;/&gt;&lt;property id=&quot;20307&quot; value=&quot;264&quot;/&gt;&lt;/object&gt;&lt;object type=&quot;3&quot; unique_id=&quot;10015&quot;&gt;&lt;property id=&quot;20148&quot; value=&quot;5&quot;/&gt;&lt;property id=&quot;20300&quot; value=&quot;Slide 12 - &amp;quot;Order of drawing statments matters!&amp;quot;&quot;/&gt;&lt;property id=&quot;20307&quot; value=&quot;266&quot;/&gt;&lt;/object&gt;&lt;object type=&quot;3&quot; unique_id=&quot;10016&quot;&gt;&lt;property id=&quot;20148&quot; value=&quot;5&quot;/&gt;&lt;property id=&quot;20300&quot; value=&quot;Slide 13 - &amp;quot;Order of drawing statments matters!&amp;quot;&quot;/&gt;&lt;property id=&quot;20307&quot; value=&quot;267&quot;/&gt;&lt;/object&gt;&lt;object type=&quot;3&quot; unique_id=&quot;10017&quot;&gt;&lt;property id=&quot;20148&quot; value=&quot;5&quot;/&gt;&lt;property id=&quot;20300&quot; value=&quot;Slide 14 - &amp;quot;Order of drawing statments matters!&amp;quot;&quot;/&gt;&lt;property id=&quot;20307&quot; value=&quot;268&quot;/&gt;&lt;/object&gt;&lt;object type=&quot;3&quot; unique_id=&quot;10018&quot;&gt;&lt;property id=&quot;20148&quot; value=&quot;5&quot;/&gt;&lt;property id=&quot;20300&quot; value=&quot;Slide 15 - &amp;quot;Displaying images on the canvas&amp;quot;&quot;/&gt;&lt;property id=&quot;20307&quot; value=&quot;265&quot;/&gt;&lt;/object&gt;&lt;object type=&quot;3&quot; unique_id=&quot;10019&quot;&gt;&lt;property id=&quot;20148&quot; value=&quot;5&quot;/&gt;&lt;property id=&quot;20300&quot; value=&quot;Slide 16 - &amp;quot;Displaying images on the canvas&amp;quot;&quot;/&gt;&lt;property id=&quot;20307&quot; value=&quot;269&quot;/&gt;&lt;/object&gt;&lt;object type=&quot;3&quot; unique_id=&quot;10020&quot;&gt;&lt;property id=&quot;20148&quot; value=&quot;5&quot;/&gt;&lt;property id=&quot;20300&quot; value=&quot;Slide 17 - &amp;quot;Displaying an image&amp;quot;&quot;/&gt;&lt;property id=&quot;20307&quot; value=&quot;278&quot;/&gt;&lt;/object&gt;&lt;object type=&quot;3&quot; unique_id=&quot;10021&quot;&gt;&lt;property id=&quot;20148&quot; value=&quot;5&quot;/&gt;&lt;property id=&quot;20300&quot; value=&quot;Slide 18 - &amp;quot;Other options of canvas.image()&amp;quot;&quot;/&gt;&lt;property id=&quot;20307&quot; value=&quot;270&quot;/&gt;&lt;/object&gt;&lt;object type=&quot;3&quot; unique_id=&quot;10022&quot;&gt;&lt;property id=&quot;20148&quot; value=&quot;5&quot;/&gt;&lt;property id=&quot;20300&quot; value=&quot;Slide 19 - &amp;quot;Determine size of image with scale&amp;quot;&quot;/&gt;&lt;property id=&quot;20307&quot; value=&quot;271&quot;/&gt;&lt;/object&gt;&lt;object type=&quot;3&quot; unique_id=&quot;10023&quot;&gt;&lt;property id=&quot;20148&quot; value=&quot;5&quot;/&gt;&lt;property id=&quot;20300&quot; value=&quot;Slide 20 - &amp;quot;Pausing the experiment&amp;quot;&quot;/&gt;&lt;property id=&quot;20307&quot; value=&quot;272&quot;/&gt;&lt;/object&gt;&lt;object type=&quot;3&quot; unique_id=&quot;10024&quot;&gt;&lt;property id=&quot;20148&quot; value=&quot;5&quot;/&gt;&lt;property id=&quot;20300&quot; value=&quot;Slide 21 - &amp;quot;Working with multiple canvases&amp;quot;&quot;/&gt;&lt;property id=&quot;20307&quot; value=&quot;273&quot;/&gt;&lt;/object&gt;&lt;object type=&quot;3&quot; unique_id=&quot;10025&quot;&gt;&lt;property id=&quot;20148&quot; value=&quot;5&quot;/&gt;&lt;property id=&quot;20300&quot; value=&quot;Slide 22 - &amp;quot;Working with multiple canvases&amp;#x0D;&amp;#x0A;(example is on blackboard)&amp;quot;&quot;/&gt;&lt;property id=&quot;20307&quot; value=&quot;274&quot;/&gt;&lt;/object&gt;&lt;object type=&quot;3&quot; unique_id=&quot;10026&quot;&gt;&lt;property id=&quot;20148&quot; value=&quot;5&quot;/&gt;&lt;property id=&quot;20300&quot; value=&quot;Slide 23 - &amp;quot;Another example of multiple canvases&amp;quot;&quot;/&gt;&lt;property id=&quot;20307&quot; value=&quot;277&quot;/&gt;&lt;/object&gt;&lt;object type=&quot;3&quot; unique_id=&quot;10027&quot;&gt;&lt;property id=&quot;20148&quot; value=&quot;5&quot;/&gt;&lt;property id=&quot;20300&quot; value=&quot;Slide 24 - &amp;quot;Attentional blink&amp;quot;&quot;/&gt;&lt;property id=&quot;20307&quot; value=&quot;279&quot;/&gt;&lt;/object&gt;&lt;object type=&quot;3&quot; unique_id=&quot;10028&quot;&gt;&lt;property id=&quot;20148&quot; value=&quot;5&quot;/&gt;&lt;property id=&quot;20300&quot; value=&quot;Slide 25 - &amp;quot;Attentional blink&amp;quot;&quot;/&gt;&lt;property id=&quot;20307&quot; value=&quot;280&quot;/&gt;&lt;/object&gt;&lt;object type=&quot;3&quot; unique_id=&quot;10029&quot;&gt;&lt;property id=&quot;20148&quot; value=&quot;5&quot;/&gt;&lt;property id=&quot;20300&quot; value=&quot;Slide 26 - &amp;quot;Attentional Blink&amp;#x0D;&amp;#x0A;(example is on blackboard)&amp;quot;&quot;/&gt;&lt;property id=&quot;20307&quot; value=&quot;281&quot;/&gt;&lt;/object&gt;&lt;object type=&quot;3&quot; unique_id=&quot;10030&quot;&gt;&lt;property id=&quot;20148&quot; value=&quot;5&quot;/&gt;&lt;property id=&quot;20300&quot; value=&quot;Slide 27 - &amp;quot;Stimuli placement&amp;quot;&quot;/&gt;&lt;property id=&quot;20307&quot; value=&quot;282&quot;/&gt;&lt;/object&gt;&lt;object type=&quot;3&quot; unique_id=&quot;10031&quot;&gt;&lt;property id=&quot;20148&quot; value=&quot;5&quot;/&gt;&lt;property id=&quot;20300&quot; value=&quot;Slide 28 - &amp;quot;Stimuli placement: random&amp;quot;&quot;/&gt;&lt;property id=&quot;20307&quot; value=&quot;283&quot;/&gt;&lt;/object&gt;&lt;object type=&quot;3&quot; unique_id=&quot;10032&quot;&gt;&lt;property id=&quot;20148&quot; value=&quot;5&quot;/&gt;&lt;property id=&quot;20300&quot; value=&quot;Slide 29 - &amp;quot;Stimuli placement: random&amp;quot;&quot;/&gt;&lt;property id=&quot;20307&quot; value=&quot;285&quot;/&gt;&lt;/object&gt;&lt;object type=&quot;3&quot; unique_id=&quot;10033&quot;&gt;&lt;property id=&quot;20148&quot; value=&quot;5&quot;/&gt;&lt;property id=&quot;20300&quot; value=&quot;Slide 30 - &amp;quot;Stimuli placement: random&amp;quot;&quot;/&gt;&lt;property id=&quot;20307&quot; value=&quot;286&quot;/&gt;&lt;/object&gt;&lt;object type=&quot;3&quot; unique_id=&quot;10034&quot;&gt;&lt;property id=&quot;20148&quot; value=&quot;5&quot;/&gt;&lt;property id=&quot;20300&quot; value=&quot;Slide 31 - &amp;quot;Stimuli placement: random&amp;quot;&quot;/&gt;&lt;property id=&quot;20307&quot; value=&quot;287&quot;/&gt;&lt;/object&gt;&lt;object type=&quot;3&quot; unique_id=&quot;10035&quot;&gt;&lt;property id=&quot;20148&quot; value=&quot;5&quot;/&gt;&lt;property id=&quot;20300&quot; value=&quot;Slide 32 - &amp;quot;Stimuli placement: random&amp;quot;&quot;/&gt;&lt;property id=&quot;20307&quot; value=&quot;284&quot;/&gt;&lt;/object&gt;&lt;object type=&quot;3&quot; unique_id=&quot;10036&quot;&gt;&lt;property id=&quot;20148&quot; value=&quot;5&quot;/&gt;&lt;property id=&quot;20300&quot; value=&quot;Slide 33 - &amp;quot;Stimuli placement: grid&amp;quot;&quot;/&gt;&lt;property id=&quot;20307&quot; value=&quot;288&quot;/&gt;&lt;/object&gt;&lt;object type=&quot;3&quot; unique_id=&quot;10037&quot;&gt;&lt;property id=&quot;20148&quot; value=&quot;5&quot;/&gt;&lt;property id=&quot;20300&quot; value=&quot;Slide 34 - &amp;quot;Stimuli placement: grid&amp;quot;&quot;/&gt;&lt;property id=&quot;20307&quot; value=&quot;289&quot;/&gt;&lt;/object&gt;&lt;object type=&quot;3&quot; unique_id=&quot;10038&quot;&gt;&lt;property id=&quot;20148&quot; value=&quot;5&quot;/&gt;&lt;property id=&quot;20300&quot; value=&quot;Slide 35 - &amp;quot;Stimuli placement: grid&amp;quot;&quot;/&gt;&lt;property id=&quot;20307&quot; value=&quot;290&quot;/&gt;&lt;/object&gt;&lt;object type=&quot;3&quot; unique_id=&quot;10039&quot;&gt;&lt;property id=&quot;20148&quot; value=&quot;5&quot;/&gt;&lt;property id=&quot;20300&quot; value=&quot;Slide 36 - &amp;quot;Creating grid positions&amp;quot;&quot;/&gt;&lt;property id=&quot;20307&quot; value=&quot;291&quot;/&gt;&lt;/object&gt;&lt;object type=&quot;3&quot; unique_id=&quot;10040&quot;&gt;&lt;property id=&quot;20148&quot; value=&quot;5&quot;/&gt;&lt;property id=&quot;20300&quot; value=&quot;Slide 37 - &amp;quot;Creating grid positions&amp;quot;&quot;/&gt;&lt;property id=&quot;20307&quot; value=&quot;292&quot;/&gt;&lt;/object&gt;&lt;object type=&quot;3&quot; unique_id=&quot;10041&quot;&gt;&lt;property id=&quot;20148&quot; value=&quot;5&quot;/&gt;&lt;property id=&quot;20300&quot; value=&quot;Slide 38 - &amp;quot;Picking grid positions&amp;quot;&quot;/&gt;&lt;property id=&quot;20307&quot; value=&quot;293&quot;/&gt;&lt;/object&gt;&lt;object type=&quot;3&quot; unique_id=&quot;10042&quot;&gt;&lt;property id=&quot;20148&quot; value=&quot;5&quot;/&gt;&lt;property id=&quot;20300&quot; value=&quot;Slide 39 - &amp;quot;Showing the grid&amp;quot;&quot;/&gt;&lt;property id=&quot;20307&quot; value=&quot;294&quot;/&gt;&lt;/object&gt;&lt;object type=&quot;3&quot; unique_id=&quot;10207&quot;&gt;&lt;property id=&quot;20148&quot; value=&quot;5&quot;/&gt;&lt;property id=&quot;20300&quot; value=&quot;Slide 40 - &amp;quot;That's it for today!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14174</TotalTime>
  <Words>1830</Words>
  <Application>Microsoft Macintosh PowerPoint</Application>
  <PresentationFormat>On-screen Show (4:3)</PresentationFormat>
  <Paragraphs>326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Programming for Psychologists</vt:lpstr>
      <vt:lpstr>Today</vt:lpstr>
      <vt:lpstr>Number division in Python</vt:lpstr>
      <vt:lpstr>(Full) factorial design</vt:lpstr>
      <vt:lpstr>Full Factorial design </vt:lpstr>
      <vt:lpstr>Canvas drawing options</vt:lpstr>
      <vt:lpstr>Other functions for drawing to the Canvas:</vt:lpstr>
      <vt:lpstr>PowerPoint Presentation</vt:lpstr>
      <vt:lpstr>Other functions for drawing to the Canvas:</vt:lpstr>
      <vt:lpstr>Other functions for drawing to the Canvas:</vt:lpstr>
      <vt:lpstr>Other functions for drawing to the Canvas:</vt:lpstr>
      <vt:lpstr>Other functions for drawing to the Canvas:</vt:lpstr>
      <vt:lpstr>Other functions for drawing to the Canvas:</vt:lpstr>
      <vt:lpstr>Other functions for drawing to the Canvas:</vt:lpstr>
      <vt:lpstr>Canvas drawing options</vt:lpstr>
      <vt:lpstr>Main message: Always check online how functions work (I always have an idea, but I’m never sure)</vt:lpstr>
      <vt:lpstr>Displaying images on the canvas</vt:lpstr>
      <vt:lpstr>Displaying images on the canvas</vt:lpstr>
      <vt:lpstr>Displaying an image</vt:lpstr>
      <vt:lpstr>Other options of canvas.image()</vt:lpstr>
      <vt:lpstr>Determine size of image with scale</vt:lpstr>
      <vt:lpstr>Pausing the experiment</vt:lpstr>
      <vt:lpstr>Working with multiple canvases</vt:lpstr>
      <vt:lpstr>Working with multiple canvases</vt:lpstr>
      <vt:lpstr>An example of multiple canvases</vt:lpstr>
      <vt:lpstr>Attentional blink</vt:lpstr>
      <vt:lpstr>Attentional blink</vt:lpstr>
      <vt:lpstr>Attentional Blink</vt:lpstr>
      <vt:lpstr>Stimuli presentation</vt:lpstr>
      <vt:lpstr>Stimuli placement: random (assignment 8)</vt:lpstr>
      <vt:lpstr>Stimuli placement: random</vt:lpstr>
      <vt:lpstr>Stimuli placement: random</vt:lpstr>
      <vt:lpstr>Stimuli placement: random</vt:lpstr>
      <vt:lpstr>Stimuli placement: random</vt:lpstr>
      <vt:lpstr>That's it for today!</vt:lpstr>
    </vt:vector>
  </TitlesOfParts>
  <Company>VU FPP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Schreij</dc:creator>
  <cp:lastModifiedBy>Microsoft Office User</cp:lastModifiedBy>
  <cp:revision>582</cp:revision>
  <dcterms:created xsi:type="dcterms:W3CDTF">2010-08-20T14:42:37Z</dcterms:created>
  <dcterms:modified xsi:type="dcterms:W3CDTF">2019-08-28T14:34:09Z</dcterms:modified>
</cp:coreProperties>
</file>