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60" r:id="rId4"/>
    <p:sldId id="289" r:id="rId5"/>
    <p:sldId id="288" r:id="rId6"/>
    <p:sldId id="290" r:id="rId7"/>
    <p:sldId id="291" r:id="rId8"/>
    <p:sldId id="292" r:id="rId9"/>
    <p:sldId id="293" r:id="rId10"/>
    <p:sldId id="327" r:id="rId11"/>
    <p:sldId id="328" r:id="rId12"/>
    <p:sldId id="329" r:id="rId13"/>
    <p:sldId id="330" r:id="rId14"/>
    <p:sldId id="331" r:id="rId15"/>
    <p:sldId id="332" r:id="rId16"/>
    <p:sldId id="261" r:id="rId17"/>
    <p:sldId id="262" r:id="rId18"/>
    <p:sldId id="263" r:id="rId19"/>
    <p:sldId id="265" r:id="rId20"/>
    <p:sldId id="264" r:id="rId21"/>
    <p:sldId id="266" r:id="rId22"/>
    <p:sldId id="272" r:id="rId23"/>
    <p:sldId id="267" r:id="rId24"/>
    <p:sldId id="268" r:id="rId25"/>
    <p:sldId id="270" r:id="rId26"/>
    <p:sldId id="269" r:id="rId27"/>
    <p:sldId id="271" r:id="rId28"/>
    <p:sldId id="273" r:id="rId29"/>
    <p:sldId id="279" r:id="rId30"/>
    <p:sldId id="278" r:id="rId31"/>
    <p:sldId id="281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</p:sldIdLst>
  <p:sldSz cx="9144000" cy="6858000" type="screen4x3"/>
  <p:notesSz cx="7099300" cy="10234613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5F95720-F3E4-41D6-BD8E-E2AA15FC8F64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58EE2A-A112-48EB-B286-DAEDB402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1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A2ADB22-3F6B-458F-AB73-8E767B08A305}" type="datetimeFigureOut">
              <a:rPr lang="nl-NL" smtClean="0"/>
              <a:pPr/>
              <a:t>28-08-19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4354CBB-B3D1-42B0-AF06-6F87E2CE66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96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54CBB-B3D1-42B0-AF06-6F87E2CE663B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20486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20486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r>
              <a:rPr lang="en-US"/>
              <a:t>/45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3008313" cy="8020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2/10/2012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84784"/>
            <a:ext cx="8568952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597352"/>
            <a:ext cx="129614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597352"/>
            <a:ext cx="597666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for Psychologists: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6597352"/>
            <a:ext cx="11521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D127-5FE7-4F18-8369-5475B33C39F8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  <p:pic>
        <p:nvPicPr>
          <p:cNvPr id="8" name="Picture 7" descr="RM banner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8312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Psychologists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51216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Lecture 5</a:t>
            </a:r>
            <a:br>
              <a:rPr lang="nl-NL" dirty="0"/>
            </a:br>
            <a:r>
              <a:rPr lang="nl-NL" sz="2000" dirty="0" err="1"/>
              <a:t>October</a:t>
            </a:r>
            <a:r>
              <a:rPr lang="nl-NL" sz="2000" dirty="0"/>
              <a:t> 1st 2018</a:t>
            </a:r>
          </a:p>
          <a:p>
            <a:br>
              <a:rPr lang="nl-NL" sz="2000" dirty="0"/>
            </a:br>
            <a:endParaRPr lang="nl-NL" sz="2000" dirty="0"/>
          </a:p>
          <a:p>
            <a:endParaRPr lang="en-US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5445224"/>
            <a:ext cx="792088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sz="2000" dirty="0"/>
              <a:t>http://osdoc.cogsci.nl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Intermezzo: </a:t>
            </a:r>
            <a:r>
              <a:rPr lang="nl-NL" dirty="0" err="1"/>
              <a:t>the</a:t>
            </a:r>
            <a:r>
              <a:rPr lang="nl-NL" dirty="0"/>
              <a:t> pop() </a:t>
            </a:r>
            <a:r>
              <a:rPr lang="nl-NL" dirty="0" err="1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Retrieve</a:t>
            </a:r>
            <a:r>
              <a:rPr lang="nl-NL" dirty="0"/>
              <a:t> the last item of the list,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remove</a:t>
            </a:r>
            <a:r>
              <a:rPr lang="nl-NL" i="1" dirty="0"/>
              <a:t> </a:t>
            </a:r>
            <a:r>
              <a:rPr lang="nl-NL" i="1" dirty="0" err="1"/>
              <a:t>it</a:t>
            </a:r>
            <a:r>
              <a:rPr lang="nl-NL" i="1" dirty="0"/>
              <a:t> </a:t>
            </a:r>
            <a:r>
              <a:rPr lang="nl-NL" i="1" dirty="0" err="1"/>
              <a:t>from</a:t>
            </a:r>
            <a:r>
              <a:rPr lang="nl-NL" i="1" dirty="0"/>
              <a:t> the list!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combination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random.shuffle</a:t>
            </a:r>
            <a:r>
              <a:rPr lang="nl-NL" i="1" dirty="0"/>
              <a:t>()</a:t>
            </a:r>
            <a:r>
              <a:rPr lang="nl-NL" dirty="0"/>
              <a:t>,</a:t>
            </a:r>
            <a:r>
              <a:rPr lang="nl-NL" i="1" dirty="0"/>
              <a:t> </a:t>
            </a:r>
            <a:r>
              <a:rPr lang="nl-NL" dirty="0"/>
              <a:t>pop offers a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powerful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r>
              <a:rPr lang="nl-NL" dirty="0"/>
              <a:t>.</a:t>
            </a:r>
            <a:br>
              <a:rPr lang="nl-NL" dirty="0"/>
            </a:br>
            <a:br>
              <a:rPr lang="nl-NL" dirty="0"/>
            </a:br>
            <a:r>
              <a:rPr 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6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shuffle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#randomize order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popped_item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6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pop ? Item</a:t>
            </a:r>
            <a:br>
              <a:rPr lang="en-US" sz="26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 just popped is"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popped_item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now is"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nl-NL" sz="2900" dirty="0">
                <a:latin typeface="Consolas" pitchFamily="49" charset="0"/>
                <a:cs typeface="Consolas" panose="020B0609020204030204" pitchFamily="49" charset="0"/>
              </a:rPr>
            </a:br>
            <a:br>
              <a:rPr lang="nl-NL" sz="2400" dirty="0">
                <a:latin typeface="Consolas" pitchFamily="49" charset="0"/>
              </a:rPr>
            </a:br>
            <a:r>
              <a:rPr lang="nl-NL" b="1" i="1" dirty="0"/>
              <a:t>Output:</a:t>
            </a:r>
            <a:br>
              <a:rPr lang="nl-NL" dirty="0"/>
            </a:br>
            <a:br>
              <a:rPr lang="nl-NL" sz="3300" dirty="0"/>
            </a:br>
            <a:r>
              <a:rPr lang="nl-NL" sz="3100" dirty="0">
                <a:latin typeface="Consolas" pitchFamily="49" charset="0"/>
              </a:rPr>
              <a:t>Item </a:t>
            </a:r>
            <a:r>
              <a:rPr lang="nl-NL" sz="3100" dirty="0" err="1">
                <a:latin typeface="Consolas" pitchFamily="49" charset="0"/>
              </a:rPr>
              <a:t>just</a:t>
            </a:r>
            <a:r>
              <a:rPr lang="nl-NL" sz="3100" dirty="0">
                <a:latin typeface="Consolas" pitchFamily="49" charset="0"/>
              </a:rPr>
              <a:t> </a:t>
            </a:r>
            <a:r>
              <a:rPr lang="nl-NL" sz="3100" dirty="0" err="1">
                <a:latin typeface="Consolas" pitchFamily="49" charset="0"/>
              </a:rPr>
              <a:t>popped</a:t>
            </a:r>
            <a:r>
              <a:rPr lang="nl-NL" sz="3100" dirty="0">
                <a:latin typeface="Consolas" pitchFamily="49" charset="0"/>
              </a:rPr>
              <a:t> is 2</a:t>
            </a:r>
            <a:br>
              <a:rPr lang="nl-NL" sz="3100" dirty="0">
                <a:latin typeface="Consolas" pitchFamily="49" charset="0"/>
              </a:rPr>
            </a:br>
            <a:r>
              <a:rPr lang="nl-NL" sz="3100" dirty="0" err="1">
                <a:latin typeface="Consolas" pitchFamily="49" charset="0"/>
              </a:rPr>
              <a:t>myList</a:t>
            </a:r>
            <a:r>
              <a:rPr lang="nl-NL" sz="3100" dirty="0">
                <a:latin typeface="Consolas" pitchFamily="49" charset="0"/>
              </a:rPr>
              <a:t> </a:t>
            </a:r>
            <a:r>
              <a:rPr lang="nl-NL" sz="3100" dirty="0" err="1">
                <a:latin typeface="Consolas" pitchFamily="49" charset="0"/>
              </a:rPr>
              <a:t>now</a:t>
            </a:r>
            <a:r>
              <a:rPr lang="nl-NL" sz="3100" dirty="0">
                <a:latin typeface="Consolas" pitchFamily="49" charset="0"/>
              </a:rPr>
              <a:t> is [3,5,1,4]  </a:t>
            </a:r>
            <a:r>
              <a:rPr lang="nl-NL" sz="3100" i="1" dirty="0">
                <a:solidFill>
                  <a:schemeClr val="bg1">
                    <a:lumMod val="50000"/>
                  </a:schemeClr>
                </a:solidFill>
              </a:rPr>
              <a:t>(Different </a:t>
            </a:r>
            <a:r>
              <a:rPr lang="nl-NL" sz="3100" i="1" dirty="0" err="1">
                <a:solidFill>
                  <a:schemeClr val="bg1">
                    <a:lumMod val="50000"/>
                  </a:schemeClr>
                </a:solidFill>
              </a:rPr>
              <a:t>every</a:t>
            </a:r>
            <a:r>
              <a:rPr lang="nl-NL" sz="3100" i="1" dirty="0">
                <a:solidFill>
                  <a:schemeClr val="bg1">
                    <a:lumMod val="50000"/>
                  </a:schemeClr>
                </a:solidFill>
              </a:rPr>
              <a:t> time!)</a:t>
            </a:r>
            <a:br>
              <a:rPr lang="nl-NL" sz="3100" i="1" dirty="0">
                <a:solidFill>
                  <a:schemeClr val="bg1">
                    <a:lumMod val="50000"/>
                  </a:schemeClr>
                </a:solidFill>
              </a:rPr>
            </a:br>
            <a:endParaRPr lang="nl-NL" sz="31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NL" dirty="0" err="1"/>
              <a:t>Using</a:t>
            </a:r>
            <a:r>
              <a:rPr lang="nl-NL" dirty="0"/>
              <a:t> pop() in </a:t>
            </a:r>
            <a:r>
              <a:rPr lang="nl-NL" dirty="0" err="1"/>
              <a:t>combination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shuffle</a:t>
            </a:r>
            <a:r>
              <a:rPr lang="nl-NL" dirty="0"/>
              <a:t>(),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randomly</a:t>
            </a:r>
            <a:r>
              <a:rPr lang="nl-NL" dirty="0"/>
              <a:t> </a:t>
            </a:r>
            <a:r>
              <a:rPr lang="nl-NL" dirty="0" err="1"/>
              <a:t>pick</a:t>
            </a:r>
            <a:r>
              <a:rPr lang="nl-NL" dirty="0"/>
              <a:t> items </a:t>
            </a:r>
            <a:r>
              <a:rPr lang="nl-NL" dirty="0" err="1"/>
              <a:t>from</a:t>
            </a:r>
            <a:r>
              <a:rPr lang="nl-NL" dirty="0"/>
              <a:t> a list and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at the </a:t>
            </a:r>
            <a:r>
              <a:rPr lang="nl-NL" dirty="0" err="1"/>
              <a:t>same</a:t>
            </a:r>
            <a:r>
              <a:rPr lang="nl-NL" dirty="0"/>
              <a:t> time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The pop() </a:t>
            </a:r>
            <a:r>
              <a:rPr lang="nl-NL" dirty="0" err="1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call pop()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index,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pop the item at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.</a:t>
            </a:r>
            <a:br>
              <a:rPr lang="nl-NL" dirty="0"/>
            </a:br>
            <a:br>
              <a:rPr lang="nl-NL" dirty="0"/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popped_item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pop 3rd item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 just popped is"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popped_item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now is"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nl-NL" sz="2400" dirty="0">
                <a:latin typeface="Consolas" pitchFamily="49" charset="0"/>
              </a:rPr>
            </a:br>
            <a:r>
              <a:rPr lang="nl-NL" b="1" i="1" dirty="0"/>
              <a:t>Output:</a:t>
            </a:r>
            <a:br>
              <a:rPr lang="nl-NL" dirty="0"/>
            </a:br>
            <a:br>
              <a:rPr lang="nl-NL" dirty="0"/>
            </a:br>
            <a:r>
              <a:rPr lang="nl-NL" sz="2400" dirty="0">
                <a:latin typeface="Consolas" pitchFamily="49" charset="0"/>
              </a:rPr>
              <a:t>Item </a:t>
            </a:r>
            <a:r>
              <a:rPr lang="nl-NL" sz="2400" dirty="0" err="1">
                <a:latin typeface="Consolas" pitchFamily="49" charset="0"/>
              </a:rPr>
              <a:t>just</a:t>
            </a:r>
            <a:r>
              <a:rPr lang="nl-NL" sz="2400" dirty="0">
                <a:latin typeface="Consolas" pitchFamily="49" charset="0"/>
              </a:rPr>
              <a:t> </a:t>
            </a:r>
            <a:r>
              <a:rPr lang="nl-NL" sz="2400" dirty="0" err="1">
                <a:latin typeface="Consolas" pitchFamily="49" charset="0"/>
              </a:rPr>
              <a:t>popped</a:t>
            </a:r>
            <a:r>
              <a:rPr lang="nl-NL" sz="2400" dirty="0">
                <a:latin typeface="Consolas" pitchFamily="49" charset="0"/>
              </a:rPr>
              <a:t> is 3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dirty="0" err="1">
                <a:latin typeface="Consolas" pitchFamily="49" charset="0"/>
              </a:rPr>
              <a:t>myList</a:t>
            </a:r>
            <a:r>
              <a:rPr lang="nl-NL" sz="2400" dirty="0">
                <a:latin typeface="Consolas" pitchFamily="49" charset="0"/>
              </a:rPr>
              <a:t> </a:t>
            </a:r>
            <a:r>
              <a:rPr lang="nl-NL" sz="2400" dirty="0" err="1">
                <a:latin typeface="Consolas" pitchFamily="49" charset="0"/>
              </a:rPr>
              <a:t>now</a:t>
            </a:r>
            <a:r>
              <a:rPr lang="nl-NL" sz="2400" dirty="0">
                <a:latin typeface="Consolas" pitchFamily="49" charset="0"/>
              </a:rPr>
              <a:t> is [1,2,4,5]</a:t>
            </a:r>
            <a:endParaRPr lang="nl-NL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11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1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Filling</a:t>
            </a:r>
            <a:r>
              <a:rPr lang="nl-NL" dirty="0"/>
              <a:t> a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4896544"/>
          </a:xfrm>
        </p:spPr>
        <p:txBody>
          <a:bodyPr>
            <a:normAutofit/>
          </a:bodyPr>
          <a:lstStyle/>
          <a:p>
            <a:r>
              <a:rPr lang="nl-NL" dirty="0"/>
              <a:t>Draw 20 letters </a:t>
            </a:r>
            <a:r>
              <a:rPr lang="nl-NL" dirty="0" err="1"/>
              <a:t>on</a:t>
            </a:r>
            <a:r>
              <a:rPr lang="nl-NL" dirty="0"/>
              <a:t> random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nl-NL" dirty="0"/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import random</a:t>
            </a:r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letters = (“S”,”L”,”O”)</a:t>
            </a:r>
          </a:p>
          <a:p>
            <a:pPr>
              <a:buNone/>
            </a:pPr>
            <a:r>
              <a:rPr lang="nl-NL" sz="1800" dirty="0" err="1">
                <a:latin typeface="Consolas" pitchFamily="49" charset="0"/>
              </a:rPr>
              <a:t>colors</a:t>
            </a:r>
            <a:r>
              <a:rPr lang="nl-NL" sz="1800" dirty="0">
                <a:latin typeface="Consolas" pitchFamily="49" charset="0"/>
              </a:rPr>
              <a:t> = (“red”,”green”)</a:t>
            </a:r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taken_</a:t>
            </a:r>
            <a:r>
              <a:rPr lang="nl-NL" sz="1800" dirty="0" err="1">
                <a:latin typeface="Consolas" pitchFamily="49" charset="0"/>
              </a:rPr>
              <a:t>gridpositions</a:t>
            </a:r>
            <a:r>
              <a:rPr lang="nl-NL" sz="1800" dirty="0">
                <a:latin typeface="Consolas" pitchFamily="49" charset="0"/>
              </a:rPr>
              <a:t> = []</a:t>
            </a:r>
          </a:p>
          <a:p>
            <a:pPr>
              <a:buNone/>
            </a:pPr>
            <a:endParaRPr lang="nl-NL" sz="1800" dirty="0">
              <a:latin typeface="Consolas" pitchFamily="49" charset="0"/>
            </a:endParaRPr>
          </a:p>
          <a:p>
            <a:pPr>
              <a:buNone/>
            </a:pPr>
            <a:r>
              <a:rPr lang="nl-NL" sz="1800" dirty="0" err="1">
                <a:latin typeface="Consolas" pitchFamily="49" charset="0"/>
              </a:rPr>
              <a:t>for</a:t>
            </a:r>
            <a:r>
              <a:rPr lang="nl-NL" sz="1800" dirty="0">
                <a:latin typeface="Consolas" pitchFamily="49" charset="0"/>
              </a:rPr>
              <a:t> i in range(0,20):</a:t>
            </a:r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	letter = </a:t>
            </a:r>
            <a:r>
              <a:rPr lang="nl-NL" sz="1800" dirty="0" err="1">
                <a:latin typeface="Consolas" pitchFamily="49" charset="0"/>
              </a:rPr>
              <a:t>random.choice</a:t>
            </a:r>
            <a:r>
              <a:rPr lang="nl-NL" sz="1800" dirty="0">
                <a:latin typeface="Consolas" pitchFamily="49" charset="0"/>
              </a:rPr>
              <a:t>(letters)</a:t>
            </a:r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	color = </a:t>
            </a:r>
            <a:r>
              <a:rPr lang="nl-NL" sz="1800" dirty="0" err="1">
                <a:latin typeface="Consolas" pitchFamily="49" charset="0"/>
              </a:rPr>
              <a:t>random.choice</a:t>
            </a:r>
            <a:r>
              <a:rPr lang="nl-NL" sz="1800" dirty="0">
                <a:latin typeface="Consolas" pitchFamily="49" charset="0"/>
              </a:rPr>
              <a:t>(</a:t>
            </a:r>
            <a:r>
              <a:rPr lang="nl-NL" sz="1800" dirty="0" err="1">
                <a:latin typeface="Consolas" pitchFamily="49" charset="0"/>
              </a:rPr>
              <a:t>colors</a:t>
            </a:r>
            <a:r>
              <a:rPr lang="nl-NL" sz="1800" dirty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	</a:t>
            </a:r>
            <a:r>
              <a:rPr lang="nl-NL" sz="1800" dirty="0" err="1">
                <a:latin typeface="Consolas" pitchFamily="49" charset="0"/>
              </a:rPr>
              <a:t>grid</a:t>
            </a:r>
            <a:r>
              <a:rPr lang="nl-NL" sz="1800" dirty="0">
                <a:latin typeface="Consolas" pitchFamily="49" charset="0"/>
              </a:rPr>
              <a:t>_pos = </a:t>
            </a:r>
            <a:r>
              <a:rPr lang="nl-NL" sz="1800" dirty="0" err="1">
                <a:latin typeface="Consolas" pitchFamily="49" charset="0"/>
              </a:rPr>
              <a:t>random.choice</a:t>
            </a:r>
            <a:r>
              <a:rPr lang="nl-NL" sz="1800" dirty="0">
                <a:latin typeface="Consolas" pitchFamily="49" charset="0"/>
              </a:rPr>
              <a:t>(</a:t>
            </a:r>
            <a:r>
              <a:rPr lang="nl-NL" sz="1800" dirty="0" err="1">
                <a:latin typeface="Consolas" pitchFamily="49" charset="0"/>
              </a:rPr>
              <a:t>gridpositions</a:t>
            </a:r>
            <a:r>
              <a:rPr lang="nl-NL" sz="1800" dirty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	</a:t>
            </a:r>
            <a:r>
              <a:rPr lang="nl-NL" sz="1800" dirty="0" err="1">
                <a:latin typeface="Consolas" pitchFamily="49" charset="0"/>
              </a:rPr>
              <a:t>while</a:t>
            </a:r>
            <a:r>
              <a:rPr lang="nl-NL" sz="1800" dirty="0">
                <a:latin typeface="Consolas" pitchFamily="49" charset="0"/>
              </a:rPr>
              <a:t> </a:t>
            </a:r>
            <a:r>
              <a:rPr lang="nl-NL" sz="1800" dirty="0" err="1">
                <a:latin typeface="Consolas" pitchFamily="49" charset="0"/>
              </a:rPr>
              <a:t>grid</a:t>
            </a:r>
            <a:r>
              <a:rPr lang="nl-NL" sz="1800" dirty="0">
                <a:latin typeface="Consolas" pitchFamily="49" charset="0"/>
              </a:rPr>
              <a:t>_pos in taken_</a:t>
            </a:r>
            <a:r>
              <a:rPr lang="nl-NL" sz="1800" dirty="0" err="1">
                <a:latin typeface="Consolas" pitchFamily="49" charset="0"/>
              </a:rPr>
              <a:t>gridpositions</a:t>
            </a:r>
            <a:r>
              <a:rPr lang="nl-NL" sz="1800" dirty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		</a:t>
            </a:r>
            <a:r>
              <a:rPr lang="nl-NL" sz="1800" dirty="0" err="1">
                <a:latin typeface="Consolas" pitchFamily="49" charset="0"/>
              </a:rPr>
              <a:t>grid</a:t>
            </a:r>
            <a:r>
              <a:rPr lang="nl-NL" sz="1800" dirty="0">
                <a:latin typeface="Consolas" pitchFamily="49" charset="0"/>
              </a:rPr>
              <a:t>_pos = </a:t>
            </a:r>
            <a:r>
              <a:rPr lang="nl-NL" sz="1800" dirty="0" err="1">
                <a:latin typeface="Consolas" pitchFamily="49" charset="0"/>
              </a:rPr>
              <a:t>random.choice</a:t>
            </a:r>
            <a:r>
              <a:rPr lang="nl-NL" sz="1800" dirty="0">
                <a:latin typeface="Consolas" pitchFamily="49" charset="0"/>
              </a:rPr>
              <a:t>(</a:t>
            </a:r>
            <a:r>
              <a:rPr lang="nl-NL" sz="1800" dirty="0" err="1">
                <a:latin typeface="Consolas" pitchFamily="49" charset="0"/>
              </a:rPr>
              <a:t>gridpositions</a:t>
            </a:r>
            <a:r>
              <a:rPr lang="nl-NL" sz="1800" dirty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	cnvs.text(letter,x=grid_pos[0],y=grid_pos[1],color=color)</a:t>
            </a:r>
          </a:p>
          <a:p>
            <a:pPr>
              <a:buNone/>
            </a:pPr>
            <a:r>
              <a:rPr lang="nl-NL" sz="1800" dirty="0">
                <a:latin typeface="Consolas" pitchFamily="49" charset="0"/>
              </a:rPr>
              <a:t>	</a:t>
            </a:r>
            <a:r>
              <a:rPr lang="nl-NL" sz="1800" dirty="0" err="1">
                <a:latin typeface="Consolas" pitchFamily="49" charset="0"/>
              </a:rPr>
              <a:t>taken_gridpositions.append</a:t>
            </a:r>
            <a:r>
              <a:rPr lang="nl-NL" sz="1800" dirty="0">
                <a:latin typeface="Consolas" pitchFamily="49" charset="0"/>
              </a:rPr>
              <a:t>(</a:t>
            </a:r>
            <a:r>
              <a:rPr lang="nl-NL" sz="1800" dirty="0" err="1">
                <a:latin typeface="Consolas" pitchFamily="49" charset="0"/>
              </a:rPr>
              <a:t>grid_pos</a:t>
            </a:r>
            <a:r>
              <a:rPr lang="nl-NL" sz="1800" dirty="0">
                <a:latin typeface="Consolas" pitchFamily="49" charset="0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395536" y="3068960"/>
            <a:ext cx="3168352" cy="28803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95536" y="3068960"/>
            <a:ext cx="3168352" cy="28803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83568" y="4797152"/>
            <a:ext cx="5544616" cy="7920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755576" y="4797152"/>
            <a:ext cx="5472608" cy="86409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755576" y="6093296"/>
            <a:ext cx="4464496" cy="1440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755576" y="6093296"/>
            <a:ext cx="4464496" cy="1440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Filling</a:t>
            </a:r>
            <a:r>
              <a:rPr lang="nl-NL" dirty="0"/>
              <a:t> a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824536"/>
          </a:xfrm>
        </p:spPr>
        <p:txBody>
          <a:bodyPr>
            <a:normAutofit lnSpcReduction="10000"/>
          </a:bodyPr>
          <a:lstStyle/>
          <a:p>
            <a:r>
              <a:rPr lang="nl-NL" dirty="0"/>
              <a:t>Draw 20 letters on random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nl-NL" dirty="0"/>
          </a:p>
          <a:p>
            <a:pPr lvl="1"/>
            <a:r>
              <a:rPr lang="nl-NL" b="1" i="1" dirty="0"/>
              <a:t>The easy way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2400" dirty="0" err="1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shuffle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gridpositions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gridpositions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cnvs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36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Filling a grid version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824536"/>
          </a:xfrm>
        </p:spPr>
        <p:txBody>
          <a:bodyPr>
            <a:normAutofit lnSpcReduction="10000"/>
          </a:bodyPr>
          <a:lstStyle/>
          <a:p>
            <a:r>
              <a:rPr lang="nl-NL" dirty="0"/>
              <a:t>Draw 20 letters on random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nl-NL" dirty="0"/>
          </a:p>
          <a:p>
            <a:pPr lvl="1"/>
            <a:r>
              <a:rPr lang="nl-NL" b="1" i="1" dirty="0"/>
              <a:t>The </a:t>
            </a:r>
            <a:r>
              <a:rPr lang="nl-NL" b="1" i="1" dirty="0">
                <a:solidFill>
                  <a:srgbClr val="FF0000"/>
                </a:solidFill>
              </a:rPr>
              <a:t>easiest</a:t>
            </a:r>
            <a:r>
              <a:rPr lang="nl-NL" b="1" i="1" dirty="0"/>
              <a:t> way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2400" dirty="0" err="1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sz="2400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shuffle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gridpositions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gridpositions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cnvs</a:t>
            </a:r>
            <a:r>
              <a:rPr lang="en-US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815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Python </a:t>
            </a:r>
            <a:r>
              <a:rPr lang="nl-NL" dirty="0" err="1"/>
              <a:t>feat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the </a:t>
            </a:r>
            <a:r>
              <a:rPr lang="nl-NL" dirty="0" err="1"/>
              <a:t>structure</a:t>
            </a:r>
            <a:r>
              <a:rPr lang="nl-NL" dirty="0"/>
              <a:t> of a </a:t>
            </a:r>
            <a:r>
              <a:rPr lang="nl-NL" dirty="0" err="1"/>
              <a:t>tuple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'</a:t>
            </a:r>
            <a:r>
              <a:rPr lang="nl-NL" dirty="0" err="1"/>
              <a:t>catch</a:t>
            </a:r>
            <a:r>
              <a:rPr lang="nl-NL" dirty="0"/>
              <a:t>' </a:t>
            </a:r>
            <a:r>
              <a:rPr lang="nl-NL" dirty="0" err="1"/>
              <a:t>its</a:t>
            </a:r>
            <a:r>
              <a:rPr lang="nl-NL" dirty="0"/>
              <a:t> contents </a:t>
            </a:r>
            <a:r>
              <a:rPr lang="nl-NL" dirty="0" err="1"/>
              <a:t>directly</a:t>
            </a:r>
            <a:r>
              <a:rPr lang="nl-NL" dirty="0"/>
              <a:t>.</a:t>
            </a:r>
          </a:p>
          <a:p>
            <a:r>
              <a:rPr lang="nl-NL" dirty="0"/>
              <a:t>For </a:t>
            </a:r>
            <a:r>
              <a:rPr lang="nl-NL" dirty="0" err="1"/>
              <a:t>instance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I </a:t>
            </a:r>
            <a:r>
              <a:rPr lang="nl-NL" dirty="0" err="1"/>
              <a:t>know</a:t>
            </a:r>
            <a:r>
              <a:rPr lang="nl-NL" dirty="0"/>
              <a:t> a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i="1" dirty="0" err="1"/>
              <a:t>always</a:t>
            </a:r>
            <a:r>
              <a:rPr lang="nl-NL" i="1" dirty="0"/>
              <a:t> and </a:t>
            </a:r>
            <a:r>
              <a:rPr lang="nl-NL" i="1" dirty="0" err="1"/>
              <a:t>only</a:t>
            </a:r>
            <a:r>
              <a:rPr lang="nl-NL" dirty="0"/>
              <a:t> </a:t>
            </a:r>
            <a:r>
              <a:rPr lang="nl-NL" dirty="0" err="1"/>
              <a:t>consist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(x,y) pair, </a:t>
            </a:r>
            <a:r>
              <a:rPr lang="nl-NL" dirty="0" err="1"/>
              <a:t>instead</a:t>
            </a:r>
            <a:r>
              <a:rPr lang="nl-NL" dirty="0"/>
              <a:t> of: </a:t>
            </a:r>
            <a:br>
              <a:rPr lang="nl-NL" dirty="0"/>
            </a:br>
            <a:br>
              <a:rPr lang="nl-NL" dirty="0"/>
            </a:br>
            <a:r>
              <a:rPr lang="nl-NL" sz="1900" dirty="0" err="1">
                <a:latin typeface="Consolas" pitchFamily="49" charset="0"/>
              </a:rPr>
              <a:t>grid</a:t>
            </a:r>
            <a:r>
              <a:rPr lang="nl-NL" sz="1900" dirty="0">
                <a:latin typeface="Consolas" pitchFamily="49" charset="0"/>
              </a:rPr>
              <a:t>_pos = </a:t>
            </a:r>
            <a:r>
              <a:rPr lang="nl-NL" sz="1900" dirty="0" err="1">
                <a:latin typeface="Consolas" pitchFamily="49" charset="0"/>
              </a:rPr>
              <a:t>gridpositions.pop</a:t>
            </a:r>
            <a:r>
              <a:rPr lang="nl-NL" sz="1900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nl-NL" sz="1900" dirty="0">
                <a:latin typeface="Consolas" pitchFamily="49" charset="0"/>
              </a:rPr>
              <a:t>	cnvs.text(letter,x=grid_pos[0],y=grid_pos[1],color=color)</a:t>
            </a:r>
          </a:p>
          <a:p>
            <a:pPr>
              <a:buNone/>
            </a:pPr>
            <a:r>
              <a:rPr lang="nl-NL" dirty="0"/>
              <a:t>	</a:t>
            </a:r>
            <a:br>
              <a:rPr lang="nl-NL" dirty="0"/>
            </a:br>
            <a:r>
              <a:rPr lang="nl-NL" dirty="0"/>
              <a:t>I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type:</a:t>
            </a:r>
            <a:br>
              <a:rPr lang="nl-NL" dirty="0"/>
            </a:br>
            <a:br>
              <a:rPr lang="nl-NL" dirty="0"/>
            </a:br>
            <a:r>
              <a:rPr lang="nl-NL" sz="1900" b="1" dirty="0">
                <a:latin typeface="Consolas" pitchFamily="49" charset="0"/>
              </a:rPr>
              <a:t>(</a:t>
            </a:r>
            <a:r>
              <a:rPr lang="nl-NL" sz="1900" b="1" dirty="0" err="1">
                <a:latin typeface="Consolas" pitchFamily="49" charset="0"/>
              </a:rPr>
              <a:t>cur_x</a:t>
            </a:r>
            <a:r>
              <a:rPr lang="nl-NL" sz="1900" b="1" dirty="0">
                <a:latin typeface="Consolas" pitchFamily="49" charset="0"/>
              </a:rPr>
              <a:t>, </a:t>
            </a:r>
            <a:r>
              <a:rPr lang="nl-NL" sz="1900" b="1" dirty="0" err="1">
                <a:latin typeface="Consolas" pitchFamily="49" charset="0"/>
              </a:rPr>
              <a:t>cur_y</a:t>
            </a:r>
            <a:r>
              <a:rPr lang="nl-NL" sz="1900" b="1" dirty="0">
                <a:latin typeface="Consolas" pitchFamily="49" charset="0"/>
              </a:rPr>
              <a:t>) </a:t>
            </a:r>
            <a:r>
              <a:rPr lang="nl-NL" sz="1900" dirty="0">
                <a:latin typeface="Consolas" pitchFamily="49" charset="0"/>
              </a:rPr>
              <a:t>= </a:t>
            </a:r>
            <a:r>
              <a:rPr lang="nl-NL" sz="1900" dirty="0" err="1">
                <a:latin typeface="Consolas" pitchFamily="49" charset="0"/>
              </a:rPr>
              <a:t>gridpositions.pop</a:t>
            </a:r>
            <a:r>
              <a:rPr lang="nl-NL" sz="1900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nl-NL" sz="1900" dirty="0">
                <a:latin typeface="Consolas" pitchFamily="49" charset="0"/>
              </a:rPr>
              <a:t>	</a:t>
            </a:r>
            <a:r>
              <a:rPr lang="nl-NL" sz="1900" dirty="0" err="1">
                <a:latin typeface="Consolas" pitchFamily="49" charset="0"/>
              </a:rPr>
              <a:t>exp.cnvs.text</a:t>
            </a:r>
            <a:r>
              <a:rPr lang="nl-NL" sz="1900" dirty="0">
                <a:latin typeface="Consolas" pitchFamily="49" charset="0"/>
              </a:rPr>
              <a:t>(letter, x=</a:t>
            </a:r>
            <a:r>
              <a:rPr lang="nl-NL" sz="1900" b="1" dirty="0" err="1">
                <a:latin typeface="Consolas" pitchFamily="49" charset="0"/>
              </a:rPr>
              <a:t>cur</a:t>
            </a:r>
            <a:r>
              <a:rPr lang="nl-NL" sz="1900" b="1" dirty="0">
                <a:latin typeface="Consolas" pitchFamily="49" charset="0"/>
              </a:rPr>
              <a:t>_x</a:t>
            </a:r>
            <a:r>
              <a:rPr lang="nl-NL" sz="1900" dirty="0">
                <a:latin typeface="Consolas" pitchFamily="49" charset="0"/>
              </a:rPr>
              <a:t>, y=</a:t>
            </a:r>
            <a:r>
              <a:rPr lang="nl-NL" sz="1900" b="1" dirty="0" err="1">
                <a:latin typeface="Consolas" pitchFamily="49" charset="0"/>
              </a:rPr>
              <a:t>cur</a:t>
            </a:r>
            <a:r>
              <a:rPr lang="nl-NL" sz="1900" b="1" dirty="0">
                <a:latin typeface="Consolas" pitchFamily="49" charset="0"/>
              </a:rPr>
              <a:t>_y</a:t>
            </a:r>
            <a:r>
              <a:rPr lang="nl-NL" sz="1900" dirty="0">
                <a:latin typeface="Consolas" pitchFamily="49" charset="0"/>
              </a:rPr>
              <a:t>, color=color)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5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Very common method for presenting stimuli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1" y="2095411"/>
            <a:ext cx="205438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37" y="4255411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://psycnet.apa.org/journals/xhp/38/1/images/xhp_38_1_113_fig3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037" y="2135750"/>
            <a:ext cx="207692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sycnet.apa.org/journals/xge/137/1/images/xge_137_1_163_fig9a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06" y="4255411"/>
            <a:ext cx="215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0D94B5F-4A69-E04A-A3A7-3F57940E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Stimuli placement: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Placing stimuli in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Benefits</a:t>
            </a:r>
          </a:p>
          <a:p>
            <a:r>
              <a:rPr lang="nl-NL" dirty="0"/>
              <a:t>All stimuli have equal eccentricity/distance to fixation point (i.e. middle of the circle)</a:t>
            </a:r>
          </a:p>
          <a:p>
            <a:r>
              <a:rPr lang="nl-NL" dirty="0"/>
              <a:t>Stimuli have equal distance to each other</a:t>
            </a:r>
          </a:p>
          <a:p>
            <a:r>
              <a:rPr lang="nl-NL" dirty="0"/>
              <a:t>Scalable</a:t>
            </a:r>
          </a:p>
          <a:p>
            <a:pPr marL="0" indent="0">
              <a:buNone/>
            </a:pPr>
            <a:r>
              <a:rPr lang="nl-NL" b="1" dirty="0" err="1"/>
              <a:t>Limits</a:t>
            </a:r>
            <a:endParaRPr lang="nl-NL" b="1" dirty="0"/>
          </a:p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items</a:t>
            </a:r>
          </a:p>
          <a:p>
            <a:pPr lvl="1"/>
            <a:r>
              <a:rPr lang="nl-NL" dirty="0"/>
              <a:t>For a very large number of items, grid layout might be better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0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Placing stimuli in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187220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Properties of a </a:t>
            </a:r>
            <a:r>
              <a:rPr lang="nl-NL" dirty="0" err="1"/>
              <a:t>circle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A circle has a radius, often indicated with </a:t>
            </a:r>
            <a:r>
              <a:rPr lang="nl-NL" i="1" dirty="0"/>
              <a:t>r</a:t>
            </a:r>
          </a:p>
          <a:p>
            <a:pPr lvl="1"/>
            <a:r>
              <a:rPr lang="nl-NL" dirty="0"/>
              <a:t>A full circle is 2</a:t>
            </a:r>
            <a:r>
              <a:rPr lang="el-GR" dirty="0"/>
              <a:t>π</a:t>
            </a:r>
            <a:r>
              <a:rPr lang="nl-NL" dirty="0"/>
              <a:t> radians (= 360</a:t>
            </a:r>
            <a:r>
              <a:rPr lang="nl-NL" baseline="30000" dirty="0"/>
              <a:t>o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2</a:t>
            </a:r>
            <a:r>
              <a:rPr lang="el-GR" dirty="0"/>
              <a:t>π</a:t>
            </a:r>
            <a:r>
              <a:rPr lang="nl-NL" dirty="0"/>
              <a:t>*r is </a:t>
            </a:r>
            <a:r>
              <a:rPr lang="nl-NL" i="1" dirty="0"/>
              <a:t>circumference </a:t>
            </a:r>
            <a:r>
              <a:rPr lang="nl-NL" dirty="0"/>
              <a:t>of circle</a:t>
            </a:r>
          </a:p>
          <a:p>
            <a:pPr lvl="1"/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100" name="Picture 4" descr="http://algebra3.wikispaces.com/file/view/circle.gif/31938717/circ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8"/>
            <a:ext cx="2828348" cy="299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34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Calculating circle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4392488" cy="5040560"/>
          </a:xfrm>
        </p:spPr>
        <p:txBody>
          <a:bodyPr/>
          <a:lstStyle/>
          <a:p>
            <a:r>
              <a:rPr lang="nl-NL" dirty="0"/>
              <a:t>Sine and Cosine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146" name="Picture 2" descr="http://upload.wikimedia.org/wikipedia/commons/thumb/7/7e/Trigonometry_triangle.svg/288px-Trigonometry_triang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49129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1100" y="3996802"/>
                <a:ext cx="3744416" cy="656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𝑆𝑖𝑛𝑒</m:t>
                      </m:r>
                      <m:r>
                        <a:rPr lang="nl-NL" b="0" i="1" smtClean="0">
                          <a:latin typeface="Cambria Math"/>
                        </a:rPr>
                        <m:t> </m:t>
                      </m:r>
                      <m:r>
                        <a:rPr lang="nl-NL" b="0" i="1" smtClean="0">
                          <a:latin typeface="Cambria Math"/>
                        </a:rPr>
                        <m:t>𝑜𝑓</m:t>
                      </m:r>
                      <m:r>
                        <a:rPr lang="nl-NL" b="0" i="1" smtClean="0">
                          <a:latin typeface="Cambria Math"/>
                        </a:rPr>
                        <m:t> </m:t>
                      </m:r>
                      <m:r>
                        <a:rPr lang="nl-NL" b="0" i="1" smtClean="0">
                          <a:latin typeface="Cambria Math"/>
                        </a:rPr>
                        <m:t>𝑎𝑛𝑔𝑙𝑒</m:t>
                      </m:r>
                      <m:r>
                        <a:rPr lang="nl-NL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/>
                            </a:rPr>
                            <m:t>𝑜𝑝𝑝𝑜𝑠𝑖𝑡𝑒</m:t>
                          </m:r>
                        </m:num>
                        <m:den>
                          <m:r>
                            <a:rPr lang="nl-NL" b="0" i="1" smtClean="0">
                              <a:latin typeface="Cambria Math"/>
                            </a:rPr>
                            <m:t>h𝑦𝑝𝑜𝑡𝑒𝑛𝑢𝑠𝑒</m:t>
                          </m:r>
                        </m:den>
                      </m:f>
                      <m:r>
                        <a:rPr lang="nl-NL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nl-NL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nl-NL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0" y="3996802"/>
                <a:ext cx="3744416" cy="65633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536" y="2889111"/>
                <a:ext cx="4086924" cy="68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𝐶𝑜𝑠𝑖𝑛𝑒</m:t>
                      </m:r>
                      <m:r>
                        <a:rPr lang="nl-NL" b="0" i="1" smtClean="0">
                          <a:latin typeface="Cambria Math"/>
                        </a:rPr>
                        <m:t> </m:t>
                      </m:r>
                      <m:r>
                        <a:rPr lang="nl-NL" b="0" i="1" smtClean="0">
                          <a:latin typeface="Cambria Math"/>
                        </a:rPr>
                        <m:t>𝑜𝑓</m:t>
                      </m:r>
                      <m:r>
                        <a:rPr lang="nl-NL" b="0" i="1" smtClean="0">
                          <a:latin typeface="Cambria Math"/>
                        </a:rPr>
                        <m:t> </m:t>
                      </m:r>
                      <m:r>
                        <a:rPr lang="nl-NL" b="0" i="1" smtClean="0">
                          <a:latin typeface="Cambria Math"/>
                        </a:rPr>
                        <m:t>𝑎𝑛𝑔𝑙𝑒</m:t>
                      </m:r>
                      <m:r>
                        <a:rPr lang="nl-NL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/>
                            </a:rPr>
                            <m:t>𝑎𝑑𝑗𝑎𝑐𝑒𝑛𝑡</m:t>
                          </m:r>
                        </m:num>
                        <m:den>
                          <m:r>
                            <a:rPr lang="nl-NL" b="0" i="1" smtClean="0">
                              <a:latin typeface="Cambria Math"/>
                            </a:rPr>
                            <m:t>h𝑦𝑝𝑜𝑡𝑒𝑛𝑢𝑠𝑒</m:t>
                          </m:r>
                        </m:den>
                      </m:f>
                      <m:r>
                        <a:rPr lang="nl-NL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nl-NL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nl-NL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889111"/>
                <a:ext cx="4086924" cy="68390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2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Some important points...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Variable names vs strings</a:t>
            </a:r>
          </a:p>
          <a:p>
            <a:pPr lvl="1"/>
            <a:r>
              <a:rPr lang="nl-NL" sz="3200" dirty="0"/>
              <a:t>“green” </a:t>
            </a:r>
            <a:r>
              <a:rPr lang="nl-NL" sz="3200" dirty="0" err="1"/>
              <a:t>vs</a:t>
            </a:r>
            <a:r>
              <a:rPr lang="nl-NL" sz="3200" dirty="0"/>
              <a:t> green (green </a:t>
            </a:r>
            <a:r>
              <a:rPr lang="nl-NL" sz="3200" dirty="0" err="1"/>
              <a:t>can</a:t>
            </a:r>
            <a:r>
              <a:rPr lang="nl-NL" sz="3200" dirty="0"/>
              <a:t> </a:t>
            </a:r>
            <a:r>
              <a:rPr lang="nl-NL" sz="3200" dirty="0" err="1"/>
              <a:t>be</a:t>
            </a:r>
            <a:r>
              <a:rPr lang="nl-NL" sz="3200" dirty="0"/>
              <a:t> “blue”)</a:t>
            </a:r>
          </a:p>
          <a:p>
            <a:pPr lvl="1"/>
            <a:r>
              <a:rPr lang="nl-NL" sz="3200" dirty="0"/>
              <a:t>A string is a </a:t>
            </a:r>
            <a:r>
              <a:rPr lang="nl-NL" sz="3200" i="1" dirty="0"/>
              <a:t>value</a:t>
            </a:r>
            <a:endParaRPr lang="nl-NL" sz="3200" dirty="0"/>
          </a:p>
          <a:p>
            <a:pPr lvl="2"/>
            <a:r>
              <a:rPr lang="nl-NL" dirty="0"/>
              <a:t>Like any number, or True or False</a:t>
            </a:r>
          </a:p>
          <a:p>
            <a:pPr lvl="1"/>
            <a:r>
              <a:rPr lang="nl-NL" sz="3200" dirty="0"/>
              <a:t>A variable is a symbolic name that </a:t>
            </a:r>
            <a:r>
              <a:rPr lang="nl-NL" sz="3200" i="1" dirty="0"/>
              <a:t>points </a:t>
            </a:r>
            <a:r>
              <a:rPr lang="nl-NL" sz="3200" dirty="0"/>
              <a:t>or </a:t>
            </a:r>
            <a:r>
              <a:rPr lang="nl-NL" sz="3200" i="1" dirty="0"/>
              <a:t>refers</a:t>
            </a:r>
            <a:r>
              <a:rPr lang="nl-NL" sz="3200" dirty="0"/>
              <a:t> to a value (or object)</a:t>
            </a:r>
          </a:p>
          <a:p>
            <a:pPr lvl="2"/>
            <a:r>
              <a:rPr lang="nl-NL" dirty="0"/>
              <a:t>Variables resemble words to make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humans to read and write code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5589240"/>
            <a:ext cx="7896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/>
              <a:t>Always ask yourself if you need to use quotes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1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Calculating circle 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84784"/>
                <a:ext cx="8568952" cy="14401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nl-NL" b="0" i="1" smtClean="0">
                        <a:latin typeface="Cambria Math"/>
                        <a:ea typeface="Cambria Math"/>
                      </a:rPr>
                      <m:t>= </m:t>
                    </m:r>
                    <m:box>
                      <m:box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den>
                        </m:f>
                      </m:e>
                    </m:box>
                  </m:oMath>
                </a14:m>
                <a:endParaRPr lang="nl-NL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nl-NL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8568952" cy="1440160"/>
              </a:xfrm>
              <a:blipFill>
                <a:blip r:embed="rId2"/>
                <a:stretch>
                  <a:fillRect l="-1479" t="-350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218" name="Picture 2" descr="http://jwilson.coe.uga.edu/EMAT6680Su08/Walsh/Assignment%2010/Pics/Circl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7" y="2773514"/>
            <a:ext cx="3744415" cy="3722562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4860032" y="4283804"/>
            <a:ext cx="382412" cy="369332"/>
            <a:chOff x="4860032" y="4283804"/>
            <a:chExt cx="382412" cy="369332"/>
          </a:xfrm>
        </p:grpSpPr>
        <p:sp>
          <p:nvSpPr>
            <p:cNvPr id="7" name="Rectangle 6"/>
            <p:cNvSpPr/>
            <p:nvPr/>
          </p:nvSpPr>
          <p:spPr>
            <a:xfrm>
              <a:off x="4932040" y="4450129"/>
              <a:ext cx="72008" cy="130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860032" y="4283804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4283804"/>
                  <a:ext cx="3824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408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Calculating circle 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84784"/>
                <a:ext cx="8568952" cy="14401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</m:d>
                      </m:e>
                    </m:func>
                    <m:r>
                      <a:rPr lang="nl-NL" b="0" i="1" smtClean="0">
                        <a:latin typeface="Cambria Math"/>
                        <a:ea typeface="Cambria Math"/>
                      </a:rPr>
                      <m:t>= </m:t>
                    </m:r>
                    <m:box>
                      <m:box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den>
                        </m:f>
                      </m:e>
                    </m:box>
                    <m:r>
                      <a:rPr lang="nl-NL" b="0" i="1" smtClean="0">
                        <a:latin typeface="Cambria Math"/>
                        <a:ea typeface="Cambria Math"/>
                      </a:rPr>
                      <m:t>           →          </m:t>
                    </m:r>
                    <m:r>
                      <a:rPr lang="nl-NL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 ∗ </m:t>
                    </m:r>
                    <m:func>
                      <m:func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nl-NL" dirty="0"/>
                  <a:t>  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</m:d>
                      </m:e>
                    </m:func>
                    <m:r>
                      <a:rPr lang="nl-NL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  <m:r>
                      <a:rPr lang="nl-NL" b="0" i="1" smtClean="0">
                        <a:latin typeface="Cambria Math"/>
                        <a:ea typeface="Cambria Math"/>
                      </a:rPr>
                      <m:t>           →          </m:t>
                    </m:r>
                    <m:r>
                      <a:rPr lang="nl-NL" b="1" i="1" smtClean="0">
                        <a:latin typeface="Cambria Math"/>
                        <a:ea typeface="Cambria Math"/>
                      </a:rPr>
                      <m:t>𝒚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 ∗ 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nl-N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8568952" cy="14401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2" descr="http://jwilson.coe.uga.edu/EMAT6680Su08/Walsh/Assignment%2010/Pics/Circl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7" y="2773514"/>
            <a:ext cx="3744415" cy="3722562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4860032" y="4283804"/>
            <a:ext cx="382412" cy="369332"/>
            <a:chOff x="4860032" y="4283804"/>
            <a:chExt cx="382412" cy="369332"/>
          </a:xfrm>
        </p:grpSpPr>
        <p:sp>
          <p:nvSpPr>
            <p:cNvPr id="8" name="Rectangle 7"/>
            <p:cNvSpPr/>
            <p:nvPr/>
          </p:nvSpPr>
          <p:spPr>
            <a:xfrm>
              <a:off x="4932040" y="4450129"/>
              <a:ext cx="72008" cy="130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60032" y="4283804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4283804"/>
                  <a:ext cx="3824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2783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Calculating</a:t>
            </a:r>
            <a:r>
              <a:rPr lang="nl-NL" dirty="0"/>
              <a:t> </a:t>
            </a:r>
            <a:r>
              <a:rPr lang="nl-NL" dirty="0" err="1"/>
              <a:t>circle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For </a:t>
            </a:r>
            <a:r>
              <a:rPr lang="nl-NL" sz="2400" dirty="0" err="1"/>
              <a:t>drawing</a:t>
            </a:r>
            <a:r>
              <a:rPr lang="nl-NL" sz="2400" dirty="0"/>
              <a:t> in Python, the </a:t>
            </a:r>
            <a:r>
              <a:rPr lang="nl-NL" sz="2400" dirty="0" err="1"/>
              <a:t>convention</a:t>
            </a:r>
            <a:r>
              <a:rPr lang="nl-NL" sz="2400" dirty="0"/>
              <a:t> is to take the rightmost point of the </a:t>
            </a:r>
            <a:r>
              <a:rPr lang="nl-NL" sz="2400" dirty="0" err="1"/>
              <a:t>circle</a:t>
            </a:r>
            <a:r>
              <a:rPr lang="nl-NL" sz="2400" dirty="0"/>
              <a:t> as </a:t>
            </a:r>
            <a:r>
              <a:rPr lang="nl-NL" sz="2400" dirty="0" err="1"/>
              <a:t>the</a:t>
            </a:r>
            <a:r>
              <a:rPr lang="nl-NL" sz="2400" dirty="0"/>
              <a:t> basis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angle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47174" y="2420888"/>
            <a:ext cx="4933138" cy="4176464"/>
            <a:chOff x="2123728" y="2420888"/>
            <a:chExt cx="5188301" cy="4392488"/>
          </a:xfrm>
        </p:grpSpPr>
        <p:sp>
          <p:nvSpPr>
            <p:cNvPr id="7" name="Oval 6"/>
            <p:cNvSpPr/>
            <p:nvPr/>
          </p:nvSpPr>
          <p:spPr>
            <a:xfrm>
              <a:off x="2915816" y="3068960"/>
              <a:ext cx="3096344" cy="30963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2771800" y="2924944"/>
              <a:ext cx="3384376" cy="3384376"/>
            </a:xfrm>
            <a:prstGeom prst="arc">
              <a:avLst>
                <a:gd name="adj1" fmla="val 274999"/>
                <a:gd name="adj2" fmla="val 21202003"/>
              </a:avLst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483768" y="4581128"/>
              <a:ext cx="388843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499992" y="2780928"/>
              <a:ext cx="0" cy="36724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72201" y="4365104"/>
              <a:ext cx="939828" cy="388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0</a:t>
              </a:r>
              <a:r>
                <a:rPr lang="el-GR" dirty="0"/>
                <a:t>π</a:t>
              </a:r>
              <a:r>
                <a:rPr lang="nl-NL" dirty="0"/>
                <a:t> / 2</a:t>
              </a:r>
              <a:r>
                <a:rPr lang="el-GR" dirty="0"/>
                <a:t>π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11960" y="2420888"/>
              <a:ext cx="828092" cy="420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/>
                <a:t>1½</a:t>
              </a:r>
              <a:r>
                <a:rPr lang="el-GR" sz="2000" dirty="0"/>
                <a:t>π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3968" y="6413266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/>
                <a:t>½</a:t>
              </a:r>
              <a:r>
                <a:rPr lang="el-GR" sz="2000" dirty="0"/>
                <a:t>π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728" y="4365104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dirty="0"/>
                <a:t>π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Calculating circle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1080120"/>
          </a:xfrm>
        </p:spPr>
        <p:txBody>
          <a:bodyPr>
            <a:normAutofit fontScale="77500" lnSpcReduction="20000"/>
          </a:bodyPr>
          <a:lstStyle/>
          <a:p>
            <a:r>
              <a:rPr lang="nl-NL" sz="2800" dirty="0"/>
              <a:t>The </a:t>
            </a:r>
            <a:r>
              <a:rPr lang="nl-NL" sz="2800" dirty="0" err="1"/>
              <a:t>angle</a:t>
            </a:r>
            <a:r>
              <a:rPr lang="nl-NL" sz="2800" dirty="0"/>
              <a:t> </a:t>
            </a:r>
            <a:r>
              <a:rPr lang="nl-NL" sz="2800" dirty="0" err="1"/>
              <a:t>between</a:t>
            </a:r>
            <a:r>
              <a:rPr lang="nl-NL" sz="2800" dirty="0"/>
              <a:t> items depends on total number of items in the circle</a:t>
            </a:r>
          </a:p>
          <a:p>
            <a:r>
              <a:rPr lang="nl-NL" sz="2800" dirty="0"/>
              <a:t>One </a:t>
            </a:r>
            <a:r>
              <a:rPr lang="nl-NL" sz="2800" b="1" dirty="0" err="1"/>
              <a:t>anglesegment</a:t>
            </a:r>
            <a:r>
              <a:rPr lang="nl-NL" sz="2800" dirty="0"/>
              <a:t> (</a:t>
            </a:r>
            <a:r>
              <a:rPr lang="el-GR" sz="2400" dirty="0"/>
              <a:t>α</a:t>
            </a:r>
            <a:r>
              <a:rPr lang="nl-NL" sz="2800" dirty="0"/>
              <a:t>, the </a:t>
            </a:r>
            <a:r>
              <a:rPr lang="nl-NL" sz="2800" dirty="0" err="1"/>
              <a:t>angle</a:t>
            </a:r>
            <a:r>
              <a:rPr lang="nl-NL" sz="2800" dirty="0"/>
              <a:t> </a:t>
            </a:r>
            <a:r>
              <a:rPr lang="nl-NL" sz="2800" dirty="0" err="1"/>
              <a:t>between</a:t>
            </a:r>
            <a:r>
              <a:rPr lang="nl-NL" sz="2800" dirty="0"/>
              <a:t> </a:t>
            </a:r>
            <a:r>
              <a:rPr lang="nl-NL" sz="2800" dirty="0" err="1"/>
              <a:t>two</a:t>
            </a:r>
            <a:r>
              <a:rPr lang="nl-NL" sz="2800" dirty="0"/>
              <a:t> </a:t>
            </a:r>
            <a:r>
              <a:rPr lang="nl-NL" sz="2800" dirty="0" err="1"/>
              <a:t>adjacent</a:t>
            </a:r>
            <a:r>
              <a:rPr lang="nl-NL" sz="2800" dirty="0"/>
              <a:t> items on the </a:t>
            </a:r>
            <a:r>
              <a:rPr lang="nl-NL" sz="2800" dirty="0" err="1"/>
              <a:t>circle</a:t>
            </a:r>
            <a:r>
              <a:rPr lang="nl-NL" sz="2800" dirty="0"/>
              <a:t>) </a:t>
            </a:r>
            <a:r>
              <a:rPr lang="nl-NL" sz="2800" dirty="0" err="1"/>
              <a:t>calculated</a:t>
            </a:r>
            <a:r>
              <a:rPr lang="nl-NL" sz="2800" dirty="0"/>
              <a:t> for circles with varying positions: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1888" y="2609034"/>
            <a:ext cx="2594505" cy="2620166"/>
            <a:chOff x="601888" y="2609034"/>
            <a:chExt cx="2594505" cy="2620166"/>
          </a:xfrm>
        </p:grpSpPr>
        <p:sp>
          <p:nvSpPr>
            <p:cNvPr id="7" name="Oval 6"/>
            <p:cNvSpPr/>
            <p:nvPr/>
          </p:nvSpPr>
          <p:spPr>
            <a:xfrm>
              <a:off x="755576" y="2753050"/>
              <a:ext cx="2232248" cy="2232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/>
            <p:cNvSpPr/>
            <p:nvPr/>
          </p:nvSpPr>
          <p:spPr>
            <a:xfrm>
              <a:off x="2834136" y="3759438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Oval 13"/>
            <p:cNvSpPr/>
            <p:nvPr/>
          </p:nvSpPr>
          <p:spPr>
            <a:xfrm>
              <a:off x="1718012" y="2609034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l 14"/>
            <p:cNvSpPr/>
            <p:nvPr/>
          </p:nvSpPr>
          <p:spPr>
            <a:xfrm>
              <a:off x="1718012" y="4841282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l 15"/>
            <p:cNvSpPr/>
            <p:nvPr/>
          </p:nvSpPr>
          <p:spPr>
            <a:xfrm>
              <a:off x="601888" y="3759438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l 30"/>
            <p:cNvSpPr/>
            <p:nvPr/>
          </p:nvSpPr>
          <p:spPr>
            <a:xfrm>
              <a:off x="1854530" y="387087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870817" y="3906767"/>
              <a:ext cx="6573" cy="1322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</p:cNvCxnSpPr>
            <p:nvPr/>
          </p:nvCxnSpPr>
          <p:spPr>
            <a:xfrm>
              <a:off x="1900249" y="3893732"/>
              <a:ext cx="1296144" cy="97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flipV="1">
              <a:off x="1547664" y="3573016"/>
              <a:ext cx="623514" cy="60394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1720" y="3995772"/>
              <a:ext cx="314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endParaRPr lang="nl-NL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10200" y="2749999"/>
            <a:ext cx="2601960" cy="2335185"/>
            <a:chOff x="3410200" y="2749999"/>
            <a:chExt cx="2601960" cy="2335185"/>
          </a:xfrm>
        </p:grpSpPr>
        <p:sp>
          <p:nvSpPr>
            <p:cNvPr id="8" name="Oval 7"/>
            <p:cNvSpPr/>
            <p:nvPr/>
          </p:nvSpPr>
          <p:spPr>
            <a:xfrm>
              <a:off x="3563888" y="2753050"/>
              <a:ext cx="2232248" cy="2232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l 16"/>
            <p:cNvSpPr/>
            <p:nvPr/>
          </p:nvSpPr>
          <p:spPr>
            <a:xfrm>
              <a:off x="5642448" y="3759438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l 17"/>
            <p:cNvSpPr/>
            <p:nvPr/>
          </p:nvSpPr>
          <p:spPr>
            <a:xfrm>
              <a:off x="5076056" y="4697266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Oval 18"/>
            <p:cNvSpPr/>
            <p:nvPr/>
          </p:nvSpPr>
          <p:spPr>
            <a:xfrm>
              <a:off x="3995936" y="4697266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l 19"/>
            <p:cNvSpPr/>
            <p:nvPr/>
          </p:nvSpPr>
          <p:spPr>
            <a:xfrm>
              <a:off x="3410200" y="3759438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l 20"/>
            <p:cNvSpPr/>
            <p:nvPr/>
          </p:nvSpPr>
          <p:spPr>
            <a:xfrm>
              <a:off x="3995936" y="2757986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l 21"/>
            <p:cNvSpPr/>
            <p:nvPr/>
          </p:nvSpPr>
          <p:spPr>
            <a:xfrm>
              <a:off x="5076056" y="2749999"/>
              <a:ext cx="307375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l 31"/>
            <p:cNvSpPr/>
            <p:nvPr/>
          </p:nvSpPr>
          <p:spPr>
            <a:xfrm>
              <a:off x="4693156" y="386847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16016" y="3895464"/>
              <a:ext cx="1296144" cy="97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716016" y="3870872"/>
              <a:ext cx="648072" cy="1214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V="1">
              <a:off x="4716016" y="3717032"/>
              <a:ext cx="335482" cy="387918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32040" y="3933056"/>
              <a:ext cx="314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endParaRPr lang="nl-NL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6300192" y="2815208"/>
            <a:ext cx="2232248" cy="223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8378752" y="3787316"/>
            <a:ext cx="307375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6146504" y="3753036"/>
            <a:ext cx="307375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7262628" y="2671192"/>
            <a:ext cx="307375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7262627" y="4869160"/>
            <a:ext cx="307375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8071377" y="4590231"/>
            <a:ext cx="307375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>
            <a:off x="6453879" y="4581128"/>
            <a:ext cx="307375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>
            <a:off x="6453878" y="3010594"/>
            <a:ext cx="307375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l 29"/>
          <p:cNvSpPr/>
          <p:nvPr/>
        </p:nvSpPr>
        <p:spPr>
          <a:xfrm>
            <a:off x="8071376" y="2981672"/>
            <a:ext cx="307375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7393456" y="38987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/>
          <p:nvPr/>
        </p:nvCxnSpPr>
        <p:spPr>
          <a:xfrm>
            <a:off x="7380976" y="3930738"/>
            <a:ext cx="1511504" cy="23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12734" y="3923466"/>
            <a:ext cx="975690" cy="9456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40352" y="393305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nl-NL" dirty="0"/>
          </a:p>
        </p:txBody>
      </p:sp>
      <p:sp>
        <p:nvSpPr>
          <p:cNvPr id="55" name="Arc 54"/>
          <p:cNvSpPr/>
          <p:nvPr/>
        </p:nvSpPr>
        <p:spPr>
          <a:xfrm flipV="1">
            <a:off x="7524328" y="3717032"/>
            <a:ext cx="286239" cy="433772"/>
          </a:xfrm>
          <a:prstGeom prst="arc">
            <a:avLst>
              <a:gd name="adj1" fmla="val 15985719"/>
              <a:gd name="adj2" fmla="val 787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71600" y="5186836"/>
                <a:ext cx="1862536" cy="813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4 items on circle: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600" dirty="0"/>
                        <m:t>α</m:t>
                      </m:r>
                      <m:r>
                        <a:rPr lang="nl-NL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nl-NL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nl-NL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sz="1400" dirty="0"/>
                            <m:t>π</m:t>
                          </m:r>
                        </m:num>
                        <m:den>
                          <m:r>
                            <a:rPr lang="nl-NL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nl-NL" sz="1400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nl-NL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nl-NL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nl-NL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l-GR" sz="1400" dirty="0"/>
                        <m:t>π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186836"/>
                <a:ext cx="1862536" cy="813043"/>
              </a:xfrm>
              <a:prstGeom prst="rect">
                <a:avLst/>
              </a:prstGeom>
              <a:blipFill rotWithShape="1">
                <a:blip r:embed="rId2"/>
                <a:stretch>
                  <a:fillRect l="-2614" t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72752" y="5192072"/>
                <a:ext cx="1862536" cy="109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6 items on circle: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600" dirty="0"/>
                        <m:t>α</m:t>
                      </m:r>
                      <m:r>
                        <a:rPr lang="nl-NL" sz="1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nl-NL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nl-NL" sz="1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sz="1400" dirty="0"/>
                            <m:t>π</m:t>
                          </m:r>
                        </m:num>
                        <m:den>
                          <m:r>
                            <a:rPr lang="nl-NL" sz="1400" b="0" i="1" dirty="0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nl-NL" sz="1400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nl-NL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nl-NL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nl-NL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l-GR" sz="1400" dirty="0"/>
                        <m:t>π</m:t>
                      </m:r>
                    </m:oMath>
                  </m:oMathPara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52" y="5192072"/>
                <a:ext cx="1862536" cy="1091453"/>
              </a:xfrm>
              <a:prstGeom prst="rect">
                <a:avLst/>
              </a:prstGeom>
              <a:blipFill rotWithShape="1">
                <a:blip r:embed="rId3"/>
                <a:stretch>
                  <a:fillRect l="-2951" t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516216" y="5192072"/>
                <a:ext cx="1862536" cy="109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8 items on circle: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600" dirty="0"/>
                        <m:t>α</m:t>
                      </m:r>
                      <m:r>
                        <a:rPr lang="nl-NL" sz="1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nl-NL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nl-NL" sz="1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sz="1400" dirty="0"/>
                            <m:t>π</m:t>
                          </m:r>
                        </m:num>
                        <m:den>
                          <m:r>
                            <a:rPr lang="nl-NL" sz="14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nl-NL" sz="1400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nl-NL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nl-NL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nl-NL" sz="1400" i="1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l-GR" sz="1400" dirty="0"/>
                        <m:t>π</m:t>
                      </m:r>
                    </m:oMath>
                  </m:oMathPara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192072"/>
                <a:ext cx="1862536" cy="1091453"/>
              </a:xfrm>
              <a:prstGeom prst="rect">
                <a:avLst/>
              </a:prstGeom>
              <a:blipFill rotWithShape="1">
                <a:blip r:embed="rId4"/>
                <a:stretch>
                  <a:fillRect l="-2951" t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511680" y="6093296"/>
                <a:ext cx="6454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sz="24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nl-NL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nl-NL" sz="2400" b="1" i="1" smtClean="0">
                        <a:latin typeface="Cambria Math"/>
                        <a:ea typeface="Cambria Math"/>
                      </a:rPr>
                      <m:t>𝒂𝒏𝒈𝒍𝒆𝒔𝒆𝒈𝒎𝒆𝒏𝒕</m:t>
                    </m:r>
                    <m:r>
                      <a:rPr lang="nl-NL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nl-N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nl-NL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nl-NL" sz="24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l-GR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b="1" dirty="0"/>
                      <m:t>π</m:t>
                    </m:r>
                  </m:oMath>
                </a14:m>
                <a:r>
                  <a:rPr lang="nl-NL" sz="2400" b="1" dirty="0"/>
                  <a:t> / items on circle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80" y="6093296"/>
                <a:ext cx="6454389" cy="461665"/>
              </a:xfrm>
              <a:prstGeom prst="rect">
                <a:avLst/>
              </a:prstGeom>
              <a:blipFill>
                <a:blip r:embed="rId5"/>
                <a:stretch>
                  <a:fillRect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Calculating circle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648072"/>
          </a:xfrm>
        </p:spPr>
        <p:txBody>
          <a:bodyPr/>
          <a:lstStyle/>
          <a:p>
            <a:r>
              <a:rPr lang="nl-NL" dirty="0"/>
              <a:t>First item on a circle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460" y="2837596"/>
            <a:ext cx="2784893" cy="278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3308616" y="4093139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2602001" y="5263148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254472" y="5263148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523723" y="4093139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1254472" y="2843754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2602001" y="2833790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2124305" y="4229168"/>
            <a:ext cx="57038" cy="570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52824" y="4262841"/>
            <a:ext cx="1617035" cy="121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0353" y="3751309"/>
            <a:ext cx="92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(x</a:t>
            </a:r>
            <a:r>
              <a:rPr lang="nl-NL" sz="2000" baseline="-25000" dirty="0"/>
              <a:t>1</a:t>
            </a:r>
            <a:r>
              <a:rPr lang="nl-NL" sz="2000" dirty="0"/>
              <a:t>,y</a:t>
            </a:r>
            <a:r>
              <a:rPr lang="nl-NL" sz="2000" baseline="-25000" dirty="0"/>
              <a:t>1</a:t>
            </a:r>
            <a:r>
              <a:rPr lang="nl-NL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4932040" y="2286240"/>
                <a:ext cx="3960440" cy="37303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No angle yet, so:</a:t>
                </a:r>
                <a:br>
                  <a:rPr lang="nl-NL" dirty="0"/>
                </a:br>
                <a:r>
                  <a:rPr lang="nl-NL" dirty="0"/>
                  <a:t>0 * </a:t>
                </a:r>
                <a:r>
                  <a:rPr lang="el-GR" dirty="0"/>
                  <a:t>α</a:t>
                </a:r>
                <a:r>
                  <a:rPr lang="nl-NL" dirty="0"/>
                  <a:t> (= 0)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nl-NL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 ∗ </m:t>
                      </m:r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nl-NL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nl-NL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nl-NL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 ∗ </m:t>
                      </m:r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nl-NL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286240"/>
                <a:ext cx="3960440" cy="3730358"/>
              </a:xfrm>
              <a:prstGeom prst="rect">
                <a:avLst/>
              </a:prstGeom>
              <a:blipFill rotWithShape="1">
                <a:blip r:embed="rId2"/>
                <a:stretch>
                  <a:fillRect l="-3385" t="-2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718728" y="3923764"/>
            <a:ext cx="197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9568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Calculating circle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648072"/>
          </a:xfrm>
        </p:spPr>
        <p:txBody>
          <a:bodyPr/>
          <a:lstStyle/>
          <a:p>
            <a:r>
              <a:rPr lang="nl-NL" dirty="0"/>
              <a:t>Second item on a circle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460" y="2837596"/>
            <a:ext cx="2784893" cy="278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3308616" y="4093139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2602001" y="5263148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254472" y="5263148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523723" y="4093139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1254472" y="2843754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2602001" y="2833790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2124305" y="4229168"/>
            <a:ext cx="57038" cy="570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52824" y="4262841"/>
            <a:ext cx="1617035" cy="121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1" idx="1"/>
          </p:cNvCxnSpPr>
          <p:nvPr/>
        </p:nvCxnSpPr>
        <p:spPr>
          <a:xfrm>
            <a:off x="2152824" y="4232161"/>
            <a:ext cx="771465" cy="14131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V="1">
            <a:off x="2181343" y="4077072"/>
            <a:ext cx="288032" cy="4434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2451615" y="4264375"/>
            <a:ext cx="3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4932040" y="2286240"/>
                <a:ext cx="3960440" cy="37303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Angle = 1 * </a:t>
                </a:r>
                <a:r>
                  <a:rPr lang="el-GR" dirty="0"/>
                  <a:t>α</a:t>
                </a:r>
                <a:r>
                  <a:rPr lang="nl-NL" dirty="0"/>
                  <a:t> 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nl-NL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 ∗ </m:t>
                      </m:r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nl-NL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nl-NL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 ∗ </m:t>
                      </m:r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286240"/>
                <a:ext cx="3960440" cy="3730358"/>
              </a:xfrm>
              <a:prstGeom prst="rect">
                <a:avLst/>
              </a:prstGeom>
              <a:blipFill rotWithShape="1">
                <a:blip r:embed="rId2"/>
                <a:stretch>
                  <a:fillRect l="-3385" t="-2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924289" y="5445224"/>
            <a:ext cx="92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(x</a:t>
            </a:r>
            <a:r>
              <a:rPr lang="nl-NL" sz="2000" baseline="-25000" dirty="0"/>
              <a:t>2</a:t>
            </a:r>
            <a:r>
              <a:rPr lang="nl-NL" sz="2000" dirty="0"/>
              <a:t>,y</a:t>
            </a:r>
            <a:r>
              <a:rPr lang="nl-NL" sz="2000" baseline="-25000" dirty="0"/>
              <a:t>2</a:t>
            </a:r>
            <a:r>
              <a:rPr lang="nl-NL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728" y="3923764"/>
            <a:ext cx="197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28329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Calculating circle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648072"/>
          </a:xfrm>
        </p:spPr>
        <p:txBody>
          <a:bodyPr/>
          <a:lstStyle/>
          <a:p>
            <a:r>
              <a:rPr lang="nl-NL" dirty="0"/>
              <a:t>Third item on a circle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460" y="2837596"/>
            <a:ext cx="2784893" cy="2784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3308616" y="4093139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2602001" y="5263148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254472" y="5263148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523723" y="4093139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1254472" y="2843754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2602001" y="2833790"/>
            <a:ext cx="383473" cy="3593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2124305" y="4229168"/>
            <a:ext cx="57038" cy="570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52824" y="4262841"/>
            <a:ext cx="1617035" cy="121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52824" y="4232161"/>
            <a:ext cx="762992" cy="1390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V="1">
            <a:off x="2181343" y="4077072"/>
            <a:ext cx="288032" cy="443463"/>
          </a:xfrm>
          <a:prstGeom prst="arc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2411760" y="4283804"/>
            <a:ext cx="3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4932040" y="2286240"/>
                <a:ext cx="3960440" cy="37303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 err="1"/>
                  <a:t>Angle</a:t>
                </a:r>
                <a:r>
                  <a:rPr lang="nl-NL" dirty="0"/>
                  <a:t> = 2 * </a:t>
                </a:r>
                <a:r>
                  <a:rPr lang="el-GR" dirty="0"/>
                  <a:t>α</a:t>
                </a:r>
                <a:r>
                  <a:rPr lang="nl-NL" dirty="0"/>
                  <a:t> 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nl-NL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 ∗ </m:t>
                      </m:r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2∗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nl-NL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nl-NL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nl-NL" i="1">
                          <a:latin typeface="Cambria Math"/>
                          <a:ea typeface="Cambria Math"/>
                        </a:rPr>
                        <m:t> ∗ </m:t>
                      </m:r>
                      <m:func>
                        <m:func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2∗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286240"/>
                <a:ext cx="3960440" cy="3730358"/>
              </a:xfrm>
              <a:prstGeom prst="rect">
                <a:avLst/>
              </a:prstGeom>
              <a:blipFill rotWithShape="1">
                <a:blip r:embed="rId2"/>
                <a:stretch>
                  <a:fillRect l="-3385" t="-2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63297" y="5589240"/>
            <a:ext cx="828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(x</a:t>
            </a:r>
            <a:r>
              <a:rPr lang="nl-NL" sz="2000" baseline="-25000" dirty="0"/>
              <a:t>3</a:t>
            </a:r>
            <a:r>
              <a:rPr lang="nl-NL" sz="2000" dirty="0"/>
              <a:t>,y</a:t>
            </a:r>
            <a:r>
              <a:rPr lang="nl-NL" sz="2000" baseline="-25000" dirty="0"/>
              <a:t>3</a:t>
            </a:r>
            <a:r>
              <a:rPr lang="nl-NL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728" y="3923764"/>
            <a:ext cx="197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i="1" dirty="0"/>
              <a:t>r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331640" y="4252273"/>
            <a:ext cx="833646" cy="13702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flipV="1">
            <a:off x="1907703" y="3923764"/>
            <a:ext cx="811025" cy="801378"/>
          </a:xfrm>
          <a:prstGeom prst="arc">
            <a:avLst>
              <a:gd name="adj1" fmla="val 12962076"/>
              <a:gd name="adj2" fmla="val 147159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2267744" y="4653136"/>
            <a:ext cx="54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</a:t>
            </a:r>
            <a:r>
              <a:rPr lang="el-GR" dirty="0"/>
              <a:t> α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565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Calculating circle positions: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python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628800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anglesegment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circlepositions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anglesegment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anglesegment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circlepositions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Drawing to the circle positions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circlepositions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3465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384847"/>
            <a:ext cx="2924473" cy="292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58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multiple </a:t>
            </a:r>
            <a:r>
              <a:rPr lang="nl-NL" dirty="0" err="1"/>
              <a:t>inline</a:t>
            </a:r>
            <a:r>
              <a:rPr lang="nl-NL" dirty="0"/>
              <a:t>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84784"/>
            <a:ext cx="6480720" cy="5040560"/>
          </a:xfrm>
        </p:spPr>
        <p:txBody>
          <a:bodyPr>
            <a:normAutofit lnSpcReduction="10000"/>
          </a:bodyPr>
          <a:lstStyle/>
          <a:p>
            <a:r>
              <a:rPr lang="nl-NL" sz="2800" dirty="0" err="1"/>
              <a:t>Imagine</a:t>
            </a:r>
            <a:r>
              <a:rPr lang="nl-NL" sz="2800" dirty="0"/>
              <a:t> </a:t>
            </a:r>
            <a:r>
              <a:rPr lang="nl-NL" sz="2800" dirty="0" err="1"/>
              <a:t>you</a:t>
            </a:r>
            <a:r>
              <a:rPr lang="nl-NL" sz="2800" dirty="0"/>
              <a:t> want to </a:t>
            </a:r>
            <a:r>
              <a:rPr lang="nl-NL" sz="2800" dirty="0" err="1"/>
              <a:t>take</a:t>
            </a:r>
            <a:r>
              <a:rPr lang="nl-NL" sz="2800" dirty="0"/>
              <a:t> different </a:t>
            </a:r>
            <a:r>
              <a:rPr lang="nl-NL" sz="2800" dirty="0" err="1"/>
              <a:t>actions</a:t>
            </a:r>
            <a:r>
              <a:rPr lang="nl-NL" sz="2800" dirty="0"/>
              <a:t> in </a:t>
            </a:r>
            <a:r>
              <a:rPr lang="nl-NL" sz="2800" dirty="0" err="1"/>
              <a:t>your</a:t>
            </a:r>
            <a:r>
              <a:rPr lang="nl-NL" sz="2800" dirty="0"/>
              <a:t> experiment </a:t>
            </a:r>
            <a:r>
              <a:rPr lang="nl-NL" sz="2800" dirty="0" err="1"/>
              <a:t>depending</a:t>
            </a:r>
            <a:r>
              <a:rPr lang="nl-NL" sz="2800" dirty="0"/>
              <a:t> </a:t>
            </a:r>
            <a:r>
              <a:rPr lang="nl-NL" sz="2800" dirty="0" err="1"/>
              <a:t>on</a:t>
            </a:r>
            <a:r>
              <a:rPr lang="nl-NL" sz="2800" dirty="0"/>
              <a:t> the response </a:t>
            </a:r>
            <a:r>
              <a:rPr lang="nl-NL" sz="2800" dirty="0" err="1"/>
              <a:t>that</a:t>
            </a:r>
            <a:r>
              <a:rPr lang="nl-NL" sz="2800" dirty="0"/>
              <a:t> </a:t>
            </a:r>
            <a:r>
              <a:rPr lang="nl-NL" sz="2800" dirty="0" err="1"/>
              <a:t>participants</a:t>
            </a:r>
            <a:r>
              <a:rPr lang="nl-NL" sz="2800" dirty="0"/>
              <a:t> have </a:t>
            </a:r>
            <a:r>
              <a:rPr lang="nl-NL" sz="2800" dirty="0" err="1"/>
              <a:t>given</a:t>
            </a:r>
            <a:r>
              <a:rPr lang="nl-NL" sz="2800" dirty="0"/>
              <a:t>.</a:t>
            </a:r>
          </a:p>
          <a:p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will</a:t>
            </a:r>
            <a:r>
              <a:rPr lang="nl-NL" sz="2800" dirty="0"/>
              <a:t> have to </a:t>
            </a:r>
            <a:r>
              <a:rPr lang="nl-NL" sz="2800" dirty="0" err="1"/>
              <a:t>add</a:t>
            </a:r>
            <a:r>
              <a:rPr lang="nl-NL" sz="2800" dirty="0"/>
              <a:t> </a:t>
            </a:r>
            <a:r>
              <a:rPr lang="nl-NL" sz="2800" dirty="0" err="1"/>
              <a:t>another</a:t>
            </a:r>
            <a:r>
              <a:rPr lang="nl-NL" sz="2800" dirty="0"/>
              <a:t> </a:t>
            </a:r>
            <a:r>
              <a:rPr lang="nl-NL" sz="2800" i="1" dirty="0" err="1"/>
              <a:t>inline</a:t>
            </a:r>
            <a:r>
              <a:rPr lang="nl-NL" sz="2800" i="1" dirty="0"/>
              <a:t>_script</a:t>
            </a:r>
            <a:r>
              <a:rPr lang="nl-NL" sz="2800" dirty="0"/>
              <a:t> item </a:t>
            </a:r>
            <a:r>
              <a:rPr lang="nl-NL" sz="2800" dirty="0" err="1"/>
              <a:t>after</a:t>
            </a:r>
            <a:r>
              <a:rPr lang="nl-NL" sz="2800" dirty="0"/>
              <a:t> the </a:t>
            </a:r>
            <a:r>
              <a:rPr lang="nl-NL" sz="2800" dirty="0">
                <a:solidFill>
                  <a:srgbClr val="C00000"/>
                </a:solidFill>
              </a:rPr>
              <a:t>keyboard_response</a:t>
            </a:r>
            <a:r>
              <a:rPr lang="nl-NL" sz="2800" dirty="0"/>
              <a:t> and </a:t>
            </a:r>
            <a:r>
              <a:rPr lang="nl-NL" sz="2800" dirty="0">
                <a:solidFill>
                  <a:srgbClr val="C00000"/>
                </a:solidFill>
              </a:rPr>
              <a:t>logger</a:t>
            </a:r>
            <a:r>
              <a:rPr lang="nl-NL" sz="2800" dirty="0"/>
              <a:t> items</a:t>
            </a:r>
          </a:p>
          <a:p>
            <a:r>
              <a:rPr lang="nl-NL" sz="2800" dirty="0"/>
              <a:t>To work with a given response in an inline script, </a:t>
            </a:r>
            <a:r>
              <a:rPr lang="nl-NL" sz="2800" b="1" u="sng" dirty="0"/>
              <a:t>you can only use the run phase</a:t>
            </a:r>
          </a:p>
          <a:p>
            <a:r>
              <a:rPr lang="nl-NL" sz="2800" dirty="0">
                <a:latin typeface="Consolas" pitchFamily="49" charset="0"/>
              </a:rPr>
              <a:t>var.response_keyboard_response</a:t>
            </a:r>
            <a:endParaRPr lang="en-US" sz="2800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717032"/>
            <a:ext cx="345549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sz="3400" dirty="0" err="1"/>
              <a:t>Imagine</a:t>
            </a:r>
            <a:r>
              <a:rPr lang="nl-NL" sz="3400" dirty="0"/>
              <a:t> a </a:t>
            </a:r>
            <a:r>
              <a:rPr lang="nl-NL" sz="3400" dirty="0" err="1"/>
              <a:t>task</a:t>
            </a:r>
            <a:r>
              <a:rPr lang="nl-NL" sz="3400" dirty="0"/>
              <a:t> in </a:t>
            </a:r>
            <a:r>
              <a:rPr lang="nl-NL" sz="3400" dirty="0" err="1"/>
              <a:t>which</a:t>
            </a:r>
            <a:r>
              <a:rPr lang="nl-NL" sz="3400" dirty="0"/>
              <a:t> </a:t>
            </a:r>
            <a:r>
              <a:rPr lang="nl-NL" sz="3400" dirty="0" err="1"/>
              <a:t>you</a:t>
            </a:r>
            <a:r>
              <a:rPr lang="nl-NL" sz="3400" dirty="0"/>
              <a:t> </a:t>
            </a:r>
            <a:r>
              <a:rPr lang="nl-NL" sz="3400" dirty="0" err="1"/>
              <a:t>would</a:t>
            </a:r>
            <a:r>
              <a:rPr lang="nl-NL" sz="3400" dirty="0"/>
              <a:t> </a:t>
            </a:r>
            <a:r>
              <a:rPr lang="nl-NL" sz="3400" dirty="0" err="1"/>
              <a:t>like</a:t>
            </a:r>
            <a:r>
              <a:rPr lang="nl-NL" sz="3400" dirty="0"/>
              <a:t> to show a </a:t>
            </a:r>
            <a:r>
              <a:rPr lang="nl-NL" sz="3400" dirty="0" err="1"/>
              <a:t>certain</a:t>
            </a:r>
            <a:r>
              <a:rPr lang="nl-NL" sz="3400" dirty="0"/>
              <a:t> image </a:t>
            </a:r>
            <a:r>
              <a:rPr lang="nl-NL" sz="3400" dirty="0" err="1"/>
              <a:t>depending</a:t>
            </a:r>
            <a:r>
              <a:rPr lang="nl-NL" sz="3400" dirty="0"/>
              <a:t> </a:t>
            </a:r>
            <a:r>
              <a:rPr lang="nl-NL" sz="3400" dirty="0" err="1"/>
              <a:t>on</a:t>
            </a:r>
            <a:r>
              <a:rPr lang="nl-NL" sz="3400" dirty="0"/>
              <a:t> the response of the participant:</a:t>
            </a:r>
          </a:p>
          <a:p>
            <a:pPr lvl="1"/>
            <a:r>
              <a:rPr lang="nl-NL" sz="3400" dirty="0" err="1"/>
              <a:t>If</a:t>
            </a:r>
            <a:r>
              <a:rPr lang="nl-NL" sz="3400" dirty="0"/>
              <a:t> participant </a:t>
            </a:r>
            <a:r>
              <a:rPr lang="nl-NL" sz="3400" dirty="0" err="1"/>
              <a:t>pressed</a:t>
            </a:r>
            <a:r>
              <a:rPr lang="nl-NL" sz="3400" dirty="0"/>
              <a:t> </a:t>
            </a:r>
            <a:r>
              <a:rPr lang="nl-NL" sz="3400" b="1" dirty="0"/>
              <a:t>1</a:t>
            </a:r>
            <a:r>
              <a:rPr lang="nl-NL" sz="3400" dirty="0"/>
              <a:t> </a:t>
            </a:r>
            <a:r>
              <a:rPr lang="nl-NL" sz="3400" dirty="0" err="1"/>
              <a:t>you</a:t>
            </a:r>
            <a:r>
              <a:rPr lang="nl-NL" sz="3400" dirty="0"/>
              <a:t> want to show “scaryImage.jpg” at the center of the screen</a:t>
            </a:r>
          </a:p>
          <a:p>
            <a:pPr lvl="1"/>
            <a:r>
              <a:rPr lang="nl-NL" sz="3400" dirty="0" err="1"/>
              <a:t>If</a:t>
            </a:r>
            <a:r>
              <a:rPr lang="nl-NL" sz="3400" dirty="0"/>
              <a:t> participant </a:t>
            </a:r>
            <a:r>
              <a:rPr lang="nl-NL" sz="3400" dirty="0" err="1"/>
              <a:t>pressed</a:t>
            </a:r>
            <a:r>
              <a:rPr lang="nl-NL" sz="3400" dirty="0"/>
              <a:t> </a:t>
            </a:r>
            <a:r>
              <a:rPr lang="nl-NL" sz="3400" b="1" dirty="0"/>
              <a:t>2 </a:t>
            </a:r>
            <a:r>
              <a:rPr lang="nl-NL" sz="3400" dirty="0" err="1"/>
              <a:t>you</a:t>
            </a:r>
            <a:r>
              <a:rPr lang="nl-NL" sz="3400" dirty="0"/>
              <a:t> want to show “neutralImage.jpg” at the center of the screen</a:t>
            </a:r>
          </a:p>
          <a:p>
            <a:pPr lvl="1"/>
            <a:r>
              <a:rPr lang="nl-NL" sz="3400" dirty="0" err="1"/>
              <a:t>If</a:t>
            </a:r>
            <a:r>
              <a:rPr lang="nl-NL" sz="3400" dirty="0"/>
              <a:t> participant </a:t>
            </a:r>
            <a:r>
              <a:rPr lang="nl-NL" sz="3400" dirty="0" err="1"/>
              <a:t>pressed</a:t>
            </a:r>
            <a:r>
              <a:rPr lang="nl-NL" sz="3400" dirty="0"/>
              <a:t> </a:t>
            </a:r>
            <a:r>
              <a:rPr lang="nl-NL" sz="3400" b="1" dirty="0"/>
              <a:t>3 </a:t>
            </a:r>
            <a:r>
              <a:rPr lang="nl-NL" sz="3400" dirty="0" err="1"/>
              <a:t>you</a:t>
            </a:r>
            <a:r>
              <a:rPr lang="nl-NL" sz="3400" dirty="0"/>
              <a:t> want to show “funnyImage.jpg” at the center of the screen</a:t>
            </a:r>
          </a:p>
          <a:p>
            <a:pPr lvl="1">
              <a:buNone/>
            </a:pPr>
            <a:r>
              <a:rPr lang="nl-NL" sz="3400" dirty="0"/>
              <a:t>(all these files are </a:t>
            </a:r>
            <a:r>
              <a:rPr lang="nl-NL" sz="3400" dirty="0" err="1"/>
              <a:t>available</a:t>
            </a:r>
            <a:r>
              <a:rPr lang="nl-NL" sz="3400" dirty="0"/>
              <a:t> in the file pool)</a:t>
            </a:r>
          </a:p>
          <a:p>
            <a:r>
              <a:rPr lang="nl-NL" sz="3400" b="1" dirty="0" err="1"/>
              <a:t>Note</a:t>
            </a:r>
            <a:r>
              <a:rPr lang="nl-NL" sz="3400" dirty="0"/>
              <a:t>: </a:t>
            </a:r>
          </a:p>
          <a:p>
            <a:pPr lvl="1"/>
            <a:r>
              <a:rPr lang="nl-NL" sz="3400" dirty="0" err="1"/>
              <a:t>if</a:t>
            </a:r>
            <a:r>
              <a:rPr lang="nl-NL" sz="3400" dirty="0"/>
              <a:t> the </a:t>
            </a:r>
            <a:r>
              <a:rPr lang="nl-NL" sz="3400" dirty="0" err="1"/>
              <a:t>given</a:t>
            </a:r>
            <a:r>
              <a:rPr lang="nl-NL" sz="3400" dirty="0"/>
              <a:t> response is a </a:t>
            </a:r>
            <a:r>
              <a:rPr lang="nl-NL" sz="3400" i="1" dirty="0"/>
              <a:t>letter</a:t>
            </a:r>
            <a:r>
              <a:rPr lang="nl-NL" sz="3400" dirty="0"/>
              <a:t>, the </a:t>
            </a:r>
            <a:r>
              <a:rPr lang="nl-NL" sz="3400" dirty="0" err="1"/>
              <a:t>retrieved</a:t>
            </a:r>
            <a:r>
              <a:rPr lang="nl-NL" sz="3400" dirty="0"/>
              <a:t> </a:t>
            </a:r>
            <a:r>
              <a:rPr lang="nl-NL" sz="3400" dirty="0" err="1"/>
              <a:t>variable</a:t>
            </a:r>
            <a:r>
              <a:rPr lang="nl-NL" sz="3400" dirty="0"/>
              <a:t> </a:t>
            </a:r>
            <a:r>
              <a:rPr lang="nl-NL" sz="3400" dirty="0" err="1"/>
              <a:t>will</a:t>
            </a:r>
            <a:r>
              <a:rPr lang="nl-NL" sz="3400" dirty="0"/>
              <a:t> </a:t>
            </a:r>
            <a:r>
              <a:rPr lang="nl-NL" sz="3400" dirty="0" err="1"/>
              <a:t>be</a:t>
            </a:r>
            <a:r>
              <a:rPr lang="nl-NL" sz="3400" dirty="0"/>
              <a:t> </a:t>
            </a:r>
            <a:r>
              <a:rPr lang="nl-NL" sz="3400" dirty="0" err="1"/>
              <a:t>automatically</a:t>
            </a:r>
            <a:r>
              <a:rPr lang="nl-NL" sz="3400" dirty="0"/>
              <a:t> </a:t>
            </a:r>
            <a:r>
              <a:rPr lang="nl-NL" sz="3400" dirty="0" err="1"/>
              <a:t>converted</a:t>
            </a:r>
            <a:r>
              <a:rPr lang="nl-NL" sz="3400" dirty="0"/>
              <a:t> to type </a:t>
            </a:r>
            <a:r>
              <a:rPr lang="nl-NL" sz="3400" i="1" dirty="0" err="1"/>
              <a:t>string</a:t>
            </a:r>
            <a:endParaRPr lang="nl-NL" sz="3400" i="1" dirty="0"/>
          </a:p>
          <a:p>
            <a:pPr lvl="1"/>
            <a:r>
              <a:rPr lang="nl-NL" sz="3400" dirty="0" err="1"/>
              <a:t>if</a:t>
            </a:r>
            <a:r>
              <a:rPr lang="nl-NL" sz="3400" dirty="0"/>
              <a:t> the </a:t>
            </a:r>
            <a:r>
              <a:rPr lang="nl-NL" sz="3400" dirty="0" err="1"/>
              <a:t>given</a:t>
            </a:r>
            <a:r>
              <a:rPr lang="nl-NL" sz="3400" dirty="0"/>
              <a:t> response is a </a:t>
            </a:r>
            <a:r>
              <a:rPr lang="nl-NL" sz="3400" i="1" dirty="0" err="1"/>
              <a:t>number</a:t>
            </a:r>
            <a:r>
              <a:rPr lang="nl-NL" sz="3400" i="1" dirty="0"/>
              <a:t>, </a:t>
            </a:r>
            <a:r>
              <a:rPr lang="nl-NL" sz="3400" dirty="0"/>
              <a:t>the </a:t>
            </a:r>
            <a:r>
              <a:rPr lang="nl-NL" sz="3400" dirty="0" err="1"/>
              <a:t>retrieved</a:t>
            </a:r>
            <a:r>
              <a:rPr lang="nl-NL" sz="3400" dirty="0"/>
              <a:t> </a:t>
            </a:r>
            <a:r>
              <a:rPr lang="nl-NL" sz="3400" dirty="0" err="1"/>
              <a:t>variable</a:t>
            </a:r>
            <a:r>
              <a:rPr lang="nl-NL" sz="3400" dirty="0"/>
              <a:t> </a:t>
            </a:r>
            <a:r>
              <a:rPr lang="nl-NL" sz="3400" dirty="0" err="1"/>
              <a:t>will</a:t>
            </a:r>
            <a:r>
              <a:rPr lang="nl-NL" sz="3400" dirty="0"/>
              <a:t> </a:t>
            </a:r>
            <a:r>
              <a:rPr lang="nl-NL" sz="3400" dirty="0" err="1"/>
              <a:t>be</a:t>
            </a:r>
            <a:r>
              <a:rPr lang="nl-NL" sz="3400" dirty="0"/>
              <a:t> </a:t>
            </a:r>
            <a:r>
              <a:rPr lang="nl-NL" sz="3400" dirty="0" err="1"/>
              <a:t>automatically</a:t>
            </a:r>
            <a:r>
              <a:rPr lang="nl-NL" sz="3400" dirty="0"/>
              <a:t> </a:t>
            </a:r>
            <a:r>
              <a:rPr lang="nl-NL" sz="3400" dirty="0" err="1"/>
              <a:t>converted</a:t>
            </a:r>
            <a:r>
              <a:rPr lang="nl-NL" sz="3400" dirty="0"/>
              <a:t> to type </a:t>
            </a:r>
            <a:r>
              <a:rPr lang="nl-NL" sz="3400" i="1" dirty="0"/>
              <a:t>integer</a:t>
            </a:r>
          </a:p>
          <a:p>
            <a:r>
              <a:rPr lang="nl-NL" sz="3400" dirty="0" err="1"/>
              <a:t>Make</a:t>
            </a:r>
            <a:r>
              <a:rPr lang="nl-NL" sz="3400" dirty="0"/>
              <a:t> </a:t>
            </a:r>
            <a:r>
              <a:rPr lang="nl-NL" sz="3400" dirty="0" err="1"/>
              <a:t>sure</a:t>
            </a:r>
            <a:r>
              <a:rPr lang="nl-NL" sz="3400" dirty="0"/>
              <a:t> </a:t>
            </a:r>
            <a:r>
              <a:rPr lang="nl-NL" sz="3400" dirty="0" err="1"/>
              <a:t>you</a:t>
            </a:r>
            <a:r>
              <a:rPr lang="nl-NL" sz="3400" dirty="0"/>
              <a:t> set </a:t>
            </a:r>
            <a:r>
              <a:rPr lang="nl-NL" sz="3400" i="1" dirty="0" err="1"/>
              <a:t>allowed</a:t>
            </a:r>
            <a:r>
              <a:rPr lang="nl-NL" sz="3400" i="1" dirty="0"/>
              <a:t>_</a:t>
            </a:r>
            <a:r>
              <a:rPr lang="nl-NL" sz="3400" i="1" dirty="0" err="1"/>
              <a:t>responses</a:t>
            </a:r>
            <a:r>
              <a:rPr lang="nl-NL" sz="3400" dirty="0"/>
              <a:t> in </a:t>
            </a:r>
            <a:r>
              <a:rPr lang="nl-NL" sz="3400" i="1" dirty="0"/>
              <a:t>keyboard_response</a:t>
            </a:r>
            <a:r>
              <a:rPr lang="nl-NL" sz="3400" dirty="0"/>
              <a:t> to </a:t>
            </a:r>
            <a:r>
              <a:rPr lang="nl-NL" sz="3400" dirty="0" err="1"/>
              <a:t>only</a:t>
            </a:r>
            <a:r>
              <a:rPr lang="nl-NL" sz="3400" dirty="0"/>
              <a:t> register </a:t>
            </a:r>
            <a:r>
              <a:rPr lang="nl-NL" sz="3400" dirty="0" err="1"/>
              <a:t>presses</a:t>
            </a:r>
            <a:r>
              <a:rPr lang="nl-NL" sz="3400" dirty="0"/>
              <a:t> of the </a:t>
            </a:r>
            <a:r>
              <a:rPr lang="nl-NL" sz="3400" dirty="0" err="1"/>
              <a:t>keys</a:t>
            </a:r>
            <a:r>
              <a:rPr lang="nl-NL" sz="3400" dirty="0"/>
              <a:t> </a:t>
            </a:r>
            <a:r>
              <a:rPr lang="nl-NL" sz="3400" dirty="0" err="1"/>
              <a:t>you</a:t>
            </a:r>
            <a:r>
              <a:rPr lang="nl-NL" sz="3400" dirty="0"/>
              <a:t> want the participant to </a:t>
            </a:r>
            <a:r>
              <a:rPr lang="nl-NL" sz="3400" dirty="0" err="1"/>
              <a:t>press</a:t>
            </a:r>
            <a:r>
              <a:rPr lang="nl-NL" sz="3400" dirty="0"/>
              <a:t>.</a:t>
            </a:r>
          </a:p>
          <a:p>
            <a:pPr lvl="1">
              <a:buNone/>
            </a:pP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Methods of placing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968552"/>
          </a:xfrm>
        </p:spPr>
        <p:txBody>
          <a:bodyPr>
            <a:normAutofit/>
          </a:bodyPr>
          <a:lstStyle/>
          <a:p>
            <a:r>
              <a:rPr lang="nl-NL" sz="3600" dirty="0"/>
              <a:t>Random</a:t>
            </a:r>
          </a:p>
          <a:p>
            <a:r>
              <a:rPr lang="nl-NL" sz="3600" dirty="0"/>
              <a:t>Grid</a:t>
            </a:r>
          </a:p>
          <a:p>
            <a:r>
              <a:rPr lang="nl-NL" sz="3600" dirty="0"/>
              <a:t>Circle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C:\Users\Daniel\AppData\Local\Microsoft\Windows\Temporary Internet Files\Content.IE5\YKUOZQ0V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57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Code in </a:t>
            </a:r>
            <a:r>
              <a:rPr lang="nl-NL" dirty="0" err="1"/>
              <a:t>handle</a:t>
            </a:r>
            <a:r>
              <a:rPr lang="nl-NL" dirty="0"/>
              <a:t>_response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b="1" dirty="0"/>
              <a:t>Run </a:t>
            </a:r>
            <a:r>
              <a:rPr lang="nl-NL" b="1" dirty="0" err="1"/>
              <a:t>phase</a:t>
            </a:r>
            <a:r>
              <a:rPr lang="nl-NL" b="1" dirty="0"/>
              <a:t>:</a:t>
            </a:r>
          </a:p>
          <a:p>
            <a:pPr>
              <a:buNone/>
            </a:pPr>
            <a:r>
              <a:rPr lang="nl-NL" sz="2000" dirty="0" err="1">
                <a:latin typeface="Consolas" pitchFamily="49" charset="0"/>
              </a:rPr>
              <a:t>given_response</a:t>
            </a:r>
            <a:r>
              <a:rPr lang="nl-NL" sz="2000" dirty="0">
                <a:latin typeface="Consolas" pitchFamily="49" charset="0"/>
              </a:rPr>
              <a:t> = </a:t>
            </a:r>
            <a:r>
              <a:rPr lang="nl-NL" sz="2000" dirty="0" err="1">
                <a:latin typeface="Consolas" pitchFamily="49" charset="0"/>
              </a:rPr>
              <a:t>var.response_keyboard_response</a:t>
            </a:r>
            <a:endParaRPr lang="nl-NL" sz="2000" dirty="0">
              <a:latin typeface="Consolas" pitchFamily="49" charset="0"/>
            </a:endParaRPr>
          </a:p>
          <a:p>
            <a:pPr>
              <a:buNone/>
            </a:pPr>
            <a:r>
              <a:rPr lang="nl-NL" sz="2000" dirty="0" err="1">
                <a:latin typeface="Consolas" pitchFamily="49" charset="0"/>
              </a:rPr>
              <a:t>cnvs</a:t>
            </a:r>
            <a:r>
              <a:rPr lang="nl-NL" sz="2000" dirty="0">
                <a:latin typeface="Consolas" pitchFamily="49" charset="0"/>
              </a:rPr>
              <a:t> = canvas()</a:t>
            </a:r>
          </a:p>
          <a:p>
            <a:pPr>
              <a:buNone/>
            </a:pPr>
            <a:r>
              <a:rPr lang="nl-NL" sz="2000" dirty="0" err="1">
                <a:latin typeface="Consolas" pitchFamily="49" charset="0"/>
              </a:rPr>
              <a:t>if</a:t>
            </a:r>
            <a:r>
              <a:rPr lang="nl-NL" sz="2000" dirty="0">
                <a:latin typeface="Consolas" pitchFamily="49" charset="0"/>
              </a:rPr>
              <a:t> </a:t>
            </a:r>
            <a:r>
              <a:rPr lang="nl-NL" sz="2000" dirty="0" err="1">
                <a:latin typeface="Consolas" pitchFamily="49" charset="0"/>
              </a:rPr>
              <a:t>given</a:t>
            </a:r>
            <a:r>
              <a:rPr lang="nl-NL" sz="2000" dirty="0">
                <a:latin typeface="Consolas" pitchFamily="49" charset="0"/>
              </a:rPr>
              <a:t>_response == 1: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	</a:t>
            </a:r>
            <a:r>
              <a:rPr lang="nl-NL" sz="2000" dirty="0" err="1">
                <a:latin typeface="Consolas" pitchFamily="49" charset="0"/>
              </a:rPr>
              <a:t>cnvs.image</a:t>
            </a:r>
            <a:r>
              <a:rPr lang="nl-NL" sz="2000" dirty="0">
                <a:latin typeface="Consolas" pitchFamily="49" charset="0"/>
              </a:rPr>
              <a:t>(</a:t>
            </a:r>
            <a:r>
              <a:rPr lang="nl-NL" sz="2000" dirty="0" err="1">
                <a:latin typeface="Consolas" pitchFamily="49" charset="0"/>
                <a:cs typeface="Consolas" pitchFamily="49" charset="0"/>
              </a:rPr>
              <a:t>var.get_file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2000" dirty="0">
                <a:latin typeface="Consolas" pitchFamily="49" charset="0"/>
              </a:rPr>
              <a:t>“scaryImage.jpg”))</a:t>
            </a:r>
          </a:p>
          <a:p>
            <a:pPr>
              <a:buNone/>
            </a:pPr>
            <a:r>
              <a:rPr lang="nl-NL" sz="2000" dirty="0" err="1">
                <a:latin typeface="Consolas" pitchFamily="49" charset="0"/>
              </a:rPr>
              <a:t>elif</a:t>
            </a:r>
            <a:r>
              <a:rPr lang="nl-NL" sz="2000" dirty="0">
                <a:latin typeface="Consolas" pitchFamily="49" charset="0"/>
              </a:rPr>
              <a:t> </a:t>
            </a:r>
            <a:r>
              <a:rPr lang="nl-NL" sz="2000" dirty="0" err="1">
                <a:latin typeface="Consolas" pitchFamily="49" charset="0"/>
              </a:rPr>
              <a:t>given</a:t>
            </a:r>
            <a:r>
              <a:rPr lang="nl-NL" sz="2000" dirty="0">
                <a:latin typeface="Consolas" pitchFamily="49" charset="0"/>
              </a:rPr>
              <a:t>_response == 2: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	</a:t>
            </a:r>
            <a:r>
              <a:rPr lang="nl-NL" sz="2000" dirty="0" err="1">
                <a:latin typeface="Consolas" pitchFamily="49" charset="0"/>
              </a:rPr>
              <a:t>cnvs.image</a:t>
            </a:r>
            <a:r>
              <a:rPr lang="nl-NL" sz="2000" dirty="0">
                <a:latin typeface="Consolas" pitchFamily="49" charset="0"/>
              </a:rPr>
              <a:t>(</a:t>
            </a:r>
            <a:r>
              <a:rPr lang="nl-NL" sz="2000" dirty="0" err="1">
                <a:latin typeface="Consolas" pitchFamily="49" charset="0"/>
                <a:cs typeface="Consolas" pitchFamily="49" charset="0"/>
              </a:rPr>
              <a:t>var.get_file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2000" dirty="0">
                <a:latin typeface="Consolas" pitchFamily="49" charset="0"/>
              </a:rPr>
              <a:t>“neutralImage.jpg”))</a:t>
            </a:r>
          </a:p>
          <a:p>
            <a:pPr>
              <a:buNone/>
            </a:pPr>
            <a:r>
              <a:rPr lang="nl-NL" sz="2000" dirty="0" err="1">
                <a:latin typeface="Consolas" pitchFamily="49" charset="0"/>
              </a:rPr>
              <a:t>elif</a:t>
            </a:r>
            <a:r>
              <a:rPr lang="nl-NL" sz="2000" dirty="0">
                <a:latin typeface="Consolas" pitchFamily="49" charset="0"/>
              </a:rPr>
              <a:t> </a:t>
            </a:r>
            <a:r>
              <a:rPr lang="nl-NL" sz="2000" dirty="0" err="1">
                <a:latin typeface="Consolas" pitchFamily="49" charset="0"/>
              </a:rPr>
              <a:t>given</a:t>
            </a:r>
            <a:r>
              <a:rPr lang="nl-NL" sz="2000" dirty="0">
                <a:latin typeface="Consolas" pitchFamily="49" charset="0"/>
              </a:rPr>
              <a:t>_response == 3: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	</a:t>
            </a:r>
            <a:r>
              <a:rPr lang="nl-NL" sz="2000" dirty="0" err="1">
                <a:latin typeface="Consolas" pitchFamily="49" charset="0"/>
              </a:rPr>
              <a:t>cnvs.image</a:t>
            </a:r>
            <a:r>
              <a:rPr lang="nl-NL" sz="2000" dirty="0">
                <a:latin typeface="Consolas" pitchFamily="49" charset="0"/>
              </a:rPr>
              <a:t>(</a:t>
            </a:r>
            <a:r>
              <a:rPr lang="nl-NL" sz="2000" dirty="0" err="1">
                <a:latin typeface="Consolas" pitchFamily="49" charset="0"/>
                <a:cs typeface="Consolas" pitchFamily="49" charset="0"/>
              </a:rPr>
              <a:t>var.get_file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2000" dirty="0">
                <a:latin typeface="Consolas" pitchFamily="49" charset="0"/>
              </a:rPr>
              <a:t>“funnyImage.jpg”))</a:t>
            </a:r>
          </a:p>
          <a:p>
            <a:pPr>
              <a:buNone/>
            </a:pPr>
            <a:r>
              <a:rPr lang="nl-NL" sz="2000" dirty="0" err="1">
                <a:latin typeface="Consolas" pitchFamily="49" charset="0"/>
              </a:rPr>
              <a:t>cnvs.show</a:t>
            </a:r>
            <a:r>
              <a:rPr lang="nl-NL" sz="2000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variables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to </a:t>
            </a:r>
            <a:r>
              <a:rPr lang="nl-NL" dirty="0" err="1"/>
              <a:t>use</a:t>
            </a:r>
            <a:r>
              <a:rPr lang="nl-NL" dirty="0"/>
              <a:t> in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:</a:t>
            </a:r>
          </a:p>
          <a:p>
            <a:pPr lvl="1"/>
            <a:r>
              <a:rPr lang="nl-NL" sz="2400" dirty="0"/>
              <a:t>Response time:		response_time_keyboard_response</a:t>
            </a:r>
          </a:p>
          <a:p>
            <a:pPr lvl="1"/>
            <a:r>
              <a:rPr lang="nl-NL" sz="2400" dirty="0" err="1"/>
              <a:t>Correctness</a:t>
            </a:r>
            <a:r>
              <a:rPr lang="nl-NL" sz="2400" dirty="0"/>
              <a:t> :		correct_keyboard_response</a:t>
            </a:r>
          </a:p>
          <a:p>
            <a:pPr lvl="1"/>
            <a:endParaRPr lang="nl-NL" sz="2400" dirty="0"/>
          </a:p>
          <a:p>
            <a:pPr lvl="1">
              <a:buNone/>
            </a:pPr>
            <a:r>
              <a:rPr lang="nl-NL" sz="2400" b="1" dirty="0" err="1"/>
              <a:t>Note</a:t>
            </a:r>
            <a:r>
              <a:rPr lang="nl-NL" sz="2400" b="1" dirty="0"/>
              <a:t>:</a:t>
            </a:r>
            <a:r>
              <a:rPr lang="nl-NL" sz="2400" dirty="0"/>
              <a:t> the “keyboard_response” part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vary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the name </a:t>
            </a:r>
            <a:r>
              <a:rPr lang="nl-NL" sz="2400" dirty="0" err="1"/>
              <a:t>you</a:t>
            </a:r>
            <a:r>
              <a:rPr lang="nl-NL" sz="2400" dirty="0"/>
              <a:t> gave the response item. </a:t>
            </a:r>
            <a:r>
              <a:rPr lang="nl-NL" sz="2400" dirty="0" err="1"/>
              <a:t>If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named</a:t>
            </a:r>
            <a:r>
              <a:rPr lang="nl-NL" sz="2400" dirty="0"/>
              <a:t> </a:t>
            </a:r>
            <a:r>
              <a:rPr lang="nl-NL" sz="2400" dirty="0" err="1"/>
              <a:t>it</a:t>
            </a:r>
            <a:r>
              <a:rPr lang="nl-NL" sz="2400" dirty="0"/>
              <a:t> </a:t>
            </a:r>
            <a:r>
              <a:rPr lang="nl-NL" sz="2400" dirty="0" err="1"/>
              <a:t>measure</a:t>
            </a:r>
            <a:r>
              <a:rPr lang="nl-NL" sz="2400" dirty="0"/>
              <a:t>_</a:t>
            </a:r>
            <a:r>
              <a:rPr lang="nl-NL" sz="2400" dirty="0" err="1"/>
              <a:t>resp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instance</a:t>
            </a:r>
            <a:r>
              <a:rPr lang="nl-NL" sz="2400" dirty="0"/>
              <a:t>, all variables </a:t>
            </a:r>
            <a:r>
              <a:rPr lang="nl-NL" sz="2400" dirty="0" err="1"/>
              <a:t>will</a:t>
            </a:r>
            <a:r>
              <a:rPr lang="nl-NL" sz="2400" dirty="0"/>
              <a:t> end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 name (e.g. </a:t>
            </a:r>
            <a:r>
              <a:rPr lang="nl-NL" sz="2400" i="1" dirty="0"/>
              <a:t>correct_</a:t>
            </a:r>
            <a:r>
              <a:rPr lang="nl-NL" sz="2400" i="1" dirty="0" err="1"/>
              <a:t>measure</a:t>
            </a:r>
            <a:r>
              <a:rPr lang="nl-NL" sz="2400" i="1" dirty="0"/>
              <a:t>_</a:t>
            </a:r>
            <a:r>
              <a:rPr lang="nl-NL" sz="2400" i="1" dirty="0" err="1"/>
              <a:t>resp</a:t>
            </a:r>
            <a:r>
              <a:rPr lang="nl-NL" sz="2400" dirty="0"/>
              <a:t>).</a:t>
            </a:r>
          </a:p>
          <a:p>
            <a:pPr lvl="1">
              <a:buNone/>
            </a:pPr>
            <a:r>
              <a:rPr lang="nl-NL" sz="2400" dirty="0" err="1"/>
              <a:t>This</a:t>
            </a:r>
            <a:r>
              <a:rPr lang="nl-NL" sz="2400" dirty="0"/>
              <a:t> is </a:t>
            </a:r>
            <a:r>
              <a:rPr lang="nl-NL" sz="2400" dirty="0" err="1"/>
              <a:t>useful</a:t>
            </a:r>
            <a:r>
              <a:rPr lang="nl-NL" sz="2400" dirty="0"/>
              <a:t> </a:t>
            </a:r>
            <a:r>
              <a:rPr lang="nl-NL" sz="2400" dirty="0" err="1"/>
              <a:t>because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also</a:t>
            </a:r>
            <a:r>
              <a:rPr lang="nl-NL" sz="2400" dirty="0"/>
              <a:t> have multiple response items and </a:t>
            </a:r>
            <a:r>
              <a:rPr lang="nl-NL" sz="2400" dirty="0" err="1"/>
              <a:t>this</a:t>
            </a:r>
            <a:r>
              <a:rPr lang="nl-NL" sz="2400" dirty="0"/>
              <a:t> </a:t>
            </a:r>
            <a:r>
              <a:rPr lang="nl-NL" sz="2400" dirty="0" err="1"/>
              <a:t>way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distinguish</a:t>
            </a:r>
            <a:r>
              <a:rPr lang="nl-NL" sz="2400" dirty="0"/>
              <a:t> </a:t>
            </a:r>
            <a:r>
              <a:rPr lang="nl-NL" sz="2400" dirty="0" err="1"/>
              <a:t>them</a:t>
            </a:r>
            <a:r>
              <a:rPr lang="nl-NL" sz="2400"/>
              <a:t>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Almost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Just a few more things left to talk about:</a:t>
            </a:r>
          </a:p>
          <a:p>
            <a:r>
              <a:rPr lang="nl-NL" dirty="0" err="1"/>
              <a:t>Conventions</a:t>
            </a:r>
            <a:endParaRPr lang="nl-NL" dirty="0"/>
          </a:p>
          <a:p>
            <a:pPr lvl="1"/>
            <a:r>
              <a:rPr lang="nl-NL" dirty="0"/>
              <a:t>“Unwritten agreements” or </a:t>
            </a:r>
            <a:r>
              <a:rPr lang="nl-NL" i="1" dirty="0"/>
              <a:t>guidelines</a:t>
            </a:r>
            <a:r>
              <a:rPr lang="nl-NL" dirty="0"/>
              <a:t> on how to write a good program</a:t>
            </a:r>
          </a:p>
          <a:p>
            <a:r>
              <a:rPr lang="nl-NL" dirty="0"/>
              <a:t>Debugging</a:t>
            </a:r>
          </a:p>
          <a:p>
            <a:pPr lvl="1"/>
            <a:r>
              <a:rPr lang="nl-NL" dirty="0"/>
              <a:t>Tracking down and solving problems or unexpected/undesired behavior of </a:t>
            </a:r>
            <a:r>
              <a:rPr lang="nl-NL" dirty="0" err="1"/>
              <a:t>your</a:t>
            </a:r>
            <a:r>
              <a:rPr lang="nl-NL" dirty="0"/>
              <a:t> program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9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The most important aspect of a program is, of course, that it works and does what it is supposed to do.</a:t>
            </a:r>
          </a:p>
          <a:p>
            <a:r>
              <a:rPr lang="nl-NL" dirty="0"/>
              <a:t>However, a working program is not necessarily a “good” program.</a:t>
            </a:r>
          </a:p>
          <a:p>
            <a:r>
              <a:rPr lang="nl-NL" dirty="0"/>
              <a:t>Good program:</a:t>
            </a:r>
          </a:p>
          <a:p>
            <a:pPr lvl="1"/>
            <a:r>
              <a:rPr lang="nl-NL" dirty="0"/>
              <a:t>Concise</a:t>
            </a:r>
          </a:p>
          <a:p>
            <a:pPr lvl="2"/>
            <a:r>
              <a:rPr lang="nl-NL" dirty="0"/>
              <a:t>Powerful: do a lot of work with few statements</a:t>
            </a:r>
          </a:p>
          <a:p>
            <a:pPr lvl="2"/>
            <a:r>
              <a:rPr lang="nl-NL" dirty="0"/>
              <a:t>No </a:t>
            </a:r>
            <a:r>
              <a:rPr lang="nl-NL" i="1" dirty="0"/>
              <a:t>spaghetti</a:t>
            </a:r>
            <a:r>
              <a:rPr lang="nl-NL" dirty="0"/>
              <a:t>: endless threads of if-else statements</a:t>
            </a:r>
            <a:endParaRPr lang="nl-NL" i="1" dirty="0"/>
          </a:p>
          <a:p>
            <a:pPr lvl="1"/>
            <a:r>
              <a:rPr lang="nl-NL" dirty="0"/>
              <a:t>Economical with available resources (memory, processing power, etc.)</a:t>
            </a:r>
          </a:p>
          <a:p>
            <a:pPr lvl="1"/>
            <a:r>
              <a:rPr lang="nl-NL" b="1" dirty="0" err="1"/>
              <a:t>Readable</a:t>
            </a:r>
            <a:r>
              <a:rPr lang="nl-NL" b="1" dirty="0"/>
              <a:t>/</a:t>
            </a:r>
            <a:r>
              <a:rPr lang="nl-NL" b="1" dirty="0" err="1"/>
              <a:t>understandable</a:t>
            </a:r>
            <a:r>
              <a:rPr lang="nl-NL" b="1" dirty="0"/>
              <a:t> for others and </a:t>
            </a:r>
            <a:r>
              <a:rPr lang="nl-NL" b="1" i="1" dirty="0"/>
              <a:t>future you</a:t>
            </a:r>
            <a:r>
              <a:rPr lang="nl-NL" b="1" dirty="0"/>
              <a:t>!</a:t>
            </a:r>
          </a:p>
          <a:p>
            <a:pPr lvl="1"/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54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As long as you use the correct syntax, Python is quite unrestrictive in how to structure your program</a:t>
            </a:r>
          </a:p>
          <a:p>
            <a:pPr lvl="1"/>
            <a:r>
              <a:rPr lang="nl-NL" dirty="0"/>
              <a:t>You can use any variable name from 1 to n characters</a:t>
            </a:r>
          </a:p>
          <a:p>
            <a:pPr lvl="1"/>
            <a:r>
              <a:rPr lang="nl-NL" dirty="0"/>
              <a:t>You can import modules anywhere in your program, right before you use them</a:t>
            </a:r>
          </a:p>
          <a:p>
            <a:pPr lvl="1"/>
            <a:r>
              <a:rPr lang="nl-NL" dirty="0"/>
              <a:t>You can place functions anywhere in your program</a:t>
            </a:r>
          </a:p>
          <a:p>
            <a:pPr lvl="1"/>
            <a:r>
              <a:rPr lang="nl-NL" dirty="0"/>
              <a:t>etc... </a:t>
            </a:r>
          </a:p>
          <a:p>
            <a:r>
              <a:rPr lang="nl-NL" dirty="0"/>
              <a:t>Still, even though it is possible, doesn’t mean you should do all these things</a:t>
            </a:r>
          </a:p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60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To streamline/standardize the process of programming, there are agreemeents on what properties a good program should have</a:t>
            </a:r>
          </a:p>
          <a:p>
            <a:r>
              <a:rPr lang="nl-NL" dirty="0"/>
              <a:t>These are </a:t>
            </a:r>
            <a:r>
              <a:rPr lang="nl-NL" i="1" dirty="0"/>
              <a:t>programming conventions</a:t>
            </a:r>
          </a:p>
          <a:p>
            <a:r>
              <a:rPr lang="nl-NL" dirty="0"/>
              <a:t>In a nutshell, there are conventions about</a:t>
            </a:r>
          </a:p>
          <a:p>
            <a:pPr lvl="1"/>
            <a:r>
              <a:rPr lang="nl-NL" dirty="0"/>
              <a:t>What to place where in your program</a:t>
            </a:r>
          </a:p>
          <a:p>
            <a:pPr lvl="1"/>
            <a:r>
              <a:rPr lang="nl-NL" dirty="0"/>
              <a:t>Commenting</a:t>
            </a:r>
          </a:p>
          <a:p>
            <a:pPr lvl="1"/>
            <a:r>
              <a:rPr lang="nl-NL" dirty="0"/>
              <a:t>Naming of variables, functions, etc</a:t>
            </a:r>
          </a:p>
          <a:p>
            <a:r>
              <a:rPr lang="nl-NL" dirty="0"/>
              <a:t>By following these conventions you will increase your comprehension of what’s going on in your own program and will make finding bugs a lot easier!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2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General structure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/>
              <a:t>Place items in the following order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/>
              <a:t>Import statements</a:t>
            </a:r>
          </a:p>
          <a:p>
            <a:pPr marL="914400" lvl="1" indent="-514350"/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(in OpenSesame, modules that are used from inside a function should be imported in the function; otherwise, importing outside the function is more common)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/>
              <a:t>Functions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/>
              <a:t>Important variables</a:t>
            </a:r>
          </a:p>
          <a:p>
            <a:pPr marL="914400" lvl="1" indent="-514350"/>
            <a:r>
              <a:rPr lang="nl-NL" sz="2000" dirty="0"/>
              <a:t>variables that will be used a lot in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whole</a:t>
            </a:r>
            <a:r>
              <a:rPr lang="nl-NL" sz="2000" dirty="0"/>
              <a:t> program</a:t>
            </a:r>
          </a:p>
          <a:p>
            <a:pPr marL="1314450" lvl="2" indent="-514350"/>
            <a:r>
              <a:rPr lang="nl-NL" sz="1600" dirty="0"/>
              <a:t>var.</a:t>
            </a:r>
          </a:p>
          <a:p>
            <a:pPr marL="1314450" lvl="2" indent="-514350"/>
            <a:r>
              <a:rPr lang="nl-NL" sz="1600" dirty="0" err="1"/>
              <a:t>Canvases</a:t>
            </a:r>
            <a:endParaRPr lang="nl-NL" sz="1600" dirty="0"/>
          </a:p>
          <a:p>
            <a:pPr marL="1314450" lvl="2" indent="-514350"/>
            <a:r>
              <a:rPr lang="nl-NL" sz="1600" dirty="0" err="1"/>
              <a:t>Lists</a:t>
            </a:r>
            <a:r>
              <a:rPr lang="nl-NL" sz="1600" dirty="0"/>
              <a:t> </a:t>
            </a:r>
            <a:r>
              <a:rPr lang="nl-NL" sz="1600" dirty="0" err="1"/>
              <a:t>from</a:t>
            </a:r>
            <a:r>
              <a:rPr lang="nl-NL" sz="1600" dirty="0"/>
              <a:t> </a:t>
            </a:r>
            <a:r>
              <a:rPr lang="nl-NL" sz="1600" dirty="0" err="1"/>
              <a:t>which</a:t>
            </a:r>
            <a:r>
              <a:rPr lang="nl-NL" sz="1600" dirty="0"/>
              <a:t> </a:t>
            </a:r>
            <a:r>
              <a:rPr lang="nl-NL" sz="1600" dirty="0" err="1"/>
              <a:t>values</a:t>
            </a:r>
            <a:r>
              <a:rPr lang="nl-NL" sz="1600" dirty="0"/>
              <a:t> are </a:t>
            </a:r>
            <a:r>
              <a:rPr lang="nl-NL" sz="1600" dirty="0" err="1"/>
              <a:t>randomly</a:t>
            </a:r>
            <a:r>
              <a:rPr lang="nl-NL" sz="1600" dirty="0"/>
              <a:t> </a:t>
            </a:r>
            <a:r>
              <a:rPr lang="nl-NL" sz="1600" dirty="0" err="1"/>
              <a:t>picked</a:t>
            </a:r>
            <a:r>
              <a:rPr lang="nl-NL" sz="1600" dirty="0"/>
              <a:t> (e.g. </a:t>
            </a:r>
            <a:r>
              <a:rPr lang="nl-NL" sz="1600" dirty="0" err="1"/>
              <a:t>colorPool</a:t>
            </a:r>
            <a:r>
              <a:rPr lang="nl-NL" sz="1600" dirty="0"/>
              <a:t>) </a:t>
            </a:r>
          </a:p>
          <a:p>
            <a:pPr marL="1314450" lvl="2" indent="-514350"/>
            <a:r>
              <a:rPr lang="nl-NL" sz="1600" dirty="0"/>
              <a:t>Penwidth used for many elements #constants</a:t>
            </a:r>
          </a:p>
          <a:p>
            <a:pPr marL="1314450" lvl="2" indent="-514350"/>
            <a:r>
              <a:rPr lang="nl-NL" sz="1600" dirty="0"/>
              <a:t>Radius of </a:t>
            </a:r>
            <a:r>
              <a:rPr lang="nl-NL" sz="1600" dirty="0" err="1"/>
              <a:t>circle</a:t>
            </a:r>
            <a:r>
              <a:rPr lang="nl-NL" sz="1600" dirty="0"/>
              <a:t>/</a:t>
            </a:r>
            <a:r>
              <a:rPr lang="nl-NL" sz="1600" dirty="0" err="1"/>
              <a:t>elements</a:t>
            </a:r>
            <a:r>
              <a:rPr lang="nl-NL" sz="1600" dirty="0"/>
              <a:t> to </a:t>
            </a:r>
            <a:r>
              <a:rPr lang="nl-NL" sz="1600" dirty="0" err="1"/>
              <a:t>be</a:t>
            </a:r>
            <a:r>
              <a:rPr lang="nl-NL" sz="1600" dirty="0"/>
              <a:t> </a:t>
            </a:r>
            <a:r>
              <a:rPr lang="nl-NL" sz="1600" dirty="0" err="1"/>
              <a:t>drawn</a:t>
            </a:r>
            <a:endParaRPr lang="nl-NL" sz="1600" dirty="0"/>
          </a:p>
          <a:p>
            <a:pPr marL="514350" indent="-514350">
              <a:buFont typeface="+mj-lt"/>
              <a:buAutoNum type="arabicPeriod"/>
            </a:pPr>
            <a:r>
              <a:rPr lang="nl-NL" sz="2000" dirty="0"/>
              <a:t>The </a:t>
            </a:r>
            <a:r>
              <a:rPr lang="nl-NL" sz="2000" dirty="0" err="1"/>
              <a:t>main</a:t>
            </a:r>
            <a:r>
              <a:rPr lang="nl-NL" sz="2000" dirty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/>
              <a:t>Var. Statements to log your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42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Conventions: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A variable can have any name but has to start with _ or a letter (numbers are not allowed)</a:t>
            </a:r>
          </a:p>
          <a:p>
            <a:r>
              <a:rPr lang="nl-NL" dirty="0"/>
              <a:t>Variables can start with a capital, but the convention is that they </a:t>
            </a:r>
            <a:r>
              <a:rPr lang="nl-NL" dirty="0">
                <a:solidFill>
                  <a:srgbClr val="0070C0"/>
                </a:solidFill>
              </a:rPr>
              <a:t>start with a lower case character</a:t>
            </a:r>
          </a:p>
          <a:p>
            <a:r>
              <a:rPr lang="nl-NL" dirty="0"/>
              <a:t>When using multiple words in a variable, </a:t>
            </a:r>
            <a:r>
              <a:rPr lang="nl-NL" dirty="0">
                <a:solidFill>
                  <a:srgbClr val="0070C0"/>
                </a:solidFill>
              </a:rPr>
              <a:t>separate </a:t>
            </a:r>
            <a:r>
              <a:rPr lang="nl-NL" dirty="0" err="1">
                <a:solidFill>
                  <a:srgbClr val="0070C0"/>
                </a:solidFill>
              </a:rPr>
              <a:t>them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dirty="0" err="1">
                <a:solidFill>
                  <a:srgbClr val="0070C0"/>
                </a:solidFill>
              </a:rPr>
              <a:t>using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i="1" dirty="0" err="1">
                <a:solidFill>
                  <a:srgbClr val="0070C0"/>
                </a:solidFill>
              </a:rPr>
              <a:t>snake</a:t>
            </a:r>
            <a:r>
              <a:rPr lang="nl-NL" i="1" dirty="0">
                <a:solidFill>
                  <a:srgbClr val="0070C0"/>
                </a:solidFill>
              </a:rPr>
              <a:t>_case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dirty="0"/>
              <a:t>(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underscores</a:t>
            </a:r>
            <a:r>
              <a:rPr lang="nl-NL" dirty="0"/>
              <a:t>)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i="1" dirty="0" err="1">
                <a:solidFill>
                  <a:srgbClr val="0070C0"/>
                </a:solidFill>
              </a:rPr>
              <a:t>camelCase</a:t>
            </a:r>
            <a:r>
              <a:rPr lang="nl-NL" dirty="0"/>
              <a:t>: start every word with a capital (except the first of course)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600" dirty="0">
                <a:latin typeface="Consolas" pitchFamily="49" charset="0"/>
                <a:cs typeface="Consolas" pitchFamily="49" charset="0"/>
              </a:rPr>
              <a:t>this_variable_ has_multiple_words</a:t>
            </a:r>
            <a:br>
              <a:rPr lang="nl-NL" sz="2600" dirty="0">
                <a:latin typeface="Consolas" pitchFamily="49" charset="0"/>
                <a:cs typeface="Consolas" pitchFamily="49" charset="0"/>
              </a:rPr>
            </a:br>
            <a:r>
              <a:rPr lang="nl-NL" sz="2600" dirty="0">
                <a:latin typeface="Consolas" pitchFamily="49" charset="0"/>
                <a:cs typeface="Consolas" pitchFamily="49" charset="0"/>
              </a:rPr>
              <a:t>	thisVariableIsInCamelCase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95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Conventions: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function </a:t>
            </a:r>
            <a:r>
              <a:rPr lang="nl-NL" i="1" dirty="0"/>
              <a:t>does</a:t>
            </a:r>
            <a:r>
              <a:rPr lang="nl-NL" dirty="0"/>
              <a:t> something, so the convention is to </a:t>
            </a:r>
            <a:r>
              <a:rPr lang="nl-NL" dirty="0">
                <a:solidFill>
                  <a:srgbClr val="0070C0"/>
                </a:solidFill>
              </a:rPr>
              <a:t>start a function’s name with a </a:t>
            </a:r>
            <a:r>
              <a:rPr lang="nl-NL" i="1" dirty="0">
                <a:solidFill>
                  <a:srgbClr val="0070C0"/>
                </a:solidFill>
              </a:rPr>
              <a:t>verb</a:t>
            </a:r>
          </a:p>
          <a:p>
            <a:pPr lvl="1"/>
            <a:r>
              <a:rPr lang="nl-NL" i="1" dirty="0"/>
              <a:t>drawStimulus</a:t>
            </a:r>
          </a:p>
          <a:p>
            <a:pPr lvl="1"/>
            <a:r>
              <a:rPr lang="nl-NL" i="1" dirty="0"/>
              <a:t>makeGrid</a:t>
            </a:r>
          </a:p>
          <a:p>
            <a:pPr lvl="1"/>
            <a:r>
              <a:rPr lang="nl-NL" i="1" dirty="0"/>
              <a:t>calculateCirclePositions</a:t>
            </a:r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however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Python is not very strict with this convention itself (len(), input(), </a:t>
            </a:r>
            <a:r>
              <a:rPr lang="nl-NL" dirty="0" err="1"/>
              <a:t>sum</a:t>
            </a:r>
            <a:r>
              <a:rPr lang="nl-NL" dirty="0"/>
              <a:t>())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comments</a:t>
            </a:r>
            <a:r>
              <a:rPr lang="nl-NL" dirty="0"/>
              <a:t> </a:t>
            </a:r>
            <a:r>
              <a:rPr lang="nl-NL" dirty="0" err="1"/>
              <a:t>throughout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program to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important step.</a:t>
            </a:r>
          </a:p>
          <a:p>
            <a:pPr>
              <a:buNone/>
            </a:pPr>
            <a:endParaRPr lang="nl-NL" dirty="0"/>
          </a:p>
          <a:p>
            <a:pPr>
              <a:buNone/>
            </a:pPr>
            <a:endParaRPr lang="nl-NL" dirty="0"/>
          </a:p>
          <a:p>
            <a:pPr lvl="1">
              <a:buNone/>
            </a:pP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3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372494"/>
            <a:ext cx="3000152" cy="300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Stimuli placement: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grid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pic>
        <p:nvPicPr>
          <p:cNvPr id="8" name="Picture 7" descr="Gr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2372494"/>
            <a:ext cx="3000152" cy="300015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7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Function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sz="2600" dirty="0"/>
              <a:t>Python allows you to put a multi-line string as the first item in your function (also called a </a:t>
            </a:r>
            <a:r>
              <a:rPr lang="nl-NL" sz="2600" i="1" dirty="0"/>
              <a:t>docstring</a:t>
            </a:r>
            <a:r>
              <a:rPr lang="nl-NL" sz="2600" dirty="0"/>
              <a:t>)</a:t>
            </a:r>
          </a:p>
          <a:p>
            <a:r>
              <a:rPr lang="nl-NL" sz="2600" dirty="0"/>
              <a:t>In this string you can explain what the function exactly does and in which format the arguments should be proved (string, number, etc.)</a:t>
            </a:r>
          </a:p>
          <a:p>
            <a:r>
              <a:rPr lang="nl-NL" sz="2400" b="1" i="1" u="sng" dirty="0"/>
              <a:t>No </a:t>
            </a:r>
            <a:r>
              <a:rPr lang="nl-NL" sz="2400" b="1" i="1" u="sng" dirty="0" err="1"/>
              <a:t>need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to</a:t>
            </a:r>
            <a:r>
              <a:rPr lang="nl-NL" sz="2400" b="1" dirty="0"/>
              <a:t> make </a:t>
            </a:r>
            <a:r>
              <a:rPr lang="nl-NL" sz="2400" b="1" dirty="0" err="1"/>
              <a:t>docstrings</a:t>
            </a:r>
            <a:r>
              <a:rPr lang="nl-NL" sz="2400" b="1" dirty="0"/>
              <a:t> </a:t>
            </a:r>
            <a:r>
              <a:rPr lang="nl-NL" sz="2400" b="1" dirty="0" err="1"/>
              <a:t>for</a:t>
            </a:r>
            <a:r>
              <a:rPr lang="nl-NL" sz="2400" b="1" dirty="0"/>
              <a:t> </a:t>
            </a:r>
            <a:r>
              <a:rPr lang="nl-NL" sz="2400" b="1" dirty="0" err="1"/>
              <a:t>your</a:t>
            </a:r>
            <a:r>
              <a:rPr lang="nl-NL" sz="2400" b="1" dirty="0"/>
              <a:t> </a:t>
            </a:r>
            <a:r>
              <a:rPr lang="nl-NL" sz="2400" b="1" dirty="0" err="1"/>
              <a:t>functions</a:t>
            </a:r>
            <a:r>
              <a:rPr lang="nl-NL" sz="2400" b="1" dirty="0"/>
              <a:t> </a:t>
            </a:r>
            <a:r>
              <a:rPr lang="nl-NL" sz="2400" b="1" dirty="0" err="1"/>
              <a:t>during</a:t>
            </a:r>
            <a:r>
              <a:rPr lang="nl-NL" sz="2400" b="1" dirty="0"/>
              <a:t> </a:t>
            </a:r>
            <a:r>
              <a:rPr lang="nl-NL" sz="2400" b="1" dirty="0" err="1"/>
              <a:t>your</a:t>
            </a:r>
            <a:r>
              <a:rPr lang="nl-NL" sz="2400" b="1" dirty="0"/>
              <a:t> </a:t>
            </a:r>
            <a:r>
              <a:rPr lang="nl-NL" sz="2400" b="1" dirty="0" err="1"/>
              <a:t>exam</a:t>
            </a:r>
            <a:r>
              <a:rPr lang="nl-NL" sz="2400" b="1" dirty="0"/>
              <a:t>! </a:t>
            </a:r>
          </a:p>
          <a:p>
            <a:pPr>
              <a:buNone/>
            </a:pPr>
            <a:endParaRPr lang="nl-NL" sz="2400" b="1" dirty="0"/>
          </a:p>
          <a:p>
            <a:pPr marL="0" indent="0">
              <a:buNone/>
            </a:pPr>
            <a:r>
              <a:rPr lang="en-US" sz="1900" dirty="0" err="1"/>
              <a:t>def</a:t>
            </a:r>
            <a:r>
              <a:rPr lang="en-US" sz="1900" dirty="0"/>
              <a:t> </a:t>
            </a:r>
            <a:r>
              <a:rPr lang="en-US" sz="1900" dirty="0" err="1"/>
              <a:t>drawDiamond</a:t>
            </a:r>
            <a:r>
              <a:rPr lang="en-US" sz="1900" dirty="0"/>
              <a:t>(canvas, x, y, d=10, color="white", </a:t>
            </a:r>
            <a:r>
              <a:rPr lang="en-US" sz="1900" dirty="0" err="1"/>
              <a:t>penwidth</a:t>
            </a:r>
            <a:r>
              <a:rPr lang="en-US" sz="1900" dirty="0"/>
              <a:t>=5):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>
                <a:solidFill>
                  <a:srgbClr val="C00000"/>
                </a:solidFill>
              </a:rPr>
              <a:t>""" Function that draws a diamond at (</a:t>
            </a:r>
            <a:r>
              <a:rPr lang="en-US" sz="1900" dirty="0" err="1">
                <a:solidFill>
                  <a:srgbClr val="C00000"/>
                </a:solidFill>
              </a:rPr>
              <a:t>x,y</a:t>
            </a:r>
            <a:r>
              <a:rPr lang="en-US" sz="1900" dirty="0">
                <a:solidFill>
                  <a:srgbClr val="C00000"/>
                </a:solidFill>
              </a:rPr>
              <a:t>). The arguments are: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	canvas (</a:t>
            </a:r>
            <a:r>
              <a:rPr lang="en-US" sz="1900" dirty="0" err="1">
                <a:solidFill>
                  <a:srgbClr val="C00000"/>
                </a:solidFill>
              </a:rPr>
              <a:t>openexp.canvas</a:t>
            </a:r>
            <a:r>
              <a:rPr lang="en-US" sz="1900" dirty="0">
                <a:solidFill>
                  <a:srgbClr val="C00000"/>
                </a:solidFill>
              </a:rPr>
              <a:t> object) - the canvas to draw to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	x (</a:t>
            </a:r>
            <a:r>
              <a:rPr lang="en-US" sz="1900" dirty="0" err="1">
                <a:solidFill>
                  <a:srgbClr val="C00000"/>
                </a:solidFill>
              </a:rPr>
              <a:t>int</a:t>
            </a:r>
            <a:r>
              <a:rPr lang="en-US" sz="1900" dirty="0">
                <a:solidFill>
                  <a:srgbClr val="C00000"/>
                </a:solidFill>
              </a:rPr>
              <a:t>) - the x coordinate of the center of the diamond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	y (</a:t>
            </a:r>
            <a:r>
              <a:rPr lang="en-US" sz="1900" dirty="0" err="1">
                <a:solidFill>
                  <a:srgbClr val="C00000"/>
                </a:solidFill>
              </a:rPr>
              <a:t>int</a:t>
            </a:r>
            <a:r>
              <a:rPr lang="en-US" sz="1900" dirty="0">
                <a:solidFill>
                  <a:srgbClr val="C00000"/>
                </a:solidFill>
              </a:rPr>
              <a:t>) - the y coordinate of the center of the diamond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	d (</a:t>
            </a:r>
            <a:r>
              <a:rPr lang="en-US" sz="1900" dirty="0" err="1">
                <a:solidFill>
                  <a:srgbClr val="C00000"/>
                </a:solidFill>
              </a:rPr>
              <a:t>int</a:t>
            </a:r>
            <a:r>
              <a:rPr lang="en-US" sz="1900" dirty="0">
                <a:solidFill>
                  <a:srgbClr val="C00000"/>
                </a:solidFill>
              </a:rPr>
              <a:t>) - the distance of each vertex representing the diamond's corner to its center (default: 10)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	color (string) - the color in which the diamond will be drawn (default: black)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	</a:t>
            </a:r>
            <a:r>
              <a:rPr lang="en-US" sz="1900" dirty="0" err="1">
                <a:solidFill>
                  <a:srgbClr val="C00000"/>
                </a:solidFill>
              </a:rPr>
              <a:t>penwidth</a:t>
            </a:r>
            <a:r>
              <a:rPr lang="en-US" sz="1900" dirty="0">
                <a:solidFill>
                  <a:srgbClr val="C00000"/>
                </a:solidFill>
              </a:rPr>
              <a:t> (</a:t>
            </a:r>
            <a:r>
              <a:rPr lang="en-US" sz="1900" dirty="0" err="1">
                <a:solidFill>
                  <a:srgbClr val="C00000"/>
                </a:solidFill>
              </a:rPr>
              <a:t>int</a:t>
            </a:r>
            <a:r>
              <a:rPr lang="en-US" sz="1900" dirty="0">
                <a:solidFill>
                  <a:srgbClr val="C00000"/>
                </a:solidFill>
              </a:rPr>
              <a:t>) - the thickness of the lines with which the diamond is drawn (default: 5)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	"""</a:t>
            </a:r>
          </a:p>
          <a:p>
            <a:pPr marL="0" indent="0">
              <a:buNone/>
            </a:pPr>
            <a:r>
              <a:rPr lang="en-US" sz="1900" dirty="0"/>
              <a:t>	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/>
              <a:t>old_penwidth</a:t>
            </a:r>
            <a:r>
              <a:rPr lang="en-US" sz="1900" dirty="0"/>
              <a:t> = </a:t>
            </a:r>
            <a:r>
              <a:rPr lang="en-US" sz="1900" dirty="0" err="1"/>
              <a:t>canvas.penwidth</a:t>
            </a:r>
            <a:r>
              <a:rPr lang="en-US" sz="1900" dirty="0"/>
              <a:t>		# Store old </a:t>
            </a:r>
            <a:r>
              <a:rPr lang="en-US" sz="1900" dirty="0" err="1"/>
              <a:t>penwidth</a:t>
            </a:r>
            <a:r>
              <a:rPr lang="en-US" sz="1900" dirty="0"/>
              <a:t> to restore later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/>
              <a:t>canvas.set_penwidth</a:t>
            </a:r>
            <a:r>
              <a:rPr lang="en-US" sz="1900" dirty="0"/>
              <a:t>(</a:t>
            </a:r>
            <a:r>
              <a:rPr lang="en-US" sz="1900" dirty="0" err="1"/>
              <a:t>penwidth</a:t>
            </a:r>
            <a:r>
              <a:rPr lang="en-US" sz="1900" dirty="0"/>
              <a:t>)		# Set </a:t>
            </a:r>
            <a:r>
              <a:rPr lang="en-US" sz="1900" dirty="0" err="1"/>
              <a:t>penwidth</a:t>
            </a:r>
            <a:r>
              <a:rPr lang="en-US" sz="1900" dirty="0"/>
              <a:t> for drawings below</a:t>
            </a:r>
          </a:p>
          <a:p>
            <a:pPr marL="0" indent="0">
              <a:buNone/>
            </a:pPr>
            <a:r>
              <a:rPr lang="en-US" sz="1600" dirty="0"/>
              <a:t>	…</a:t>
            </a:r>
            <a:endParaRPr lang="nl-NL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78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Function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5400600" cy="5040560"/>
          </a:xfrm>
        </p:spPr>
        <p:txBody>
          <a:bodyPr>
            <a:normAutofit/>
          </a:bodyPr>
          <a:lstStyle/>
          <a:p>
            <a:r>
              <a:rPr lang="nl-NL" dirty="0"/>
              <a:t>If you do this consistently, Python can automatically create pages like you’ve seen on </a:t>
            </a:r>
            <a:r>
              <a:rPr lang="nl-NL" i="1" dirty="0"/>
              <a:t>osdoc.cogsci.nl </a:t>
            </a:r>
            <a:r>
              <a:rPr lang="nl-NL" dirty="0"/>
              <a:t>from your </a:t>
            </a:r>
            <a:r>
              <a:rPr lang="nl-NL" i="1" dirty="0"/>
              <a:t>docstrings</a:t>
            </a:r>
          </a:p>
          <a:p>
            <a:r>
              <a:rPr lang="nl-NL" dirty="0"/>
              <a:t>This might be useful at a time other people want to use one of those magic functions you wrote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40767"/>
            <a:ext cx="3384376" cy="526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650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Why use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Useful for other people that want to reuse (parts) of your program, and maybe alter some things here and there</a:t>
            </a:r>
          </a:p>
          <a:p>
            <a:pPr lvl="1"/>
            <a:r>
              <a:rPr lang="nl-NL" dirty="0"/>
              <a:t>They don’t have to figure out endlessly what your code exactly does if it’s just written there in natural language beside it</a:t>
            </a:r>
          </a:p>
          <a:p>
            <a:r>
              <a:rPr lang="nl-NL" dirty="0"/>
              <a:t>Useful for </a:t>
            </a:r>
            <a:r>
              <a:rPr lang="nl-NL" i="1" dirty="0"/>
              <a:t>future you </a:t>
            </a:r>
            <a:r>
              <a:rPr lang="nl-NL" dirty="0"/>
              <a:t>if you ever need to reuse parts of your old programs</a:t>
            </a:r>
          </a:p>
          <a:p>
            <a:pPr lvl="1"/>
            <a:r>
              <a:rPr lang="nl-NL" dirty="0"/>
              <a:t>Six months later, you might not know anymore what your code was all about</a:t>
            </a:r>
          </a:p>
          <a:p>
            <a:r>
              <a:rPr lang="nl-NL" b="1" dirty="0"/>
              <a:t>Good commenting will earn you bonus points on the exam!</a:t>
            </a:r>
          </a:p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2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1296144"/>
          </a:xfrm>
        </p:spPr>
        <p:txBody>
          <a:bodyPr>
            <a:normAutofit/>
          </a:bodyPr>
          <a:lstStyle/>
          <a:p>
            <a:r>
              <a:rPr lang="nl-NL" sz="2400" dirty="0"/>
              <a:t>First “bug” found</a:t>
            </a:r>
            <a:r>
              <a:rPr lang="nl-NL" sz="2400" i="1" dirty="0"/>
              <a:t> </a:t>
            </a:r>
            <a:r>
              <a:rPr lang="nl-NL" sz="2400" dirty="0"/>
              <a:t>in 1947 at Harvard University. </a:t>
            </a:r>
            <a:r>
              <a:rPr lang="nl-NL" sz="2400" i="1" dirty="0"/>
              <a:t>Mark II Aiken Relay Calculator</a:t>
            </a:r>
            <a:r>
              <a:rPr lang="nl-NL" sz="2400" dirty="0"/>
              <a:t> malfunctioned because of a real bug (a moth) inside its electronics, and had to be ‘debugged’.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2" descr="http://upload.wikimedia.org/wikipedia/commons/8/8a/H96566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8001" y="2791569"/>
            <a:ext cx="4298495" cy="3386517"/>
          </a:xfrm>
          <a:prstGeom prst="rect">
            <a:avLst/>
          </a:prstGeom>
          <a:noFill/>
        </p:spPr>
      </p:pic>
      <p:pic>
        <p:nvPicPr>
          <p:cNvPr id="2050" name="Picture 2" descr="http://static.neatorama.com/images/2008-01/coloss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1815"/>
            <a:ext cx="4391943" cy="290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99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 </a:t>
            </a:r>
            <a:r>
              <a:rPr lang="en-US" b="1" dirty="0"/>
              <a:t>software bug</a:t>
            </a:r>
            <a:r>
              <a:rPr lang="en-US" dirty="0"/>
              <a:t> is the common term used to describe an error, flaw, mistake, failure, or fault in a computer program or system that produces an incorrect or unexpected result, or causes it to behave in unintended ways.</a:t>
            </a:r>
          </a:p>
          <a:p>
            <a:pPr algn="just"/>
            <a:endParaRPr lang="nl-NL" b="1" dirty="0"/>
          </a:p>
          <a:p>
            <a:pPr algn="just"/>
            <a:r>
              <a:rPr lang="nl-NL" b="1" dirty="0"/>
              <a:t>Every </a:t>
            </a:r>
            <a:r>
              <a:rPr lang="nl-NL" dirty="0"/>
              <a:t>program contains bugs (yes, even the good or working ones!), but most of them are not annoying or rarely occur (e.g. millennium bug)</a:t>
            </a:r>
            <a:endParaRPr lang="nl-NL" b="1" dirty="0"/>
          </a:p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8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Process of tracking down erroneous code in a program and correcting/removing it</a:t>
            </a:r>
          </a:p>
          <a:p>
            <a:r>
              <a:rPr lang="nl-NL" dirty="0"/>
              <a:t>Debugging can be a tedious job, escpecially with the complexity and size of modern programs,  and with ‘distributed algorithms’ (many programs that co-operate)</a:t>
            </a:r>
          </a:p>
          <a:p>
            <a:r>
              <a:rPr lang="nl-NL" dirty="0"/>
              <a:t>Whole books have been written about debugging techniques/tools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5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Three type of ‘bugs’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errors</a:t>
            </a:r>
          </a:p>
          <a:p>
            <a:r>
              <a:rPr lang="nl-NL" sz="3600" dirty="0"/>
              <a:t>Runtime errors</a:t>
            </a:r>
          </a:p>
          <a:p>
            <a:r>
              <a:rPr lang="nl-NL" sz="3600" dirty="0"/>
              <a:t>Semantic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The “easily solvable” bugs</a:t>
            </a:r>
          </a:p>
          <a:p>
            <a:r>
              <a:rPr lang="nl-NL" dirty="0" err="1"/>
              <a:t>Occur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‘</a:t>
            </a:r>
            <a:r>
              <a:rPr lang="nl-NL" dirty="0" err="1"/>
              <a:t>compilation</a:t>
            </a:r>
            <a:r>
              <a:rPr lang="nl-NL" dirty="0"/>
              <a:t>’ of </a:t>
            </a:r>
            <a:r>
              <a:rPr lang="nl-NL" dirty="0" err="1"/>
              <a:t>your</a:t>
            </a:r>
            <a:r>
              <a:rPr lang="nl-NL" dirty="0"/>
              <a:t> program (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actually</a:t>
            </a:r>
            <a:r>
              <a:rPr lang="nl-NL" dirty="0"/>
              <a:t> starts running)</a:t>
            </a:r>
          </a:p>
          <a:p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consist</a:t>
            </a:r>
            <a:r>
              <a:rPr lang="nl-NL" dirty="0"/>
              <a:t> of </a:t>
            </a:r>
            <a:r>
              <a:rPr lang="nl-NL" dirty="0" err="1"/>
              <a:t>simple</a:t>
            </a:r>
            <a:r>
              <a:rPr lang="nl-NL" dirty="0"/>
              <a:t> mistakes like </a:t>
            </a:r>
            <a:r>
              <a:rPr lang="nl-NL" i="1" dirty="0"/>
              <a:t>typos </a:t>
            </a:r>
            <a:r>
              <a:rPr lang="nl-NL" dirty="0"/>
              <a:t>or </a:t>
            </a:r>
            <a:r>
              <a:rPr lang="nl-NL" i="1" dirty="0"/>
              <a:t>faulty statements</a:t>
            </a:r>
          </a:p>
          <a:p>
            <a:r>
              <a:rPr lang="nl-NL" dirty="0"/>
              <a:t>Often a line number is given by the compiler,  along with the error message</a:t>
            </a:r>
          </a:p>
          <a:p>
            <a:pPr lvl="1"/>
            <a:r>
              <a:rPr lang="nl-NL" dirty="0"/>
              <a:t>The error messages a compiler gives can be quite cryptic sometimes</a:t>
            </a:r>
          </a:p>
          <a:p>
            <a:r>
              <a:rPr lang="nl-NL" dirty="0"/>
              <a:t>Sometimes line numbers are incorrect and the bug has to be found elsewhere (usually earlier) in the program</a:t>
            </a:r>
          </a:p>
          <a:p>
            <a:pPr lvl="1"/>
            <a:r>
              <a:rPr lang="nl-NL" dirty="0"/>
              <a:t>Always check the </a:t>
            </a:r>
            <a:r>
              <a:rPr lang="nl-NL" dirty="0" err="1"/>
              <a:t>line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the </a:t>
            </a:r>
            <a:r>
              <a:rPr lang="nl-NL" dirty="0" err="1"/>
              <a:t>indicated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the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nl-NL" dirty="0"/>
          </a:p>
          <a:p>
            <a:endParaRPr lang="nl-NL" i="1" dirty="0"/>
          </a:p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72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Syntax</a:t>
            </a:r>
            <a:r>
              <a:rPr lang="nl-NL" dirty="0"/>
              <a:t> </a:t>
            </a:r>
            <a:r>
              <a:rPr lang="nl-NL" dirty="0" err="1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/>
              <a:t>Incorrect </a:t>
            </a:r>
            <a:r>
              <a:rPr lang="nl-NL" sz="2400" dirty="0" err="1"/>
              <a:t>line</a:t>
            </a:r>
            <a:r>
              <a:rPr lang="nl-NL" sz="2400" dirty="0"/>
              <a:t> </a:t>
            </a:r>
            <a:r>
              <a:rPr lang="nl-NL" sz="2400" dirty="0" err="1"/>
              <a:t>numbers</a:t>
            </a:r>
            <a:br>
              <a:rPr lang="nl-NL" sz="2400" dirty="0"/>
            </a:br>
            <a:r>
              <a:rPr lang="nl-NL" sz="2400" dirty="0"/>
              <a:t>	</a:t>
            </a:r>
            <a:r>
              <a:rPr lang="en-US" sz="1800" dirty="0">
                <a:latin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</a:rPr>
              <a:t>x,y</a:t>
            </a:r>
            <a:r>
              <a:rPr lang="en-US" sz="1800" dirty="0">
                <a:latin typeface="Consolas" pitchFamily="49" charset="0"/>
              </a:rPr>
              <a:t>) in positions: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		</a:t>
            </a:r>
            <a:r>
              <a:rPr lang="en-US" sz="1800" dirty="0" err="1">
                <a:latin typeface="Consolas" pitchFamily="49" charset="0"/>
              </a:rPr>
              <a:t>my_canvas.rect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x,y</a:t>
            </a:r>
            <a:r>
              <a:rPr lang="en-US" sz="1800" dirty="0">
                <a:latin typeface="Consolas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 forgot closing ‘)’</a:t>
            </a:r>
            <a:endParaRPr lang="en-US" sz="2400" dirty="0">
              <a:sym typeface="Wingdings" pitchFamily="2" charset="2"/>
            </a:endParaRPr>
          </a:p>
          <a:p>
            <a:pPr lvl="1">
              <a:buNone/>
            </a:pPr>
            <a:endParaRPr lang="en-US" sz="2000" dirty="0"/>
          </a:p>
          <a:p>
            <a:pPr lvl="1"/>
            <a:r>
              <a:rPr lang="en-US" sz="2000" dirty="0"/>
              <a:t>Providing wrong data types to functions also often give wrong line indications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>
                <a:latin typeface="Consolas" pitchFamily="49" charset="0"/>
              </a:rPr>
              <a:t>def </a:t>
            </a:r>
            <a:r>
              <a:rPr lang="en-US" sz="2000" dirty="0" err="1">
                <a:latin typeface="Consolas" pitchFamily="49" charset="0"/>
              </a:rPr>
              <a:t>printItem</a:t>
            </a:r>
            <a:r>
              <a:rPr lang="en-US" sz="2000" dirty="0">
                <a:latin typeface="Consolas" pitchFamily="49" charset="0"/>
              </a:rPr>
              <a:t>(list, number):</a:t>
            </a:r>
          </a:p>
          <a:p>
            <a:pPr lvl="1">
              <a:buNone/>
            </a:pPr>
            <a:r>
              <a:rPr lang="en-US" sz="2000" dirty="0">
                <a:latin typeface="Consolas" pitchFamily="49" charset="0"/>
              </a:rPr>
              <a:t>    print list[number]</a:t>
            </a:r>
            <a:r>
              <a:rPr lang="en-US" sz="2000" dirty="0"/>
              <a:t>	</a:t>
            </a:r>
            <a:r>
              <a:rPr lang="en-US" sz="2000" dirty="0">
                <a:sym typeface="Wingdings" pitchFamily="2" charset="2"/>
              </a:rPr>
              <a:t> Error indicated to occur on this line</a:t>
            </a:r>
            <a:endParaRPr lang="en-US" sz="2000" dirty="0"/>
          </a:p>
          <a:p>
            <a:pPr lvl="1">
              <a:buNone/>
            </a:pPr>
            <a:endParaRPr lang="en-US" sz="2000" dirty="0">
              <a:latin typeface="Consolas" pitchFamily="49" charset="0"/>
            </a:endParaRPr>
          </a:p>
          <a:p>
            <a:pPr lvl="1">
              <a:buNone/>
            </a:pPr>
            <a:r>
              <a:rPr lang="en-US" sz="2000" dirty="0" err="1">
                <a:latin typeface="Consolas" pitchFamily="49" charset="0"/>
              </a:rPr>
              <a:t>printItem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,6)</a:t>
            </a:r>
            <a:r>
              <a:rPr lang="en-US" sz="2000" dirty="0"/>
              <a:t>		</a:t>
            </a:r>
            <a:r>
              <a:rPr lang="en-US" sz="2000" dirty="0">
                <a:sym typeface="Wingdings" pitchFamily="2" charset="2"/>
              </a:rPr>
              <a:t> Here the error is made, as an integer is 					     passed where a list is expected in the </a:t>
            </a:r>
            <a:r>
              <a:rPr lang="en-US" sz="2000" dirty="0" err="1">
                <a:sym typeface="Wingdings" pitchFamily="2" charset="2"/>
              </a:rPr>
              <a:t>func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34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Syntax</a:t>
            </a:r>
            <a:r>
              <a:rPr lang="nl-NL" dirty="0"/>
              <a:t> </a:t>
            </a:r>
            <a:r>
              <a:rPr lang="nl-NL" dirty="0" err="1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Common</a:t>
            </a:r>
            <a:r>
              <a:rPr lang="nl-NL" dirty="0"/>
              <a:t> </a:t>
            </a:r>
            <a:r>
              <a:rPr lang="nl-NL" dirty="0" err="1"/>
              <a:t>syntax</a:t>
            </a:r>
            <a:r>
              <a:rPr lang="nl-NL" dirty="0"/>
              <a:t> </a:t>
            </a:r>
            <a:r>
              <a:rPr lang="nl-NL" dirty="0" err="1"/>
              <a:t>errors</a:t>
            </a:r>
            <a:endParaRPr lang="nl-NL" dirty="0"/>
          </a:p>
          <a:p>
            <a:pPr lvl="1"/>
            <a:r>
              <a:rPr lang="nl-NL" dirty="0" err="1"/>
              <a:t>Forgetting</a:t>
            </a:r>
            <a:r>
              <a:rPr lang="nl-NL" dirty="0"/>
              <a:t> a </a:t>
            </a:r>
            <a:r>
              <a:rPr lang="nl-NL" dirty="0" err="1"/>
              <a:t>colon</a:t>
            </a:r>
            <a:r>
              <a:rPr lang="nl-NL" dirty="0"/>
              <a:t> :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i="1" dirty="0" err="1"/>
              <a:t>for</a:t>
            </a:r>
            <a:r>
              <a:rPr lang="nl-NL" i="1" dirty="0"/>
              <a:t>, </a:t>
            </a:r>
            <a:r>
              <a:rPr lang="nl-NL" i="1" dirty="0" err="1"/>
              <a:t>while</a:t>
            </a:r>
            <a:r>
              <a:rPr lang="nl-NL" i="1" dirty="0"/>
              <a:t>, </a:t>
            </a:r>
            <a:r>
              <a:rPr lang="nl-NL" i="1" dirty="0" err="1"/>
              <a:t>if</a:t>
            </a:r>
            <a:r>
              <a:rPr lang="nl-NL" dirty="0"/>
              <a:t>,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i="1" dirty="0" err="1"/>
              <a:t>def</a:t>
            </a:r>
            <a:endParaRPr lang="nl-NL" i="1" dirty="0"/>
          </a:p>
          <a:p>
            <a:pPr lvl="1"/>
            <a:r>
              <a:rPr lang="nl-NL" dirty="0"/>
              <a:t>Absent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non-matching</a:t>
            </a:r>
            <a:r>
              <a:rPr lang="nl-NL" dirty="0"/>
              <a:t> </a:t>
            </a:r>
            <a:r>
              <a:rPr lang="nl-NL" dirty="0" err="1"/>
              <a:t>string</a:t>
            </a:r>
            <a:r>
              <a:rPr lang="nl-NL" dirty="0"/>
              <a:t> </a:t>
            </a:r>
            <a:r>
              <a:rPr lang="nl-NL" dirty="0" err="1"/>
              <a:t>quotes</a:t>
            </a:r>
            <a:endParaRPr lang="nl-NL" dirty="0"/>
          </a:p>
          <a:p>
            <a:pPr lvl="1"/>
            <a:r>
              <a:rPr lang="nl-NL" dirty="0" err="1"/>
              <a:t>Unclosed</a:t>
            </a:r>
            <a:r>
              <a:rPr lang="nl-NL" dirty="0"/>
              <a:t> opening operator ( { [ …</a:t>
            </a:r>
          </a:p>
          <a:p>
            <a:pPr lvl="1"/>
            <a:r>
              <a:rPr lang="nl-NL" dirty="0"/>
              <a:t>= </a:t>
            </a:r>
            <a:r>
              <a:rPr lang="nl-NL" dirty="0" err="1"/>
              <a:t>instead</a:t>
            </a:r>
            <a:r>
              <a:rPr lang="nl-NL" dirty="0"/>
              <a:t> of == </a:t>
            </a:r>
            <a:r>
              <a:rPr lang="nl-NL" dirty="0" err="1"/>
              <a:t>inside</a:t>
            </a:r>
            <a:r>
              <a:rPr lang="nl-NL" dirty="0"/>
              <a:t> a </a:t>
            </a:r>
            <a:r>
              <a:rPr lang="nl-NL" dirty="0" err="1"/>
              <a:t>conditional</a:t>
            </a:r>
            <a:r>
              <a:rPr lang="nl-NL" dirty="0"/>
              <a:t> statement</a:t>
            </a:r>
          </a:p>
          <a:p>
            <a:pPr lvl="1"/>
            <a:r>
              <a:rPr lang="nl-NL" dirty="0" err="1"/>
              <a:t>Indentation</a:t>
            </a:r>
            <a:r>
              <a:rPr lang="nl-NL" dirty="0"/>
              <a:t> </a:t>
            </a:r>
            <a:r>
              <a:rPr lang="nl-NL" b="1" dirty="0"/>
              <a:t>(!)</a:t>
            </a:r>
            <a:r>
              <a:rPr lang="nl-NL" dirty="0"/>
              <a:t> </a:t>
            </a:r>
          </a:p>
          <a:p>
            <a:pPr lvl="2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someVariable</a:t>
            </a:r>
            <a:r>
              <a:rPr lang="nl-NL" dirty="0"/>
              <a:t> == True:</a:t>
            </a:r>
            <a:br>
              <a:rPr lang="nl-NL" dirty="0"/>
            </a:br>
            <a:r>
              <a:rPr lang="nl-NL" dirty="0" err="1"/>
              <a:t>doSomething</a:t>
            </a:r>
            <a:r>
              <a:rPr lang="nl-NL" dirty="0"/>
              <a:t>()    </a:t>
            </a:r>
            <a:r>
              <a:rPr lang="nl-NL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nl-NL" dirty="0" err="1">
                <a:solidFill>
                  <a:srgbClr val="FF0000"/>
                </a:solidFill>
                <a:sym typeface="Wingdings" pitchFamily="2" charset="2"/>
              </a:rPr>
              <a:t>indentation</a:t>
            </a:r>
            <a:endParaRPr lang="nl-NL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nl-NL" dirty="0" err="1">
                <a:sym typeface="Wingdings" pitchFamily="2" charset="2"/>
              </a:rPr>
              <a:t>Don’t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use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reserved</a:t>
            </a:r>
            <a:r>
              <a:rPr lang="nl-NL" dirty="0">
                <a:sym typeface="Wingdings" pitchFamily="2" charset="2"/>
              </a:rPr>
              <a:t> Python “</a:t>
            </a:r>
            <a:r>
              <a:rPr lang="nl-NL" dirty="0" err="1">
                <a:sym typeface="Wingdings" pitchFamily="2" charset="2"/>
              </a:rPr>
              <a:t>keywords</a:t>
            </a:r>
            <a:r>
              <a:rPr lang="nl-NL" dirty="0">
                <a:sym typeface="Wingdings" pitchFamily="2" charset="2"/>
              </a:rPr>
              <a:t>” </a:t>
            </a:r>
            <a:r>
              <a:rPr lang="nl-NL" dirty="0" err="1">
                <a:sym typeface="Wingdings" pitchFamily="2" charset="2"/>
              </a:rPr>
              <a:t>for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variable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names</a:t>
            </a:r>
            <a:endParaRPr lang="nl-NL" dirty="0">
              <a:sym typeface="Wingdings" pitchFamily="2" charset="2"/>
            </a:endParaRPr>
          </a:p>
          <a:p>
            <a:pPr lvl="2"/>
            <a:r>
              <a:rPr lang="en-US" dirty="0"/>
              <a:t>and, del, from, not, while, as, </a:t>
            </a:r>
            <a:r>
              <a:rPr lang="en-US" dirty="0" err="1"/>
              <a:t>elif</a:t>
            </a:r>
            <a:r>
              <a:rPr lang="en-US" dirty="0"/>
              <a:t>, global, or, with, assert, else, if pass, yield, break, except, import, print, class, exec, in, raise, continue, finally, is, return, def, for, lambda, try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Stimuli placement: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grid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control</a:t>
            </a:r>
            <a:r>
              <a:rPr lang="nl-NL" dirty="0"/>
              <a:t> over placement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a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is taken </a:t>
            </a:r>
            <a:r>
              <a:rPr lang="nl-NL" dirty="0" err="1"/>
              <a:t>no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stimulus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drawn</a:t>
            </a:r>
            <a:r>
              <a:rPr lang="nl-NL" dirty="0"/>
              <a:t> at </a:t>
            </a:r>
            <a:r>
              <a:rPr lang="nl-NL" dirty="0" err="1"/>
              <a:t>that</a:t>
            </a:r>
            <a:r>
              <a:rPr lang="nl-NL" dirty="0"/>
              <a:t> spot</a:t>
            </a:r>
          </a:p>
          <a:p>
            <a:pPr lvl="1"/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has the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to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neighboring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52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errors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Errors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occur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compiled</a:t>
            </a:r>
            <a:r>
              <a:rPr lang="nl-NL" dirty="0"/>
              <a:t> without </a:t>
            </a:r>
            <a:r>
              <a:rPr lang="nl-NL" dirty="0" err="1"/>
              <a:t>problems</a:t>
            </a:r>
            <a:r>
              <a:rPr lang="nl-NL" dirty="0"/>
              <a:t> and is run.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you’re</a:t>
            </a:r>
            <a:r>
              <a:rPr lang="nl-NL" dirty="0"/>
              <a:t> </a:t>
            </a:r>
            <a:r>
              <a:rPr lang="nl-NL" i="1" dirty="0" err="1"/>
              <a:t>lucky</a:t>
            </a:r>
            <a:r>
              <a:rPr lang="nl-NL" dirty="0"/>
              <a:t>: </a:t>
            </a:r>
            <a:r>
              <a:rPr lang="nl-NL" dirty="0" err="1"/>
              <a:t>error</a:t>
            </a:r>
            <a:r>
              <a:rPr lang="nl-NL" dirty="0"/>
              <a:t> message </a:t>
            </a:r>
            <a:r>
              <a:rPr lang="nl-NL" dirty="0" err="1"/>
              <a:t>occurs</a:t>
            </a:r>
            <a:r>
              <a:rPr lang="nl-NL" dirty="0"/>
              <a:t> at start of the program, 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arrays</a:t>
            </a:r>
            <a:r>
              <a:rPr lang="nl-NL" dirty="0"/>
              <a:t> are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filled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variables are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referenced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you’re</a:t>
            </a:r>
            <a:r>
              <a:rPr lang="nl-NL" dirty="0"/>
              <a:t> </a:t>
            </a:r>
            <a:r>
              <a:rPr lang="nl-NL" i="1" dirty="0" err="1"/>
              <a:t>unlucky</a:t>
            </a:r>
            <a:r>
              <a:rPr lang="nl-NL" dirty="0"/>
              <a:t>: the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occurs</a:t>
            </a:r>
            <a:r>
              <a:rPr lang="nl-NL" dirty="0"/>
              <a:t> </a:t>
            </a:r>
            <a:r>
              <a:rPr lang="nl-NL" dirty="0" err="1"/>
              <a:t>somewhere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 in the program (in the worst case </a:t>
            </a:r>
            <a:r>
              <a:rPr lang="nl-NL" dirty="0" err="1"/>
              <a:t>near</a:t>
            </a:r>
            <a:r>
              <a:rPr lang="nl-NL" dirty="0"/>
              <a:t> the end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the program is </a:t>
            </a:r>
            <a:r>
              <a:rPr lang="nl-NL" dirty="0" err="1"/>
              <a:t>aborted</a:t>
            </a:r>
            <a:r>
              <a:rPr lang="nl-NL" dirty="0"/>
              <a:t> and </a:t>
            </a:r>
            <a:r>
              <a:rPr lang="nl-NL" dirty="0" err="1"/>
              <a:t>some</a:t>
            </a:r>
            <a:r>
              <a:rPr lang="nl-NL" dirty="0"/>
              <a:t> data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lost).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49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Common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errors</a:t>
            </a:r>
            <a:endParaRPr lang="nl-NL" dirty="0"/>
          </a:p>
          <a:p>
            <a:pPr lvl="1"/>
            <a:r>
              <a:rPr lang="nl-NL" dirty="0" err="1"/>
              <a:t>TypeErrors</a:t>
            </a:r>
            <a:r>
              <a:rPr lang="nl-NL" dirty="0"/>
              <a:t> (</a:t>
            </a:r>
            <a:r>
              <a:rPr lang="nl-NL" dirty="0" err="1"/>
              <a:t>a.k.a</a:t>
            </a:r>
            <a:r>
              <a:rPr lang="nl-NL" dirty="0"/>
              <a:t>. </a:t>
            </a:r>
            <a:r>
              <a:rPr lang="nl-NL" dirty="0" err="1"/>
              <a:t>referencing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)</a:t>
            </a:r>
          </a:p>
          <a:p>
            <a:pPr lvl="1">
              <a:buNone/>
            </a:pPr>
            <a:r>
              <a:rPr lang="nl-NL" sz="3200" dirty="0"/>
              <a:t>	</a:t>
            </a:r>
            <a:r>
              <a:rPr lang="nl-NL" sz="2000" dirty="0">
                <a:latin typeface="Consolas" pitchFamily="49" charset="0"/>
              </a:rPr>
              <a:t>a = 25</a:t>
            </a:r>
            <a:br>
              <a:rPr lang="nl-NL" sz="2000" dirty="0">
                <a:latin typeface="Consolas" pitchFamily="49" charset="0"/>
              </a:rPr>
            </a:br>
            <a:r>
              <a:rPr lang="nl-NL" sz="2000" dirty="0">
                <a:latin typeface="Consolas" pitchFamily="49" charset="0"/>
              </a:rPr>
              <a:t>b = “I </a:t>
            </a:r>
            <a:r>
              <a:rPr lang="nl-NL" sz="2000" dirty="0" err="1">
                <a:latin typeface="Consolas" pitchFamily="49" charset="0"/>
              </a:rPr>
              <a:t>am</a:t>
            </a:r>
            <a:r>
              <a:rPr lang="nl-NL" sz="2000" dirty="0">
                <a:latin typeface="Consolas" pitchFamily="49" charset="0"/>
              </a:rPr>
              <a:t> a </a:t>
            </a:r>
            <a:r>
              <a:rPr lang="nl-NL" sz="2000" dirty="0" err="1">
                <a:latin typeface="Consolas" pitchFamily="49" charset="0"/>
              </a:rPr>
              <a:t>string</a:t>
            </a:r>
            <a:r>
              <a:rPr lang="nl-NL" sz="2000" dirty="0">
                <a:latin typeface="Consolas" pitchFamily="49" charset="0"/>
              </a:rPr>
              <a:t>”</a:t>
            </a:r>
            <a:br>
              <a:rPr lang="nl-NL" sz="2000" dirty="0">
                <a:latin typeface="Consolas" pitchFamily="49" charset="0"/>
              </a:rPr>
            </a:br>
            <a:r>
              <a:rPr lang="nl-NL" sz="2000" dirty="0">
                <a:latin typeface="Consolas" pitchFamily="49" charset="0"/>
              </a:rPr>
              <a:t>print a + b</a:t>
            </a:r>
          </a:p>
          <a:p>
            <a:pPr lvl="1">
              <a:buNone/>
            </a:pPr>
            <a:endParaRPr lang="nl-NL" sz="3200" dirty="0">
              <a:latin typeface="Consolas" pitchFamily="49" charset="0"/>
            </a:endParaRPr>
          </a:p>
          <a:p>
            <a:pPr lvl="1"/>
            <a:r>
              <a:rPr lang="nl-NL" dirty="0" err="1"/>
              <a:t>IndexError</a:t>
            </a:r>
            <a:endParaRPr lang="nl-NL" dirty="0"/>
          </a:p>
          <a:p>
            <a:pPr lvl="1">
              <a:buNone/>
            </a:pPr>
            <a:r>
              <a:rPr lang="nl-NL" sz="2000" dirty="0">
                <a:latin typeface="Consolas" pitchFamily="49" charset="0"/>
              </a:rPr>
              <a:t>	</a:t>
            </a:r>
            <a:r>
              <a:rPr lang="nl-NL" sz="2000" dirty="0" err="1">
                <a:latin typeface="Consolas" pitchFamily="49" charset="0"/>
              </a:rPr>
              <a:t>nums</a:t>
            </a:r>
            <a:r>
              <a:rPr lang="nl-NL" sz="2000" dirty="0">
                <a:latin typeface="Consolas" pitchFamily="49" charset="0"/>
              </a:rPr>
              <a:t> = [1,2,3]</a:t>
            </a:r>
            <a:br>
              <a:rPr lang="nl-NL" sz="2000" dirty="0">
                <a:latin typeface="Consolas" pitchFamily="49" charset="0"/>
              </a:rPr>
            </a:br>
            <a:r>
              <a:rPr lang="nl-NL" sz="2000" dirty="0">
                <a:latin typeface="Consolas" pitchFamily="49" charset="0"/>
              </a:rPr>
              <a:t>print </a:t>
            </a:r>
            <a:r>
              <a:rPr lang="nl-NL" sz="2000" dirty="0" err="1">
                <a:latin typeface="Consolas" pitchFamily="49" charset="0"/>
              </a:rPr>
              <a:t>nums</a:t>
            </a:r>
            <a:r>
              <a:rPr lang="nl-NL" sz="2000" dirty="0">
                <a:latin typeface="Consolas" pitchFamily="49" charset="0"/>
              </a:rPr>
              <a:t>[3]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23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Semantic</a:t>
            </a:r>
            <a:r>
              <a:rPr lang="nl-NL" dirty="0"/>
              <a:t>/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(the big </a:t>
            </a:r>
            <a:r>
              <a:rPr lang="nl-NL" dirty="0" err="1"/>
              <a:t>bosses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Errors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crash the program (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in a report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compilation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),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dirty="0" err="1"/>
              <a:t>simply</a:t>
            </a:r>
            <a:r>
              <a:rPr lang="nl-NL" dirty="0"/>
              <a:t> </a:t>
            </a:r>
            <a:r>
              <a:rPr lang="nl-NL" dirty="0" err="1"/>
              <a:t>make</a:t>
            </a:r>
            <a:r>
              <a:rPr lang="nl-NL" dirty="0"/>
              <a:t> the program show </a:t>
            </a:r>
            <a:r>
              <a:rPr lang="nl-NL" dirty="0" err="1"/>
              <a:t>unwanted</a:t>
            </a:r>
            <a:r>
              <a:rPr lang="nl-NL" dirty="0"/>
              <a:t>/</a:t>
            </a:r>
            <a:r>
              <a:rPr lang="nl-NL" dirty="0" err="1"/>
              <a:t>unexpected</a:t>
            </a:r>
            <a:r>
              <a:rPr lang="nl-NL" dirty="0"/>
              <a:t>  </a:t>
            </a:r>
            <a:r>
              <a:rPr lang="nl-NL" dirty="0" err="1"/>
              <a:t>behavior</a:t>
            </a:r>
            <a:endParaRPr lang="nl-NL" dirty="0"/>
          </a:p>
          <a:p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occur</a:t>
            </a:r>
            <a:r>
              <a:rPr lang="nl-NL" dirty="0"/>
              <a:t> as a </a:t>
            </a:r>
            <a:r>
              <a:rPr lang="nl-NL" dirty="0" err="1"/>
              <a:t>consequence</a:t>
            </a:r>
            <a:r>
              <a:rPr lang="nl-NL" dirty="0"/>
              <a:t> of incorrect </a:t>
            </a:r>
            <a:r>
              <a:rPr lang="nl-NL" dirty="0" err="1"/>
              <a:t>logic</a:t>
            </a:r>
            <a:r>
              <a:rPr lang="nl-NL" dirty="0"/>
              <a:t> in a </a:t>
            </a:r>
            <a:r>
              <a:rPr lang="nl-NL" dirty="0" err="1"/>
              <a:t>conditional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incorrect </a:t>
            </a:r>
            <a:r>
              <a:rPr lang="nl-NL" dirty="0" err="1"/>
              <a:t>arithmetic</a:t>
            </a:r>
            <a:endParaRPr lang="nl-NL" dirty="0"/>
          </a:p>
          <a:p>
            <a:r>
              <a:rPr lang="nl-NL" dirty="0"/>
              <a:t>These are </a:t>
            </a:r>
            <a:r>
              <a:rPr lang="nl-NL" b="1" i="1" dirty="0" err="1"/>
              <a:t>very</a:t>
            </a:r>
            <a:r>
              <a:rPr lang="nl-NL" b="1" i="1" dirty="0"/>
              <a:t> </a:t>
            </a:r>
            <a:r>
              <a:rPr lang="nl-NL" dirty="0" err="1"/>
              <a:t>nasty</a:t>
            </a:r>
            <a:r>
              <a:rPr lang="nl-NL" dirty="0"/>
              <a:t> to </a:t>
            </a:r>
            <a:r>
              <a:rPr lang="nl-NL" dirty="0" err="1"/>
              <a:t>find</a:t>
            </a:r>
            <a:r>
              <a:rPr lang="nl-NL" dirty="0"/>
              <a:t> (</a:t>
            </a:r>
            <a:r>
              <a:rPr lang="nl-NL" dirty="0" err="1"/>
              <a:t>sometimes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take</a:t>
            </a:r>
            <a:r>
              <a:rPr lang="nl-NL" dirty="0"/>
              <a:t> a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65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7498080" cy="1981200"/>
          </a:xfrm>
        </p:spPr>
        <p:txBody>
          <a:bodyPr>
            <a:normAutofit/>
          </a:bodyPr>
          <a:lstStyle/>
          <a:p>
            <a:r>
              <a:rPr lang="nl-NL" dirty="0"/>
              <a:t>Incorrect </a:t>
            </a:r>
            <a:r>
              <a:rPr lang="nl-NL" dirty="0" err="1"/>
              <a:t>arithmetic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Convert to degrees:</a:t>
            </a:r>
          </a:p>
          <a:p>
            <a:pPr lvl="2"/>
            <a:r>
              <a:rPr lang="en-US" dirty="0" err="1"/>
              <a:t>Tc</a:t>
            </a:r>
            <a:r>
              <a:rPr lang="en-US" dirty="0"/>
              <a:t> = 5/9*Tf-32  </a:t>
            </a:r>
            <a:r>
              <a:rPr lang="en-US" dirty="0">
                <a:sym typeface="Wingdings" pitchFamily="2" charset="2"/>
              </a:rPr>
              <a:t>  72F = 8C ?</a:t>
            </a:r>
          </a:p>
          <a:p>
            <a:pPr lvl="2"/>
            <a:r>
              <a:rPr lang="nl-NL" dirty="0">
                <a:sym typeface="Wingdings" pitchFamily="2" charset="2"/>
              </a:rPr>
              <a:t>Tc = 5/9*</a:t>
            </a:r>
            <a:r>
              <a:rPr lang="nl-NL" b="1" dirty="0">
                <a:sym typeface="Wingdings" pitchFamily="2" charset="2"/>
              </a:rPr>
              <a:t>(</a:t>
            </a:r>
            <a:r>
              <a:rPr lang="nl-NL" dirty="0">
                <a:sym typeface="Wingdings" pitchFamily="2" charset="2"/>
              </a:rPr>
              <a:t>Tf-32</a:t>
            </a:r>
            <a:r>
              <a:rPr lang="nl-NL" b="1" dirty="0">
                <a:sym typeface="Wingdings" pitchFamily="2" charset="2"/>
              </a:rPr>
              <a:t>) </a:t>
            </a:r>
            <a:r>
              <a:rPr lang="nl-NL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72F = 22C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5652120" y="2420888"/>
            <a:ext cx="928694" cy="785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648072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Semantic</a:t>
            </a:r>
            <a:r>
              <a:rPr lang="nl-NL" dirty="0"/>
              <a:t>/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(the big </a:t>
            </a:r>
            <a:r>
              <a:rPr lang="nl-NL" dirty="0" err="1"/>
              <a:t>bosses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99592" y="3429000"/>
            <a:ext cx="7498080" cy="29289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tabLst/>
              <a:defRPr/>
            </a:pPr>
            <a:r>
              <a:rPr lang="nl-NL" sz="3200" dirty="0"/>
              <a:t>Incorrect </a:t>
            </a:r>
            <a:r>
              <a:rPr lang="nl-NL" sz="3200" dirty="0" err="1"/>
              <a:t>logic</a:t>
            </a:r>
            <a:br>
              <a:rPr lang="nl-NL" sz="3200" dirty="0"/>
            </a:br>
            <a:r>
              <a:rPr lang="nl-NL" sz="1400" dirty="0" err="1">
                <a:latin typeface="Consolas" pitchFamily="49" charset="0"/>
                <a:cs typeface="Courier New" pitchFamily="49" charset="0"/>
              </a:rPr>
              <a:t>if</a:t>
            </a:r>
            <a:r>
              <a:rPr lang="nl-NL" sz="1400" dirty="0">
                <a:latin typeface="Consolas" pitchFamily="49" charset="0"/>
                <a:cs typeface="Courier New" pitchFamily="49" charset="0"/>
              </a:rPr>
              <a:t> x &gt; 5 and &lt; 10:</a:t>
            </a:r>
            <a:br>
              <a:rPr lang="nl-NL" sz="1400" dirty="0">
                <a:latin typeface="Consolas" pitchFamily="49" charset="0"/>
                <a:cs typeface="Courier New" pitchFamily="49" charset="0"/>
              </a:rPr>
            </a:br>
            <a:r>
              <a:rPr lang="nl-NL" sz="14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nl-NL" sz="1400" dirty="0" err="1">
                <a:latin typeface="Consolas" pitchFamily="49" charset="0"/>
                <a:cs typeface="Courier New" pitchFamily="49" charset="0"/>
              </a:rPr>
              <a:t>dotInBox</a:t>
            </a:r>
            <a:r>
              <a:rPr lang="nl-NL" sz="1400" dirty="0">
                <a:latin typeface="Consolas" pitchFamily="49" charset="0"/>
                <a:cs typeface="Courier New" pitchFamily="49" charset="0"/>
              </a:rPr>
              <a:t> = </a:t>
            </a:r>
            <a:r>
              <a:rPr lang="nl-NL" sz="1400" dirty="0" err="1">
                <a:latin typeface="Consolas" pitchFamily="49" charset="0"/>
                <a:cs typeface="Courier New" pitchFamily="49" charset="0"/>
              </a:rPr>
              <a:t>True</a:t>
            </a:r>
            <a:endParaRPr lang="nl-NL" sz="1400" dirty="0">
              <a:latin typeface="Consolas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tabLst/>
              <a:defRPr/>
            </a:pPr>
            <a:r>
              <a:rPr lang="nl-NL" sz="1400" dirty="0">
                <a:latin typeface="Consolas" pitchFamily="49" charset="0"/>
                <a:cs typeface="Courier New" pitchFamily="49" charset="0"/>
                <a:sym typeface="Wingdings" pitchFamily="2" charset="2"/>
              </a:rPr>
              <a:t>	</a:t>
            </a:r>
            <a:br>
              <a:rPr lang="nl-NL" sz="1400" dirty="0">
                <a:latin typeface="Consolas" pitchFamily="49" charset="0"/>
                <a:cs typeface="Courier New" pitchFamily="49" charset="0"/>
                <a:sym typeface="Wingdings" pitchFamily="2" charset="2"/>
              </a:rPr>
            </a:br>
            <a:r>
              <a:rPr lang="nl-NL" sz="1400" dirty="0" err="1">
                <a:latin typeface="Consolas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nl-NL" sz="1400" dirty="0">
                <a:latin typeface="Consolas" pitchFamily="49" charset="0"/>
                <a:cs typeface="Courier New" pitchFamily="49" charset="0"/>
                <a:sym typeface="Wingdings" pitchFamily="2" charset="2"/>
              </a:rPr>
              <a:t> x &gt; 5 and x &lt; 10:</a:t>
            </a:r>
            <a:br>
              <a:rPr lang="nl-NL" sz="1400" dirty="0">
                <a:latin typeface="Consolas" pitchFamily="49" charset="0"/>
                <a:cs typeface="Courier New" pitchFamily="49" charset="0"/>
                <a:sym typeface="Wingdings" pitchFamily="2" charset="2"/>
              </a:rPr>
            </a:br>
            <a:r>
              <a:rPr lang="nl-NL" sz="1400" dirty="0">
                <a:latin typeface="Consolas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nl-NL" sz="1400" dirty="0" err="1">
                <a:latin typeface="Consolas" pitchFamily="49" charset="0"/>
                <a:cs typeface="Courier New" pitchFamily="49" charset="0"/>
                <a:sym typeface="Wingdings" pitchFamily="2" charset="2"/>
              </a:rPr>
              <a:t>dotInBox</a:t>
            </a:r>
            <a:r>
              <a:rPr lang="nl-NL" sz="1400" dirty="0">
                <a:latin typeface="Consolas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nl-NL" sz="1400" dirty="0" err="1">
                <a:latin typeface="Consolas" pitchFamily="49" charset="0"/>
                <a:cs typeface="Courier New" pitchFamily="49" charset="0"/>
                <a:sym typeface="Wingdings" pitchFamily="2" charset="2"/>
              </a:rPr>
              <a:t>True</a:t>
            </a:r>
            <a:br>
              <a:rPr lang="nl-NL" sz="1400" dirty="0">
                <a:latin typeface="Consolas" pitchFamily="49" charset="0"/>
                <a:cs typeface="Courier New" pitchFamily="49" charset="0"/>
              </a:rPr>
            </a:br>
            <a:br>
              <a:rPr lang="nl-NL" sz="1400" dirty="0">
                <a:latin typeface="Consolas" pitchFamily="49" charset="0"/>
                <a:cs typeface="Courier New" pitchFamily="49" charset="0"/>
              </a:rPr>
            </a:br>
            <a:endParaRPr lang="nl-NL" sz="1400" dirty="0">
              <a:latin typeface="Consolas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tabLst/>
              <a:defRPr/>
            </a:pPr>
            <a:r>
              <a:rPr lang="nl-NL" sz="1400" dirty="0">
                <a:latin typeface="Consolas" pitchFamily="49" charset="0"/>
                <a:cs typeface="Courier New" pitchFamily="49" charset="0"/>
              </a:rPr>
              <a:t>	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3275856" y="3717032"/>
            <a:ext cx="928694" cy="785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3" grpId="0" animBg="1"/>
      <p:bldP spid="19" grpId="0" build="allAtOnce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Semantic</a:t>
            </a:r>
            <a:r>
              <a:rPr lang="nl-NL" dirty="0"/>
              <a:t>/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(the big </a:t>
            </a:r>
            <a:r>
              <a:rPr lang="nl-NL" dirty="0" err="1"/>
              <a:t>bosses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!!! </a:t>
            </a:r>
            <a:r>
              <a:rPr lang="nl-NL" dirty="0" err="1"/>
              <a:t>Indentation</a:t>
            </a:r>
            <a:r>
              <a:rPr lang="nl-NL" dirty="0"/>
              <a:t> !!!</a:t>
            </a:r>
            <a:endParaRPr lang="en-US" dirty="0"/>
          </a:p>
          <a:p>
            <a:pPr lvl="1"/>
            <a:r>
              <a:rPr lang="nl-NL" sz="2600" dirty="0"/>
              <a:t>Always (and </a:t>
            </a:r>
            <a:r>
              <a:rPr lang="nl-NL" sz="2600" dirty="0" err="1"/>
              <a:t>often</a:t>
            </a:r>
            <a:r>
              <a:rPr lang="nl-NL" sz="2600" dirty="0"/>
              <a:t>) check </a:t>
            </a:r>
            <a:r>
              <a:rPr lang="nl-NL" sz="2600" dirty="0" err="1"/>
              <a:t>if</a:t>
            </a:r>
            <a:r>
              <a:rPr lang="nl-NL" sz="2600" dirty="0"/>
              <a:t> code </a:t>
            </a:r>
            <a:r>
              <a:rPr lang="nl-NL" sz="2600" dirty="0" err="1"/>
              <a:t>that</a:t>
            </a:r>
            <a:r>
              <a:rPr lang="nl-NL" sz="2600" dirty="0"/>
              <a:t> </a:t>
            </a:r>
            <a:r>
              <a:rPr lang="nl-NL" sz="2600" dirty="0" err="1"/>
              <a:t>should</a:t>
            </a:r>
            <a:r>
              <a:rPr lang="nl-NL" sz="2600" dirty="0"/>
              <a:t> </a:t>
            </a:r>
            <a:r>
              <a:rPr lang="nl-NL" sz="2600" dirty="0" err="1"/>
              <a:t>be</a:t>
            </a:r>
            <a:r>
              <a:rPr lang="nl-NL" sz="2600" dirty="0"/>
              <a:t> </a:t>
            </a:r>
            <a:r>
              <a:rPr lang="nl-NL" sz="2600" dirty="0" err="1"/>
              <a:t>included</a:t>
            </a:r>
            <a:r>
              <a:rPr lang="nl-NL" sz="2600" dirty="0"/>
              <a:t> in a </a:t>
            </a:r>
            <a:r>
              <a:rPr lang="nl-NL" sz="2600" dirty="0" err="1"/>
              <a:t>if</a:t>
            </a:r>
            <a:r>
              <a:rPr lang="nl-NL" sz="2600" dirty="0"/>
              <a:t>, </a:t>
            </a:r>
            <a:r>
              <a:rPr lang="nl-NL" sz="2600" dirty="0" err="1"/>
              <a:t>for</a:t>
            </a:r>
            <a:r>
              <a:rPr lang="nl-NL" sz="2600" dirty="0"/>
              <a:t>, </a:t>
            </a:r>
            <a:r>
              <a:rPr lang="nl-NL" sz="2600" dirty="0" err="1"/>
              <a:t>while</a:t>
            </a:r>
            <a:r>
              <a:rPr lang="nl-NL" sz="2600" dirty="0"/>
              <a:t> statement is </a:t>
            </a:r>
            <a:r>
              <a:rPr lang="nl-NL" sz="2600" b="1" i="1" dirty="0" err="1"/>
              <a:t>indented</a:t>
            </a:r>
            <a:r>
              <a:rPr lang="nl-NL" sz="2600" dirty="0"/>
              <a:t>!</a:t>
            </a:r>
          </a:p>
          <a:p>
            <a:pPr lvl="1"/>
            <a:r>
              <a:rPr lang="nl-NL" sz="2600" dirty="0" err="1"/>
              <a:t>If</a:t>
            </a:r>
            <a:r>
              <a:rPr lang="nl-NL" sz="2600" dirty="0"/>
              <a:t> </a:t>
            </a:r>
            <a:r>
              <a:rPr lang="nl-NL" sz="2600" dirty="0" err="1"/>
              <a:t>you</a:t>
            </a:r>
            <a:r>
              <a:rPr lang="nl-NL" sz="2600" dirty="0"/>
              <a:t> </a:t>
            </a:r>
            <a:r>
              <a:rPr lang="nl-NL" sz="2600" dirty="0" err="1"/>
              <a:t>make</a:t>
            </a:r>
            <a:r>
              <a:rPr lang="nl-NL" sz="2600" dirty="0"/>
              <a:t> a </a:t>
            </a:r>
            <a:r>
              <a:rPr lang="nl-NL" sz="2600" dirty="0" err="1"/>
              <a:t>mistake</a:t>
            </a:r>
            <a:r>
              <a:rPr lang="nl-NL" sz="2600" dirty="0"/>
              <a:t> in </a:t>
            </a:r>
            <a:r>
              <a:rPr lang="nl-NL" sz="2600" dirty="0" err="1"/>
              <a:t>this</a:t>
            </a:r>
            <a:r>
              <a:rPr lang="nl-NL" sz="2600" dirty="0"/>
              <a:t>, </a:t>
            </a:r>
            <a:r>
              <a:rPr lang="nl-NL" sz="2600" dirty="0" err="1"/>
              <a:t>your</a:t>
            </a:r>
            <a:r>
              <a:rPr lang="nl-NL" sz="2600" dirty="0"/>
              <a:t> program </a:t>
            </a:r>
            <a:r>
              <a:rPr lang="nl-NL" sz="2600" dirty="0" err="1"/>
              <a:t>might</a:t>
            </a:r>
            <a:r>
              <a:rPr lang="nl-NL" sz="2600" dirty="0"/>
              <a:t> run </a:t>
            </a:r>
            <a:r>
              <a:rPr lang="nl-NL" sz="2600" dirty="0" err="1"/>
              <a:t>normally</a:t>
            </a:r>
            <a:r>
              <a:rPr lang="nl-NL" sz="2600" dirty="0"/>
              <a:t>, </a:t>
            </a:r>
            <a:r>
              <a:rPr lang="nl-NL" sz="2600" dirty="0" err="1"/>
              <a:t>but</a:t>
            </a:r>
            <a:r>
              <a:rPr lang="nl-NL" sz="2600" dirty="0"/>
              <a:t> </a:t>
            </a:r>
            <a:r>
              <a:rPr lang="nl-NL" sz="2600" dirty="0" err="1"/>
              <a:t>will</a:t>
            </a:r>
            <a:r>
              <a:rPr lang="nl-NL" sz="2600" dirty="0"/>
              <a:t> </a:t>
            </a:r>
            <a:r>
              <a:rPr lang="nl-NL" sz="2600" dirty="0" err="1"/>
              <a:t>not</a:t>
            </a:r>
            <a:r>
              <a:rPr lang="nl-NL" sz="2600" dirty="0"/>
              <a:t> do </a:t>
            </a:r>
            <a:r>
              <a:rPr lang="nl-NL" sz="2600" dirty="0" err="1"/>
              <a:t>what</a:t>
            </a:r>
            <a:r>
              <a:rPr lang="nl-NL" sz="2600" dirty="0"/>
              <a:t> </a:t>
            </a:r>
            <a:r>
              <a:rPr lang="nl-NL" sz="2600" dirty="0" err="1"/>
              <a:t>it</a:t>
            </a:r>
            <a:r>
              <a:rPr lang="nl-NL" sz="2600" dirty="0"/>
              <a:t> </a:t>
            </a:r>
            <a:r>
              <a:rPr lang="nl-NL" sz="2600" dirty="0" err="1"/>
              <a:t>should</a:t>
            </a:r>
            <a:r>
              <a:rPr lang="nl-NL" sz="2600" dirty="0"/>
              <a:t> do</a:t>
            </a:r>
            <a:br>
              <a:rPr lang="nl-NL" sz="2000" dirty="0"/>
            </a:br>
            <a:endParaRPr lang="nl-NL" sz="2000" dirty="0"/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def </a:t>
            </a:r>
            <a:r>
              <a:rPr lang="en-US" sz="1800" dirty="0" err="1">
                <a:latin typeface="Consolas" pitchFamily="49" charset="0"/>
              </a:rPr>
              <a:t>stringReverse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myString</a:t>
            </a:r>
            <a:r>
              <a:rPr lang="en-US" sz="1800" dirty="0">
                <a:latin typeface="Consolas" pitchFamily="49" charset="0"/>
              </a:rPr>
              <a:t>):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 err="1">
                <a:latin typeface="Consolas" pitchFamily="49" charset="0"/>
              </a:rPr>
              <a:t>revString</a:t>
            </a:r>
            <a:r>
              <a:rPr lang="en-US" sz="1800" dirty="0">
                <a:latin typeface="Consolas" pitchFamily="49" charset="0"/>
              </a:rPr>
              <a:t>= ""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for n in range (</a:t>
            </a:r>
            <a:r>
              <a:rPr lang="en-US" sz="1800" dirty="0" err="1">
                <a:latin typeface="Consolas" pitchFamily="49" charset="0"/>
              </a:rPr>
              <a:t>len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myString</a:t>
            </a:r>
            <a:r>
              <a:rPr lang="en-US" sz="1800" dirty="0">
                <a:latin typeface="Consolas" pitchFamily="49" charset="0"/>
              </a:rPr>
              <a:t>)-1,-1,-1):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 err="1">
                <a:latin typeface="Consolas" pitchFamily="49" charset="0"/>
              </a:rPr>
              <a:t>revString</a:t>
            </a:r>
            <a:r>
              <a:rPr lang="en-US" sz="1800" dirty="0">
                <a:latin typeface="Consolas" pitchFamily="49" charset="0"/>
              </a:rPr>
              <a:t>+=(</a:t>
            </a:r>
            <a:r>
              <a:rPr lang="en-US" sz="1800" dirty="0" err="1">
                <a:latin typeface="Consolas" pitchFamily="49" charset="0"/>
              </a:rPr>
              <a:t>myString</a:t>
            </a:r>
            <a:r>
              <a:rPr lang="en-US" sz="1800" dirty="0">
                <a:latin typeface="Consolas" pitchFamily="49" charset="0"/>
              </a:rPr>
              <a:t>[n])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print </a:t>
            </a:r>
            <a:r>
              <a:rPr lang="en-US" sz="1800" dirty="0" err="1">
                <a:latin typeface="Consolas" pitchFamily="49" charset="0"/>
              </a:rPr>
              <a:t>revString</a:t>
            </a:r>
            <a:br>
              <a:rPr lang="nl-NL" sz="1800" dirty="0">
                <a:latin typeface="Consolas" pitchFamily="49" charset="0"/>
              </a:rPr>
            </a:br>
            <a:r>
              <a:rPr lang="en-US" sz="3800" dirty="0">
                <a:latin typeface="Consolas" pitchFamily="49" charset="0"/>
              </a:rPr>
              <a:t>		</a:t>
            </a:r>
            <a:r>
              <a:rPr lang="en-US" sz="4800" b="1" dirty="0">
                <a:latin typeface="Consolas" pitchFamily="49" charset="0"/>
              </a:rPr>
              <a:t>≠</a:t>
            </a:r>
            <a:endParaRPr lang="en-US" sz="38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def </a:t>
            </a:r>
            <a:r>
              <a:rPr lang="en-US" sz="1800" dirty="0" err="1">
                <a:latin typeface="Consolas" pitchFamily="49" charset="0"/>
              </a:rPr>
              <a:t>stringReverse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myString</a:t>
            </a:r>
            <a:r>
              <a:rPr lang="en-US" sz="1800" dirty="0">
                <a:latin typeface="Consolas" pitchFamily="49" charset="0"/>
              </a:rPr>
              <a:t>):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 err="1">
                <a:latin typeface="Consolas" pitchFamily="49" charset="0"/>
              </a:rPr>
              <a:t>revString</a:t>
            </a:r>
            <a:r>
              <a:rPr lang="en-US" sz="1800" dirty="0">
                <a:latin typeface="Consolas" pitchFamily="49" charset="0"/>
              </a:rPr>
              <a:t>= ""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	for n in range (</a:t>
            </a:r>
            <a:r>
              <a:rPr lang="en-US" sz="1800" dirty="0" err="1">
                <a:latin typeface="Consolas" pitchFamily="49" charset="0"/>
              </a:rPr>
              <a:t>len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myString</a:t>
            </a:r>
            <a:r>
              <a:rPr lang="en-US" sz="1800" dirty="0">
                <a:latin typeface="Consolas" pitchFamily="49" charset="0"/>
              </a:rPr>
              <a:t>)-1,-1,-1):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</a:rPr>
              <a:t>revString</a:t>
            </a:r>
            <a:r>
              <a:rPr lang="en-US" sz="1800" dirty="0">
                <a:latin typeface="Consolas" pitchFamily="49" charset="0"/>
              </a:rPr>
              <a:t>+=(</a:t>
            </a:r>
            <a:r>
              <a:rPr lang="en-US" sz="1800" dirty="0" err="1">
                <a:latin typeface="Consolas" pitchFamily="49" charset="0"/>
              </a:rPr>
              <a:t>myString</a:t>
            </a:r>
            <a:r>
              <a:rPr lang="en-US" sz="1800" dirty="0">
                <a:latin typeface="Consolas" pitchFamily="49" charset="0"/>
              </a:rPr>
              <a:t>[n])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	print </a:t>
            </a:r>
            <a:r>
              <a:rPr lang="en-US" sz="1800" dirty="0" err="1">
                <a:latin typeface="Consolas" pitchFamily="49" charset="0"/>
              </a:rPr>
              <a:t>revString</a:t>
            </a:r>
            <a:endParaRPr lang="nl-NL" sz="18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508104" y="3501008"/>
            <a:ext cx="288032" cy="36004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508104" y="5157192"/>
            <a:ext cx="288032" cy="108012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6136" y="350100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Code </a:t>
            </a:r>
            <a:r>
              <a:rPr lang="nl-NL" b="1" dirty="0" err="1"/>
              <a:t>that</a:t>
            </a:r>
            <a:r>
              <a:rPr lang="nl-NL" b="1" dirty="0"/>
              <a:t> </a:t>
            </a:r>
            <a:r>
              <a:rPr lang="nl-NL" b="1" dirty="0" err="1"/>
              <a:t>belongs</a:t>
            </a:r>
            <a:r>
              <a:rPr lang="nl-NL" b="1" dirty="0"/>
              <a:t> to </a:t>
            </a:r>
            <a:r>
              <a:rPr lang="nl-NL" b="1" dirty="0" err="1"/>
              <a:t>function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5517232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Code </a:t>
            </a:r>
            <a:r>
              <a:rPr lang="nl-NL" b="1" dirty="0" err="1"/>
              <a:t>that</a:t>
            </a:r>
            <a:r>
              <a:rPr lang="nl-NL" b="1" dirty="0"/>
              <a:t> </a:t>
            </a:r>
            <a:r>
              <a:rPr lang="nl-NL" b="1" dirty="0" err="1"/>
              <a:t>belongs</a:t>
            </a:r>
            <a:r>
              <a:rPr lang="nl-NL" b="1" dirty="0"/>
              <a:t> to </a:t>
            </a:r>
            <a:r>
              <a:rPr lang="nl-NL" b="1" dirty="0" err="1"/>
              <a:t>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8376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Semantic</a:t>
            </a:r>
            <a:r>
              <a:rPr lang="nl-NL" dirty="0"/>
              <a:t>/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(the big </a:t>
            </a:r>
            <a:r>
              <a:rPr lang="nl-NL" dirty="0" err="1"/>
              <a:t>bosses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Infinite</a:t>
            </a:r>
            <a:r>
              <a:rPr lang="nl-NL" dirty="0"/>
              <a:t> loops</a:t>
            </a:r>
          </a:p>
          <a:p>
            <a:pPr lvl="1"/>
            <a:r>
              <a:rPr lang="nl-NL" dirty="0"/>
              <a:t>A loop of </a:t>
            </a:r>
            <a:r>
              <a:rPr lang="nl-NL" dirty="0" err="1"/>
              <a:t>which</a:t>
            </a:r>
            <a:r>
              <a:rPr lang="nl-NL" dirty="0"/>
              <a:t> the </a:t>
            </a:r>
            <a:r>
              <a:rPr lang="nl-NL" dirty="0" err="1"/>
              <a:t>conditional</a:t>
            </a:r>
            <a:r>
              <a:rPr lang="nl-NL" dirty="0"/>
              <a:t> statement </a:t>
            </a:r>
            <a:r>
              <a:rPr lang="nl-NL" dirty="0" err="1"/>
              <a:t>never</a:t>
            </a:r>
            <a:r>
              <a:rPr lang="nl-NL" dirty="0"/>
              <a:t> </a:t>
            </a:r>
            <a:r>
              <a:rPr lang="nl-NL" dirty="0" err="1"/>
              <a:t>becomes</a:t>
            </a:r>
            <a:r>
              <a:rPr lang="nl-NL" dirty="0"/>
              <a:t> </a:t>
            </a:r>
            <a:r>
              <a:rPr lang="nl-NL" dirty="0" err="1"/>
              <a:t>False</a:t>
            </a:r>
            <a:endParaRPr lang="nl-NL" dirty="0"/>
          </a:p>
          <a:p>
            <a:pPr lvl="1"/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get</a:t>
            </a:r>
            <a:r>
              <a:rPr lang="nl-NL" dirty="0"/>
              <a:t> </a:t>
            </a:r>
            <a:r>
              <a:rPr lang="nl-NL" dirty="0" err="1"/>
              <a:t>stuck</a:t>
            </a:r>
            <a:r>
              <a:rPr lang="nl-NL" dirty="0"/>
              <a:t> at </a:t>
            </a:r>
            <a:r>
              <a:rPr lang="nl-NL" dirty="0" err="1"/>
              <a:t>this</a:t>
            </a:r>
            <a:r>
              <a:rPr lang="nl-NL" dirty="0"/>
              <a:t> point and run </a:t>
            </a:r>
            <a:r>
              <a:rPr lang="nl-NL" dirty="0" err="1"/>
              <a:t>forever</a:t>
            </a:r>
            <a:endParaRPr lang="nl-NL" dirty="0"/>
          </a:p>
          <a:p>
            <a:pPr lvl="1">
              <a:buNone/>
            </a:pPr>
            <a:endParaRPr lang="nl-NL" dirty="0"/>
          </a:p>
          <a:p>
            <a:pPr>
              <a:buNone/>
            </a:pPr>
            <a:r>
              <a:rPr lang="nl-NL" sz="2000" dirty="0" err="1">
                <a:latin typeface="Consolas" pitchFamily="49" charset="0"/>
              </a:rPr>
              <a:t>while</a:t>
            </a:r>
            <a:r>
              <a:rPr lang="nl-NL" sz="2000" dirty="0">
                <a:latin typeface="Consolas" pitchFamily="49" charset="0"/>
              </a:rPr>
              <a:t> x &lt; 200: </a:t>
            </a:r>
            <a:r>
              <a:rPr lang="nl-NL" sz="20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 </a:t>
            </a:r>
            <a:r>
              <a:rPr lang="nl-NL" sz="2000" dirty="0" err="1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Keeps</a:t>
            </a:r>
            <a:r>
              <a:rPr lang="nl-NL" sz="20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running </a:t>
            </a:r>
            <a:r>
              <a:rPr lang="nl-NL" sz="2000" dirty="0" err="1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if</a:t>
            </a:r>
            <a:r>
              <a:rPr lang="nl-NL" sz="20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x &lt; 200</a:t>
            </a:r>
            <a:br>
              <a:rPr lang="nl-NL" sz="2000" dirty="0">
                <a:latin typeface="Consolas" pitchFamily="49" charset="0"/>
              </a:rPr>
            </a:br>
            <a:r>
              <a:rPr lang="nl-NL" sz="2000" dirty="0">
                <a:latin typeface="Consolas" pitchFamily="49" charset="0"/>
              </a:rPr>
              <a:t>x = </a:t>
            </a:r>
            <a:r>
              <a:rPr lang="nl-NL" sz="2000" dirty="0" err="1">
                <a:latin typeface="Consolas" pitchFamily="49" charset="0"/>
              </a:rPr>
              <a:t>random.randint</a:t>
            </a:r>
            <a:r>
              <a:rPr lang="nl-NL" sz="2000" dirty="0">
                <a:latin typeface="Consolas" pitchFamily="49" charset="0"/>
              </a:rPr>
              <a:t>(0,150) </a:t>
            </a:r>
            <a:r>
              <a:rPr lang="nl-NL" sz="20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 x </a:t>
            </a:r>
            <a:r>
              <a:rPr lang="nl-NL" sz="2000" dirty="0" err="1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cannot</a:t>
            </a:r>
            <a:r>
              <a:rPr lang="nl-NL" sz="20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</a:t>
            </a:r>
            <a:r>
              <a:rPr lang="nl-NL" sz="2000" dirty="0" err="1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get</a:t>
            </a:r>
            <a:r>
              <a:rPr lang="nl-NL" sz="20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</a:t>
            </a:r>
            <a:r>
              <a:rPr lang="nl-NL" sz="2000" dirty="0" err="1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above</a:t>
            </a:r>
            <a:r>
              <a:rPr lang="nl-NL" sz="20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150</a:t>
            </a:r>
            <a:br>
              <a:rPr lang="nl-NL" sz="2000" dirty="0">
                <a:latin typeface="Consolas" pitchFamily="49" charset="0"/>
              </a:rPr>
            </a:br>
            <a:r>
              <a:rPr lang="nl-NL" sz="2000" dirty="0">
                <a:latin typeface="Consolas" pitchFamily="49" charset="0"/>
              </a:rPr>
              <a:t>y = </a:t>
            </a:r>
            <a:r>
              <a:rPr lang="nl-NL" sz="2000" dirty="0" err="1">
                <a:latin typeface="Consolas" pitchFamily="49" charset="0"/>
              </a:rPr>
              <a:t>random.randint</a:t>
            </a:r>
            <a:r>
              <a:rPr lang="nl-NL" sz="2000" dirty="0">
                <a:latin typeface="Consolas" pitchFamily="49" charset="0"/>
              </a:rPr>
              <a:t>(0,300)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	</a:t>
            </a:r>
            <a:r>
              <a:rPr lang="nl-NL" sz="2000" dirty="0" err="1">
                <a:latin typeface="Consolas" pitchFamily="49" charset="0"/>
              </a:rPr>
              <a:t>drawDot</a:t>
            </a:r>
            <a:r>
              <a:rPr lang="nl-NL" sz="2000" dirty="0">
                <a:latin typeface="Consolas" pitchFamily="49" charset="0"/>
              </a:rPr>
              <a:t>(x,y) 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89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How</a:t>
            </a:r>
            <a:r>
              <a:rPr lang="nl-NL" dirty="0"/>
              <a:t> to </a:t>
            </a:r>
            <a:r>
              <a:rPr lang="nl-NL" dirty="0" err="1"/>
              <a:t>solve</a:t>
            </a:r>
            <a:r>
              <a:rPr lang="nl-NL" dirty="0"/>
              <a:t>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information</a:t>
            </a:r>
            <a:r>
              <a:rPr lang="nl-NL" dirty="0"/>
              <a:t> in </a:t>
            </a:r>
            <a:r>
              <a:rPr lang="nl-NL" dirty="0" err="1"/>
              <a:t>error</a:t>
            </a:r>
            <a:r>
              <a:rPr lang="nl-NL" dirty="0"/>
              <a:t> message to track down </a:t>
            </a:r>
            <a:r>
              <a:rPr lang="nl-NL" dirty="0" err="1"/>
              <a:t>location</a:t>
            </a:r>
            <a:r>
              <a:rPr lang="nl-NL" dirty="0"/>
              <a:t> of bug (</a:t>
            </a:r>
            <a:r>
              <a:rPr lang="nl-NL" dirty="0" err="1"/>
              <a:t>line</a:t>
            </a:r>
            <a:r>
              <a:rPr lang="nl-NL" dirty="0"/>
              <a:t> no., type of </a:t>
            </a:r>
            <a:r>
              <a:rPr lang="nl-NL" dirty="0" err="1"/>
              <a:t>error</a:t>
            </a:r>
            <a:r>
              <a:rPr lang="nl-NL" dirty="0"/>
              <a:t>, etc.)</a:t>
            </a:r>
          </a:p>
          <a:p>
            <a:r>
              <a:rPr lang="nl-NL" dirty="0"/>
              <a:t>Be </a:t>
            </a:r>
            <a:r>
              <a:rPr lang="nl-NL" dirty="0" err="1"/>
              <a:t>concise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coding (train ‘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eye</a:t>
            </a:r>
            <a:r>
              <a:rPr lang="nl-NL" dirty="0"/>
              <a:t>’ </a:t>
            </a:r>
            <a:r>
              <a:rPr lang="nl-NL" dirty="0" err="1"/>
              <a:t>for</a:t>
            </a:r>
            <a:r>
              <a:rPr lang="nl-NL" dirty="0"/>
              <a:t> correct </a:t>
            </a:r>
            <a:r>
              <a:rPr lang="nl-NL" dirty="0" err="1"/>
              <a:t>syntax</a:t>
            </a:r>
            <a:r>
              <a:rPr lang="nl-NL" dirty="0"/>
              <a:t>: </a:t>
            </a:r>
            <a:r>
              <a:rPr lang="nl-NL" i="1" dirty="0" err="1"/>
              <a:t>colons</a:t>
            </a:r>
            <a:r>
              <a:rPr lang="nl-NL" i="1" dirty="0"/>
              <a:t>, </a:t>
            </a:r>
            <a:r>
              <a:rPr lang="nl-NL" i="1" dirty="0" err="1"/>
              <a:t>indentation</a:t>
            </a:r>
            <a:r>
              <a:rPr lang="nl-NL" dirty="0"/>
              <a:t>)</a:t>
            </a:r>
          </a:p>
          <a:p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hero</a:t>
            </a:r>
            <a:r>
              <a:rPr lang="nl-NL" dirty="0"/>
              <a:t>: print()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the print statement </a:t>
            </a:r>
            <a:r>
              <a:rPr lang="nl-NL" dirty="0" err="1"/>
              <a:t>often</a:t>
            </a:r>
            <a:endParaRPr lang="nl-NL" dirty="0"/>
          </a:p>
          <a:p>
            <a:pPr lvl="1"/>
            <a:r>
              <a:rPr lang="nl-NL" dirty="0"/>
              <a:t>Prints </a:t>
            </a:r>
            <a:r>
              <a:rPr lang="nl-NL" dirty="0" err="1"/>
              <a:t>values</a:t>
            </a:r>
            <a:r>
              <a:rPr lang="nl-NL" dirty="0"/>
              <a:t> to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line</a:t>
            </a:r>
            <a:r>
              <a:rPr lang="nl-NL" dirty="0"/>
              <a:t> / console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874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Print </a:t>
            </a:r>
            <a:r>
              <a:rPr lang="nl-NL" dirty="0" err="1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NL" sz="2400"/>
              <a:t>n=0</a:t>
            </a:r>
          </a:p>
          <a:p>
            <a:pPr>
              <a:buNone/>
            </a:pPr>
            <a:r>
              <a:rPr lang="nl-NL" sz="2400" dirty="0" err="1"/>
              <a:t>total</a:t>
            </a:r>
            <a:r>
              <a:rPr lang="nl-NL" sz="2400" dirty="0"/>
              <a:t> = 0</a:t>
            </a:r>
          </a:p>
          <a:p>
            <a:pPr>
              <a:buNone/>
            </a:pPr>
            <a:r>
              <a:rPr lang="nl-NL" sz="2400" dirty="0" err="1">
                <a:latin typeface="Consolas" pitchFamily="49" charset="0"/>
              </a:rPr>
              <a:t>while</a:t>
            </a:r>
            <a:r>
              <a:rPr lang="nl-NL" sz="2400" dirty="0">
                <a:latin typeface="Consolas" pitchFamily="49" charset="0"/>
              </a:rPr>
              <a:t> n != 15: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dirty="0" err="1">
                <a:latin typeface="Consolas" pitchFamily="49" charset="0"/>
              </a:rPr>
              <a:t>total</a:t>
            </a:r>
            <a:r>
              <a:rPr lang="nl-NL" sz="2400" dirty="0">
                <a:latin typeface="Consolas" pitchFamily="49" charset="0"/>
              </a:rPr>
              <a:t> += n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dirty="0" err="1">
                <a:latin typeface="Consolas" pitchFamily="49" charset="0"/>
              </a:rPr>
              <a:t>n</a:t>
            </a:r>
            <a:r>
              <a:rPr lang="nl-NL" sz="2400" dirty="0">
                <a:latin typeface="Consolas" pitchFamily="49" charset="0"/>
              </a:rPr>
              <a:t> += 2</a:t>
            </a:r>
          </a:p>
          <a:p>
            <a:pPr>
              <a:buNone/>
            </a:pPr>
            <a:endParaRPr lang="nl-NL" sz="2400" dirty="0">
              <a:latin typeface="Consolas" pitchFamily="49" charset="0"/>
            </a:endParaRPr>
          </a:p>
          <a:p>
            <a:pPr>
              <a:buFont typeface="Wingdings"/>
              <a:buChar char="à"/>
            </a:pPr>
            <a:r>
              <a:rPr lang="nl-NL" dirty="0" err="1">
                <a:sym typeface="Wingdings" pitchFamily="2" charset="2"/>
              </a:rPr>
              <a:t>Infinite</a:t>
            </a:r>
            <a:r>
              <a:rPr lang="nl-NL" dirty="0">
                <a:sym typeface="Wingdings" pitchFamily="2" charset="2"/>
              </a:rPr>
              <a:t> loop! </a:t>
            </a:r>
            <a:r>
              <a:rPr lang="nl-NL" dirty="0" err="1">
                <a:sym typeface="Wingdings" pitchFamily="2" charset="2"/>
              </a:rPr>
              <a:t>Why</a:t>
            </a:r>
            <a:r>
              <a:rPr lang="nl-NL" dirty="0">
                <a:sym typeface="Wingdings" pitchFamily="2" charset="2"/>
              </a:rPr>
              <a:t> does </a:t>
            </a:r>
            <a:r>
              <a:rPr lang="nl-NL" dirty="0" err="1">
                <a:sym typeface="Wingdings" pitchFamily="2" charset="2"/>
              </a:rPr>
              <a:t>this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occur</a:t>
            </a:r>
            <a:r>
              <a:rPr lang="nl-NL" dirty="0">
                <a:sym typeface="Wingdings" pitchFamily="2" charset="2"/>
              </a:rPr>
              <a:t>? </a:t>
            </a:r>
            <a:r>
              <a:rPr lang="nl-NL" dirty="0" err="1">
                <a:sym typeface="Wingdings" pitchFamily="2" charset="2"/>
              </a:rPr>
              <a:t>Use</a:t>
            </a:r>
            <a:r>
              <a:rPr lang="nl-NL" dirty="0">
                <a:sym typeface="Wingdings" pitchFamily="2" charset="2"/>
              </a:rPr>
              <a:t> print to </a:t>
            </a:r>
            <a:r>
              <a:rPr lang="nl-NL" dirty="0" err="1">
                <a:sym typeface="Wingdings" pitchFamily="2" charset="2"/>
              </a:rPr>
              <a:t>get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behind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this</a:t>
            </a:r>
            <a:endParaRPr lang="nl-NL" dirty="0">
              <a:sym typeface="Wingdings" pitchFamily="2" charset="2"/>
            </a:endParaRPr>
          </a:p>
          <a:p>
            <a:pPr>
              <a:buNone/>
            </a:pP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dirty="0" err="1">
                <a:latin typeface="Consolas" pitchFamily="49" charset="0"/>
              </a:rPr>
              <a:t>while</a:t>
            </a:r>
            <a:r>
              <a:rPr lang="nl-NL" sz="2400" dirty="0">
                <a:latin typeface="Consolas" pitchFamily="49" charset="0"/>
              </a:rPr>
              <a:t> n != 15: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dirty="0" err="1">
                <a:latin typeface="Consolas" pitchFamily="49" charset="0"/>
              </a:rPr>
              <a:t>total</a:t>
            </a:r>
            <a:r>
              <a:rPr lang="nl-NL" sz="2400" dirty="0">
                <a:latin typeface="Consolas" pitchFamily="49" charset="0"/>
              </a:rPr>
              <a:t> += n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dirty="0" err="1">
                <a:latin typeface="Consolas" pitchFamily="49" charset="0"/>
              </a:rPr>
              <a:t>n</a:t>
            </a:r>
            <a:r>
              <a:rPr lang="nl-NL" sz="2400" dirty="0">
                <a:latin typeface="Consolas" pitchFamily="49" charset="0"/>
              </a:rPr>
              <a:t> += 2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b="1" dirty="0">
                <a:latin typeface="Consolas" pitchFamily="49" charset="0"/>
              </a:rPr>
              <a:t>print n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/>
              <a:t>2 4 6 8 10 12 14 </a:t>
            </a:r>
            <a:r>
              <a:rPr lang="nl-NL" b="1" dirty="0"/>
              <a:t>16(!)  </a:t>
            </a:r>
            <a:r>
              <a:rPr lang="nl-NL" dirty="0"/>
              <a:t>(15 </a:t>
            </a:r>
            <a:r>
              <a:rPr lang="nl-NL" dirty="0" err="1"/>
              <a:t>never</a:t>
            </a:r>
            <a:r>
              <a:rPr lang="nl-NL" dirty="0"/>
              <a:t> </a:t>
            </a:r>
            <a:r>
              <a:rPr lang="nl-NL" dirty="0" err="1"/>
              <a:t>occurs</a:t>
            </a:r>
            <a:r>
              <a:rPr lang="nl-NL" dirty="0"/>
              <a:t>)</a:t>
            </a:r>
            <a:endParaRPr lang="nl-NL" sz="2400" b="1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4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Print </a:t>
            </a:r>
            <a:r>
              <a:rPr lang="nl-NL" dirty="0" err="1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Sometimes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hardly</a:t>
            </a:r>
            <a:r>
              <a:rPr lang="nl-NL" dirty="0"/>
              <a:t> </a:t>
            </a:r>
            <a:r>
              <a:rPr lang="nl-NL" dirty="0" err="1"/>
              <a:t>visible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print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nl-NL" sz="2600" dirty="0" err="1">
                <a:latin typeface="Consolas" pitchFamily="49" charset="0"/>
              </a:rPr>
              <a:t>line</a:t>
            </a:r>
            <a:r>
              <a:rPr lang="nl-NL" sz="2600" dirty="0">
                <a:latin typeface="Consolas" pitchFamily="49" charset="0"/>
              </a:rPr>
              <a:t> = “horizontal “</a:t>
            </a:r>
            <a:br>
              <a:rPr lang="nl-NL" sz="2600" dirty="0">
                <a:latin typeface="Consolas" pitchFamily="49" charset="0"/>
              </a:rPr>
            </a:br>
            <a:r>
              <a:rPr lang="nl-NL" sz="2600" dirty="0" err="1">
                <a:latin typeface="Consolas" pitchFamily="49" charset="0"/>
              </a:rPr>
              <a:t>if</a:t>
            </a:r>
            <a:r>
              <a:rPr lang="nl-NL" sz="2600" dirty="0">
                <a:latin typeface="Consolas" pitchFamily="49" charset="0"/>
              </a:rPr>
              <a:t> </a:t>
            </a:r>
            <a:r>
              <a:rPr lang="nl-NL" sz="2600" dirty="0" err="1">
                <a:latin typeface="Consolas" pitchFamily="49" charset="0"/>
              </a:rPr>
              <a:t>line</a:t>
            </a:r>
            <a:r>
              <a:rPr lang="nl-NL" sz="2600" dirty="0">
                <a:latin typeface="Consolas" pitchFamily="49" charset="0"/>
              </a:rPr>
              <a:t> == “horizontal”:   </a:t>
            </a:r>
            <a:r>
              <a:rPr lang="nl-NL" sz="26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 </a:t>
            </a:r>
            <a:r>
              <a:rPr lang="nl-NL" sz="2600" dirty="0" err="1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Never</a:t>
            </a:r>
            <a:r>
              <a:rPr lang="nl-NL" sz="26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happens </a:t>
            </a:r>
            <a:r>
              <a:rPr lang="nl-NL" sz="2600" dirty="0" err="1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due</a:t>
            </a:r>
            <a:r>
              <a:rPr lang="nl-NL" sz="26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to “ “!</a:t>
            </a:r>
            <a:br>
              <a:rPr lang="nl-NL" sz="26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</a:br>
            <a:r>
              <a:rPr lang="nl-NL" sz="26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	</a:t>
            </a:r>
            <a:r>
              <a:rPr lang="nl-NL" sz="2600" dirty="0">
                <a:latin typeface="Consolas" pitchFamily="49" charset="0"/>
              </a:rPr>
              <a:t># do stuff</a:t>
            </a:r>
            <a:br>
              <a:rPr lang="nl-NL" sz="2600" dirty="0">
                <a:latin typeface="Consolas" pitchFamily="49" charset="0"/>
              </a:rPr>
            </a:br>
            <a:endParaRPr lang="nl-NL" dirty="0">
              <a:latin typeface="Consolas" pitchFamily="49" charset="0"/>
            </a:endParaRPr>
          </a:p>
          <a:p>
            <a:r>
              <a:rPr lang="nl-NL" dirty="0"/>
              <a:t>‘print </a:t>
            </a:r>
            <a:r>
              <a:rPr lang="nl-NL" dirty="0" err="1"/>
              <a:t>line</a:t>
            </a:r>
            <a:r>
              <a:rPr lang="nl-NL" dirty="0"/>
              <a:t>’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show “horizontal” (</a:t>
            </a:r>
            <a:r>
              <a:rPr lang="nl-NL" dirty="0" err="1"/>
              <a:t>it</a:t>
            </a:r>
            <a:r>
              <a:rPr lang="nl-NL" dirty="0"/>
              <a:t> prints the </a:t>
            </a:r>
            <a:r>
              <a:rPr lang="nl-NL" dirty="0" err="1"/>
              <a:t>space</a:t>
            </a:r>
            <a:r>
              <a:rPr lang="nl-NL" dirty="0"/>
              <a:t>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)</a:t>
            </a:r>
          </a:p>
          <a:p>
            <a:r>
              <a:rPr lang="nl-NL" dirty="0" err="1"/>
              <a:t>Solution</a:t>
            </a:r>
            <a:r>
              <a:rPr lang="nl-NL" dirty="0"/>
              <a:t>: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visible</a:t>
            </a:r>
            <a:r>
              <a:rPr lang="nl-NL" dirty="0"/>
              <a:t> </a:t>
            </a:r>
            <a:r>
              <a:rPr lang="nl-NL" dirty="0" err="1"/>
              <a:t>character</a:t>
            </a:r>
            <a:r>
              <a:rPr lang="nl-NL" dirty="0"/>
              <a:t> in front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behind</a:t>
            </a:r>
            <a:r>
              <a:rPr lang="nl-NL" dirty="0"/>
              <a:t> the </a:t>
            </a:r>
            <a:r>
              <a:rPr lang="nl-NL" dirty="0" err="1"/>
              <a:t>printed</a:t>
            </a:r>
            <a:r>
              <a:rPr lang="nl-NL" dirty="0"/>
              <a:t> </a:t>
            </a:r>
            <a:r>
              <a:rPr lang="nl-NL" dirty="0" err="1"/>
              <a:t>variable</a:t>
            </a:r>
            <a:br>
              <a:rPr lang="nl-NL" dirty="0"/>
            </a:br>
            <a:br>
              <a:rPr lang="nl-NL" dirty="0"/>
            </a:br>
            <a:r>
              <a:rPr lang="nl-NL" sz="2600" dirty="0">
                <a:latin typeface="Consolas" pitchFamily="49" charset="0"/>
              </a:rPr>
              <a:t>print “&gt;” + </a:t>
            </a:r>
            <a:r>
              <a:rPr lang="nl-NL" sz="2600" dirty="0" err="1">
                <a:latin typeface="Consolas" pitchFamily="49" charset="0"/>
              </a:rPr>
              <a:t>line</a:t>
            </a:r>
            <a:r>
              <a:rPr lang="nl-NL" sz="2600" dirty="0">
                <a:latin typeface="Consolas" pitchFamily="49" charset="0"/>
              </a:rPr>
              <a:t> + “&lt;“</a:t>
            </a:r>
            <a:br>
              <a:rPr lang="nl-NL" sz="2600" dirty="0">
                <a:latin typeface="Consolas" pitchFamily="49" charset="0"/>
              </a:rPr>
            </a:br>
            <a:br>
              <a:rPr lang="nl-NL" sz="2600" dirty="0">
                <a:latin typeface="Consolas" pitchFamily="49" charset="0"/>
                <a:sym typeface="Wingdings" pitchFamily="2" charset="2"/>
              </a:rPr>
            </a:br>
            <a:r>
              <a:rPr lang="nl-NL" sz="2600" dirty="0">
                <a:latin typeface="Consolas" pitchFamily="49" charset="0"/>
                <a:sym typeface="Wingdings" pitchFamily="2" charset="2"/>
              </a:rPr>
              <a:t>&gt;horizontal &lt;   		</a:t>
            </a:r>
            <a:r>
              <a:rPr lang="nl-NL" sz="26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 </a:t>
            </a:r>
            <a:r>
              <a:rPr lang="nl-NL" sz="2600" dirty="0" err="1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Space</a:t>
            </a:r>
            <a:r>
              <a:rPr lang="nl-NL" sz="2600" dirty="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</a:t>
            </a:r>
            <a:r>
              <a:rPr lang="nl-NL" sz="2600" dirty="0" err="1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visible</a:t>
            </a:r>
            <a:endParaRPr lang="nl-NL" sz="26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guidelines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debugging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160" cy="4944042"/>
          </a:xfrm>
        </p:spPr>
        <p:txBody>
          <a:bodyPr>
            <a:normAutofit fontScale="55000" lnSpcReduction="20000"/>
          </a:bodyPr>
          <a:lstStyle/>
          <a:p>
            <a:r>
              <a:rPr lang="nl-NL" sz="4200" dirty="0" err="1"/>
              <a:t>Know</a:t>
            </a:r>
            <a:r>
              <a:rPr lang="nl-NL" sz="4200" dirty="0"/>
              <a:t> (the goal of) </a:t>
            </a:r>
            <a:r>
              <a:rPr lang="nl-NL" sz="4200" dirty="0" err="1"/>
              <a:t>your</a:t>
            </a:r>
            <a:r>
              <a:rPr lang="nl-NL" sz="4200" dirty="0"/>
              <a:t> program</a:t>
            </a:r>
          </a:p>
          <a:p>
            <a:pPr lvl="1"/>
            <a:r>
              <a:rPr lang="nl-NL" sz="3400" dirty="0" err="1"/>
              <a:t>What</a:t>
            </a:r>
            <a:r>
              <a:rPr lang="nl-NL" sz="3400" dirty="0"/>
              <a:t> does </a:t>
            </a:r>
            <a:r>
              <a:rPr lang="nl-NL" sz="3400" dirty="0" err="1"/>
              <a:t>it</a:t>
            </a:r>
            <a:r>
              <a:rPr lang="nl-NL" sz="3400" dirty="0"/>
              <a:t> do?</a:t>
            </a:r>
          </a:p>
          <a:p>
            <a:pPr lvl="1"/>
            <a:r>
              <a:rPr lang="nl-NL" sz="3400" dirty="0" err="1"/>
              <a:t>What</a:t>
            </a:r>
            <a:r>
              <a:rPr lang="nl-NL" sz="3400" dirty="0"/>
              <a:t> </a:t>
            </a:r>
            <a:r>
              <a:rPr lang="nl-NL" sz="3400" dirty="0" err="1"/>
              <a:t>should</a:t>
            </a:r>
            <a:r>
              <a:rPr lang="nl-NL" sz="3400" dirty="0"/>
              <a:t> </a:t>
            </a:r>
            <a:r>
              <a:rPr lang="nl-NL" sz="3400" dirty="0" err="1"/>
              <a:t>it</a:t>
            </a:r>
            <a:r>
              <a:rPr lang="nl-NL" sz="3400" dirty="0"/>
              <a:t> do?</a:t>
            </a:r>
          </a:p>
          <a:p>
            <a:r>
              <a:rPr lang="nl-NL" sz="4200" dirty="0" err="1"/>
              <a:t>Change</a:t>
            </a:r>
            <a:r>
              <a:rPr lang="nl-NL" sz="4200" dirty="0"/>
              <a:t> </a:t>
            </a:r>
            <a:r>
              <a:rPr lang="nl-NL" sz="4200" dirty="0" err="1"/>
              <a:t>one</a:t>
            </a:r>
            <a:r>
              <a:rPr lang="nl-NL" sz="4200" dirty="0"/>
              <a:t> </a:t>
            </a:r>
            <a:r>
              <a:rPr lang="nl-NL" sz="4200" dirty="0" err="1"/>
              <a:t>thing</a:t>
            </a:r>
            <a:r>
              <a:rPr lang="nl-NL" sz="4200" dirty="0"/>
              <a:t> at a time</a:t>
            </a:r>
          </a:p>
          <a:p>
            <a:pPr lvl="1"/>
            <a:r>
              <a:rPr lang="nl-NL" sz="3400" dirty="0" err="1"/>
              <a:t>If</a:t>
            </a:r>
            <a:r>
              <a:rPr lang="nl-NL" sz="3400" dirty="0"/>
              <a:t> </a:t>
            </a:r>
            <a:r>
              <a:rPr lang="nl-NL" sz="3400" dirty="0" err="1"/>
              <a:t>you</a:t>
            </a:r>
            <a:r>
              <a:rPr lang="nl-NL" sz="3400" dirty="0"/>
              <a:t> </a:t>
            </a:r>
            <a:r>
              <a:rPr lang="nl-NL" sz="3400" dirty="0" err="1"/>
              <a:t>change</a:t>
            </a:r>
            <a:r>
              <a:rPr lang="nl-NL" sz="3400" dirty="0"/>
              <a:t> more </a:t>
            </a:r>
            <a:r>
              <a:rPr lang="nl-NL" sz="3400" dirty="0" err="1"/>
              <a:t>things</a:t>
            </a:r>
            <a:r>
              <a:rPr lang="nl-NL" sz="3400" dirty="0"/>
              <a:t> at </a:t>
            </a:r>
            <a:r>
              <a:rPr lang="nl-NL" sz="3400" dirty="0" err="1"/>
              <a:t>once</a:t>
            </a:r>
            <a:r>
              <a:rPr lang="nl-NL" sz="3400" dirty="0"/>
              <a:t> </a:t>
            </a:r>
            <a:r>
              <a:rPr lang="nl-NL" sz="3400" dirty="0" err="1"/>
              <a:t>you</a:t>
            </a:r>
            <a:r>
              <a:rPr lang="nl-NL" sz="3400" dirty="0"/>
              <a:t> </a:t>
            </a:r>
            <a:r>
              <a:rPr lang="nl-NL" sz="3400" dirty="0" err="1"/>
              <a:t>will</a:t>
            </a:r>
            <a:r>
              <a:rPr lang="nl-NL" sz="3400" dirty="0"/>
              <a:t> </a:t>
            </a:r>
            <a:r>
              <a:rPr lang="nl-NL" sz="3400" dirty="0" err="1"/>
              <a:t>not</a:t>
            </a:r>
            <a:r>
              <a:rPr lang="nl-NL" sz="3400" dirty="0"/>
              <a:t> discover the </a:t>
            </a:r>
            <a:r>
              <a:rPr lang="nl-NL" sz="3400" dirty="0" err="1"/>
              <a:t>real</a:t>
            </a:r>
            <a:r>
              <a:rPr lang="nl-NL" sz="3400" dirty="0"/>
              <a:t> </a:t>
            </a:r>
            <a:r>
              <a:rPr lang="nl-NL" sz="3400" dirty="0" err="1"/>
              <a:t>sole</a:t>
            </a:r>
            <a:r>
              <a:rPr lang="nl-NL" sz="3400" dirty="0"/>
              <a:t> </a:t>
            </a:r>
            <a:r>
              <a:rPr lang="nl-NL" sz="3400" dirty="0" err="1"/>
              <a:t>cause</a:t>
            </a:r>
            <a:r>
              <a:rPr lang="nl-NL" sz="3400" dirty="0"/>
              <a:t> of </a:t>
            </a:r>
            <a:r>
              <a:rPr lang="nl-NL" sz="3400" dirty="0" err="1"/>
              <a:t>your</a:t>
            </a:r>
            <a:r>
              <a:rPr lang="nl-NL" sz="3400" dirty="0"/>
              <a:t> </a:t>
            </a:r>
            <a:r>
              <a:rPr lang="nl-NL" sz="3400" dirty="0" err="1"/>
              <a:t>trouble</a:t>
            </a:r>
            <a:r>
              <a:rPr lang="nl-NL" sz="3400" dirty="0"/>
              <a:t>(s)</a:t>
            </a:r>
          </a:p>
          <a:p>
            <a:r>
              <a:rPr lang="en-US" sz="4200" dirty="0"/>
              <a:t>Reproduce the problem</a:t>
            </a:r>
          </a:p>
          <a:p>
            <a:pPr lvl="1"/>
            <a:r>
              <a:rPr lang="nl-NL" sz="3400" dirty="0"/>
              <a:t>If you get a not understandable error message and know the location of the error, try to see if a change to that line will result in a different error message</a:t>
            </a:r>
          </a:p>
          <a:p>
            <a:r>
              <a:rPr lang="nl-NL" sz="4200" dirty="0"/>
              <a:t>The </a:t>
            </a:r>
            <a:r>
              <a:rPr lang="nl-NL" sz="4200" dirty="0" err="1"/>
              <a:t>problem</a:t>
            </a:r>
            <a:r>
              <a:rPr lang="nl-NL" sz="4200" dirty="0"/>
              <a:t> is </a:t>
            </a:r>
            <a:r>
              <a:rPr lang="nl-NL" sz="4200" dirty="0" err="1"/>
              <a:t>not</a:t>
            </a:r>
            <a:r>
              <a:rPr lang="nl-NL" sz="4200" dirty="0"/>
              <a:t> </a:t>
            </a:r>
            <a:r>
              <a:rPr lang="nl-NL" sz="4200" dirty="0" err="1"/>
              <a:t>gone</a:t>
            </a:r>
            <a:r>
              <a:rPr lang="nl-NL" sz="4200" dirty="0"/>
              <a:t> </a:t>
            </a:r>
            <a:r>
              <a:rPr lang="nl-NL" sz="4200" dirty="0" err="1"/>
              <a:t>until</a:t>
            </a:r>
            <a:r>
              <a:rPr lang="nl-NL" sz="4200" dirty="0"/>
              <a:t> </a:t>
            </a:r>
            <a:r>
              <a:rPr lang="nl-NL" sz="4200" dirty="0" err="1"/>
              <a:t>you</a:t>
            </a:r>
            <a:r>
              <a:rPr lang="nl-NL" sz="4200" dirty="0"/>
              <a:t> </a:t>
            </a:r>
            <a:r>
              <a:rPr lang="nl-NL" sz="4200" dirty="0" err="1"/>
              <a:t>fixed</a:t>
            </a:r>
            <a:r>
              <a:rPr lang="nl-NL" sz="4200" dirty="0"/>
              <a:t> </a:t>
            </a:r>
            <a:r>
              <a:rPr lang="nl-NL" sz="4200" dirty="0" err="1"/>
              <a:t>it</a:t>
            </a:r>
            <a:endParaRPr lang="nl-NL" sz="4200" dirty="0"/>
          </a:p>
          <a:p>
            <a:pPr lvl="1"/>
            <a:r>
              <a:rPr lang="nl-NL" sz="3400" dirty="0" err="1"/>
              <a:t>When</a:t>
            </a:r>
            <a:r>
              <a:rPr lang="nl-NL" sz="3400" dirty="0"/>
              <a:t> </a:t>
            </a:r>
            <a:r>
              <a:rPr lang="nl-NL" sz="3400" dirty="0" err="1"/>
              <a:t>it</a:t>
            </a:r>
            <a:r>
              <a:rPr lang="nl-NL" sz="3400" dirty="0"/>
              <a:t> stops </a:t>
            </a:r>
            <a:r>
              <a:rPr lang="nl-NL" sz="3400" dirty="0" err="1"/>
              <a:t>occurring</a:t>
            </a:r>
            <a:r>
              <a:rPr lang="nl-NL" sz="3400" dirty="0"/>
              <a:t> </a:t>
            </a:r>
            <a:r>
              <a:rPr lang="nl-NL" sz="3400" dirty="0" err="1"/>
              <a:t>when</a:t>
            </a:r>
            <a:r>
              <a:rPr lang="nl-NL" sz="3400" dirty="0"/>
              <a:t> </a:t>
            </a:r>
            <a:r>
              <a:rPr lang="nl-NL" sz="3400" dirty="0" err="1"/>
              <a:t>you</a:t>
            </a:r>
            <a:r>
              <a:rPr lang="nl-NL" sz="3400" dirty="0"/>
              <a:t> </a:t>
            </a:r>
            <a:r>
              <a:rPr lang="nl-NL" sz="3400" dirty="0" err="1"/>
              <a:t>haven’t</a:t>
            </a:r>
            <a:r>
              <a:rPr lang="nl-NL" sz="3400" dirty="0"/>
              <a:t> </a:t>
            </a:r>
            <a:r>
              <a:rPr lang="nl-NL" sz="3400" dirty="0" err="1"/>
              <a:t>done</a:t>
            </a:r>
            <a:r>
              <a:rPr lang="nl-NL" sz="3400" dirty="0"/>
              <a:t> </a:t>
            </a:r>
            <a:r>
              <a:rPr lang="nl-NL" sz="3400" dirty="0" err="1"/>
              <a:t>anything</a:t>
            </a:r>
            <a:r>
              <a:rPr lang="nl-NL" sz="3400" dirty="0"/>
              <a:t>, </a:t>
            </a:r>
            <a:r>
              <a:rPr lang="nl-NL" sz="3400" dirty="0" err="1"/>
              <a:t>it</a:t>
            </a:r>
            <a:r>
              <a:rPr lang="nl-NL" sz="3400" dirty="0"/>
              <a:t> is </a:t>
            </a:r>
            <a:r>
              <a:rPr lang="nl-NL" sz="3400" dirty="0" err="1"/>
              <a:t>still</a:t>
            </a:r>
            <a:r>
              <a:rPr lang="nl-NL" sz="3400" dirty="0"/>
              <a:t> </a:t>
            </a:r>
            <a:r>
              <a:rPr lang="nl-NL" sz="3400" dirty="0" err="1"/>
              <a:t>there</a:t>
            </a:r>
            <a:r>
              <a:rPr lang="nl-NL" sz="3400" dirty="0"/>
              <a:t> and </a:t>
            </a:r>
            <a:r>
              <a:rPr lang="nl-NL" sz="3400" dirty="0" err="1"/>
              <a:t>will</a:t>
            </a:r>
            <a:r>
              <a:rPr lang="nl-NL" sz="3400" dirty="0"/>
              <a:t> happen </a:t>
            </a:r>
            <a:r>
              <a:rPr lang="nl-NL" sz="3400" dirty="0" err="1"/>
              <a:t>again</a:t>
            </a:r>
            <a:r>
              <a:rPr lang="nl-NL" sz="3400" dirty="0"/>
              <a:t>!</a:t>
            </a:r>
          </a:p>
          <a:p>
            <a:r>
              <a:rPr lang="nl-NL" sz="4200" dirty="0" err="1"/>
              <a:t>Take</a:t>
            </a:r>
            <a:r>
              <a:rPr lang="nl-NL" sz="4200" dirty="0"/>
              <a:t> a rest and stop </a:t>
            </a:r>
            <a:r>
              <a:rPr lang="nl-NL" sz="4200" dirty="0" err="1"/>
              <a:t>after</a:t>
            </a:r>
            <a:r>
              <a:rPr lang="nl-NL" sz="4200" dirty="0"/>
              <a:t> a </a:t>
            </a:r>
            <a:r>
              <a:rPr lang="nl-NL" sz="4200" dirty="0" err="1"/>
              <a:t>while</a:t>
            </a:r>
            <a:r>
              <a:rPr lang="nl-NL" sz="4200" dirty="0"/>
              <a:t> </a:t>
            </a:r>
            <a:r>
              <a:rPr lang="nl-NL" sz="4200" dirty="0" err="1"/>
              <a:t>with</a:t>
            </a:r>
            <a:r>
              <a:rPr lang="nl-NL" sz="4200" dirty="0"/>
              <a:t> </a:t>
            </a:r>
            <a:r>
              <a:rPr lang="nl-NL" sz="4200" dirty="0" err="1"/>
              <a:t>no</a:t>
            </a:r>
            <a:r>
              <a:rPr lang="nl-NL" sz="4200" dirty="0"/>
              <a:t> </a:t>
            </a:r>
            <a:r>
              <a:rPr lang="nl-NL" sz="4200" dirty="0" err="1"/>
              <a:t>results</a:t>
            </a:r>
            <a:endParaRPr lang="nl-NL" sz="4200" dirty="0"/>
          </a:p>
          <a:p>
            <a:r>
              <a:rPr lang="nl-NL" sz="4200" dirty="0" err="1"/>
              <a:t>Ask</a:t>
            </a:r>
            <a:r>
              <a:rPr lang="nl-NL" sz="4200" dirty="0"/>
              <a:t> </a:t>
            </a:r>
            <a:r>
              <a:rPr lang="nl-NL" sz="4200" dirty="0" err="1"/>
              <a:t>for</a:t>
            </a:r>
            <a:r>
              <a:rPr lang="nl-NL" sz="4200" dirty="0"/>
              <a:t> help!</a:t>
            </a:r>
          </a:p>
          <a:p>
            <a:pPr lvl="1"/>
            <a:r>
              <a:rPr lang="nl-NL" sz="3400" dirty="0" err="1"/>
              <a:t>Someone</a:t>
            </a:r>
            <a:r>
              <a:rPr lang="nl-NL" sz="3400" dirty="0"/>
              <a:t> </a:t>
            </a:r>
            <a:r>
              <a:rPr lang="nl-NL" sz="3400" dirty="0" err="1"/>
              <a:t>else</a:t>
            </a:r>
            <a:r>
              <a:rPr lang="nl-NL" sz="3400" dirty="0"/>
              <a:t> </a:t>
            </a:r>
            <a:r>
              <a:rPr lang="nl-NL" sz="3400" dirty="0" err="1"/>
              <a:t>might</a:t>
            </a:r>
            <a:r>
              <a:rPr lang="nl-NL" sz="3400" dirty="0"/>
              <a:t> have </a:t>
            </a:r>
            <a:r>
              <a:rPr lang="nl-NL" sz="3400" dirty="0" err="1"/>
              <a:t>seen</a:t>
            </a:r>
            <a:r>
              <a:rPr lang="nl-NL" sz="3400" dirty="0"/>
              <a:t> </a:t>
            </a:r>
            <a:r>
              <a:rPr lang="nl-NL" sz="3400" dirty="0" err="1"/>
              <a:t>your</a:t>
            </a:r>
            <a:r>
              <a:rPr lang="nl-NL" sz="3400" dirty="0"/>
              <a:t> bug </a:t>
            </a:r>
            <a:r>
              <a:rPr lang="nl-NL" sz="3400" dirty="0" err="1"/>
              <a:t>before</a:t>
            </a:r>
            <a:r>
              <a:rPr lang="nl-NL" sz="3400" dirty="0"/>
              <a:t> (and </a:t>
            </a:r>
            <a:r>
              <a:rPr lang="nl-NL" sz="3400" dirty="0" err="1"/>
              <a:t>squashed</a:t>
            </a:r>
            <a:r>
              <a:rPr lang="nl-NL" sz="3400" dirty="0"/>
              <a:t> </a:t>
            </a:r>
            <a:r>
              <a:rPr lang="nl-NL" sz="3400" dirty="0" err="1"/>
              <a:t>it</a:t>
            </a:r>
            <a:r>
              <a:rPr lang="nl-NL" sz="3400" dirty="0"/>
              <a:t>) </a:t>
            </a:r>
          </a:p>
          <a:p>
            <a:r>
              <a:rPr lang="en-US" sz="4200" dirty="0"/>
              <a:t>Test, test, test</a:t>
            </a:r>
          </a:p>
        </p:txBody>
      </p:sp>
    </p:spTree>
    <p:extLst>
      <p:ext uri="{BB962C8B-B14F-4D97-AF65-F5344CB8AC3E}">
        <p14:creationId xmlns:p14="http://schemas.microsoft.com/office/powerpoint/2010/main" val="407090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Stimuli placement: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Placement </a:t>
            </a:r>
            <a:r>
              <a:rPr lang="nl-NL" dirty="0" err="1"/>
              <a:t>on</a:t>
            </a:r>
            <a:r>
              <a:rPr lang="nl-NL" dirty="0"/>
              <a:t> a </a:t>
            </a:r>
            <a:r>
              <a:rPr lang="nl-NL" dirty="0" err="1"/>
              <a:t>grid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Create all grid positions</a:t>
            </a:r>
          </a:p>
          <a:p>
            <a:pPr lvl="2"/>
            <a:r>
              <a:rPr lang="nl-NL" dirty="0"/>
              <a:t>Usually using two for loops (one for </a:t>
            </a:r>
            <a:r>
              <a:rPr lang="nl-NL" i="1" dirty="0"/>
              <a:t>x</a:t>
            </a:r>
            <a:r>
              <a:rPr lang="nl-NL" dirty="0"/>
              <a:t>, and one for the </a:t>
            </a:r>
            <a:r>
              <a:rPr lang="nl-NL" i="1" dirty="0"/>
              <a:t>y</a:t>
            </a:r>
            <a:r>
              <a:rPr lang="nl-NL" dirty="0"/>
              <a:t> coordinate)</a:t>
            </a:r>
            <a:endParaRPr lang="en-US" dirty="0"/>
          </a:p>
          <a:p>
            <a:pPr lvl="1"/>
            <a:r>
              <a:rPr lang="nl-NL" dirty="0"/>
              <a:t>Randomize grid positions</a:t>
            </a:r>
          </a:p>
          <a:p>
            <a:pPr lvl="1"/>
            <a:r>
              <a:rPr lang="nl-NL" dirty="0"/>
              <a:t>For element in all_elements:</a:t>
            </a:r>
          </a:p>
          <a:p>
            <a:pPr lvl="2"/>
            <a:r>
              <a:rPr lang="nl-NL" dirty="0"/>
              <a:t>Draw stimulus to grid position (element)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6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9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1008112"/>
          </a:xfrm>
        </p:spPr>
        <p:txBody>
          <a:bodyPr>
            <a:normAutofit fontScale="92500"/>
          </a:bodyPr>
          <a:lstStyle/>
          <a:p>
            <a:r>
              <a:rPr lang="nl-NL" sz="2400" dirty="0" err="1"/>
              <a:t>Decide</a:t>
            </a:r>
            <a:r>
              <a:rPr lang="nl-NL" sz="2400" dirty="0"/>
              <a:t> </a:t>
            </a:r>
            <a:r>
              <a:rPr lang="nl-NL" sz="2400" dirty="0" err="1"/>
              <a:t>on</a:t>
            </a:r>
            <a:r>
              <a:rPr lang="nl-NL" sz="2400" dirty="0"/>
              <a:t> </a:t>
            </a:r>
            <a:r>
              <a:rPr lang="nl-NL" sz="2400" dirty="0" err="1"/>
              <a:t>distance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grid</a:t>
            </a:r>
            <a:r>
              <a:rPr lang="nl-NL" sz="2400" dirty="0"/>
              <a:t> </a:t>
            </a:r>
            <a:r>
              <a:rPr lang="nl-NL" sz="2400" dirty="0" err="1"/>
              <a:t>positions</a:t>
            </a:r>
            <a:r>
              <a:rPr lang="nl-NL" sz="2400" dirty="0"/>
              <a:t> (e.g. </a:t>
            </a:r>
            <a:r>
              <a:rPr lang="nl-NL" sz="2400" dirty="0" err="1"/>
              <a:t>ll</a:t>
            </a:r>
            <a:r>
              <a:rPr lang="nl-NL" sz="2400" dirty="0"/>
              <a:t> = 20)</a:t>
            </a:r>
          </a:p>
          <a:p>
            <a:r>
              <a:rPr lang="nl-NL" sz="2400" dirty="0" err="1"/>
              <a:t>Determine</a:t>
            </a:r>
            <a:r>
              <a:rPr lang="nl-NL" sz="2400" dirty="0"/>
              <a:t> </a:t>
            </a:r>
            <a:r>
              <a:rPr lang="nl-NL" sz="2400" dirty="0" err="1"/>
              <a:t>topleft</a:t>
            </a:r>
            <a:r>
              <a:rPr lang="nl-NL" sz="2400" dirty="0"/>
              <a:t> most </a:t>
            </a:r>
            <a:r>
              <a:rPr lang="nl-NL" sz="2400" dirty="0" err="1"/>
              <a:t>grid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and </a:t>
            </a:r>
            <a:r>
              <a:rPr lang="nl-NL" sz="2400" dirty="0" err="1"/>
              <a:t>calculate</a:t>
            </a:r>
            <a:r>
              <a:rPr lang="nl-NL" sz="2400" dirty="0"/>
              <a:t> all pos </a:t>
            </a:r>
            <a:r>
              <a:rPr lang="nl-NL" sz="2400" dirty="0" err="1"/>
              <a:t>from</a:t>
            </a:r>
            <a:r>
              <a:rPr lang="nl-NL" sz="2400" dirty="0"/>
              <a:t> </a:t>
            </a:r>
            <a:r>
              <a:rPr lang="nl-NL" sz="2400" dirty="0" err="1"/>
              <a:t>there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71600" y="2852936"/>
            <a:ext cx="2592288" cy="2592288"/>
            <a:chOff x="1043608" y="3140968"/>
            <a:chExt cx="2759596" cy="2759596"/>
          </a:xfrm>
        </p:grpSpPr>
        <p:pic>
          <p:nvPicPr>
            <p:cNvPr id="440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3140968"/>
              <a:ext cx="2759596" cy="2759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Oval 9"/>
            <p:cNvSpPr/>
            <p:nvPr/>
          </p:nvSpPr>
          <p:spPr>
            <a:xfrm>
              <a:off x="2339752" y="443711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71600" y="55172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ll</a:t>
            </a:r>
            <a:r>
              <a:rPr lang="nl-NL" dirty="0"/>
              <a:t> = 20</a:t>
            </a:r>
          </a:p>
          <a:p>
            <a:r>
              <a:rPr lang="nl-NL" b="1" dirty="0" err="1"/>
              <a:t>nr_grid</a:t>
            </a:r>
            <a:r>
              <a:rPr lang="nl-NL" b="1" dirty="0"/>
              <a:t>=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24928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Odd</a:t>
            </a:r>
            <a:r>
              <a:rPr lang="nl-NL" dirty="0"/>
              <a:t> no. of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positions</a:t>
            </a:r>
            <a:r>
              <a:rPr lang="nl-NL" dirty="0"/>
              <a:t>  (5x5)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6016" y="2492896"/>
            <a:ext cx="3168352" cy="3382635"/>
            <a:chOff x="4716016" y="2492896"/>
            <a:chExt cx="3168352" cy="33826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48064" y="3068960"/>
              <a:ext cx="2160240" cy="2114277"/>
              <a:chOff x="5004048" y="3202252"/>
              <a:chExt cx="2880320" cy="2819036"/>
            </a:xfrm>
          </p:grpSpPr>
          <p:pic>
            <p:nvPicPr>
              <p:cNvPr id="4403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04048" y="3202252"/>
                <a:ext cx="2880320" cy="2819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Oval 10"/>
              <p:cNvSpPr/>
              <p:nvPr/>
            </p:nvSpPr>
            <p:spPr>
              <a:xfrm>
                <a:off x="6372200" y="450912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148064" y="5229200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ll</a:t>
              </a:r>
              <a:r>
                <a:rPr lang="nl-NL" dirty="0"/>
                <a:t> = 20</a:t>
              </a:r>
            </a:p>
            <a:p>
              <a:r>
                <a:rPr lang="nl-NL" b="1" dirty="0" err="1"/>
                <a:t>nr_grid</a:t>
              </a:r>
              <a:r>
                <a:rPr lang="nl-NL" b="1" dirty="0"/>
                <a:t> = 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6016" y="2492896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Even no. of </a:t>
              </a:r>
              <a:r>
                <a:rPr lang="nl-NL" dirty="0" err="1"/>
                <a:t>grid</a:t>
              </a:r>
              <a:r>
                <a:rPr lang="nl-NL" dirty="0"/>
                <a:t> </a:t>
              </a:r>
              <a:r>
                <a:rPr lang="nl-NL" dirty="0" err="1"/>
                <a:t>positions</a:t>
              </a:r>
              <a:r>
                <a:rPr lang="nl-NL" dirty="0"/>
                <a:t> (4x4)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11760" y="5951021"/>
            <a:ext cx="43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topleft_x = center_x – 0.5*</a:t>
            </a:r>
            <a:r>
              <a:rPr lang="nl-NL" dirty="0" err="1"/>
              <a:t>nr_grid</a:t>
            </a:r>
            <a:r>
              <a:rPr lang="nl-NL" dirty="0"/>
              <a:t>*</a:t>
            </a:r>
            <a:r>
              <a:rPr lang="nl-NL" dirty="0" err="1"/>
              <a:t>ll</a:t>
            </a:r>
            <a:r>
              <a:rPr lang="nl-NL" dirty="0"/>
              <a:t> + 0.5*</a:t>
            </a:r>
            <a:r>
              <a:rPr lang="nl-NL" dirty="0" err="1"/>
              <a:t>ll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7</a:t>
            </a:fld>
            <a:r>
              <a:rPr lang="en-US"/>
              <a:t>/39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11760" y="6285944"/>
            <a:ext cx="4345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topleft_y = center_y – 0.5*</a:t>
            </a:r>
            <a:r>
              <a:rPr lang="nl-NL" dirty="0" err="1"/>
              <a:t>nr_grid</a:t>
            </a:r>
            <a:r>
              <a:rPr lang="nl-NL" dirty="0"/>
              <a:t>*</a:t>
            </a:r>
            <a:r>
              <a:rPr lang="nl-NL" dirty="0" err="1"/>
              <a:t>ll</a:t>
            </a:r>
            <a:r>
              <a:rPr lang="nl-NL" dirty="0"/>
              <a:t> + 0.5*</a:t>
            </a:r>
            <a:r>
              <a:rPr lang="nl-NL" dirty="0" err="1"/>
              <a:t>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5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040560"/>
          </a:xfrm>
        </p:spPr>
        <p:txBody>
          <a:bodyPr>
            <a:normAutofit/>
          </a:bodyPr>
          <a:lstStyle/>
          <a:p>
            <a:r>
              <a:rPr lang="nl-NL" dirty="0"/>
              <a:t>Pseudo code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 err="1"/>
              <a:t>start_x</a:t>
            </a:r>
            <a:r>
              <a:rPr lang="nl-NL" sz="2000" dirty="0"/>
              <a:t> = </a:t>
            </a:r>
            <a:r>
              <a:rPr lang="nl-NL" sz="2000" dirty="0" err="1"/>
              <a:t>calculate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leftmost</a:t>
            </a:r>
            <a:r>
              <a:rPr lang="nl-NL" sz="2000" dirty="0"/>
              <a:t> x </a:t>
            </a:r>
            <a:r>
              <a:rPr lang="nl-NL" sz="2000" dirty="0" err="1"/>
              <a:t>position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 err="1"/>
              <a:t>start_y</a:t>
            </a:r>
            <a:r>
              <a:rPr lang="nl-NL" sz="2000" dirty="0"/>
              <a:t> = </a:t>
            </a:r>
            <a:r>
              <a:rPr lang="nl-NL" sz="2000" dirty="0" err="1"/>
              <a:t>calculate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topmost</a:t>
            </a:r>
            <a:r>
              <a:rPr lang="nl-NL" sz="2000" dirty="0"/>
              <a:t> y </a:t>
            </a:r>
            <a:r>
              <a:rPr lang="nl-NL" sz="2000" dirty="0" err="1"/>
              <a:t>position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 err="1"/>
              <a:t>initiate</a:t>
            </a:r>
            <a:r>
              <a:rPr lang="nl-NL" sz="2000" dirty="0"/>
              <a:t> </a:t>
            </a:r>
            <a:r>
              <a:rPr lang="nl-NL" sz="2000" dirty="0" err="1"/>
              <a:t>an</a:t>
            </a:r>
            <a:r>
              <a:rPr lang="nl-NL" sz="2000" dirty="0"/>
              <a:t> empty list </a:t>
            </a:r>
            <a:r>
              <a:rPr lang="nl-NL" sz="2000" dirty="0" err="1"/>
              <a:t>to</a:t>
            </a:r>
            <a:r>
              <a:rPr lang="nl-NL" sz="2000" dirty="0"/>
              <a:t> store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positions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 err="1"/>
              <a:t>for</a:t>
            </a:r>
            <a:r>
              <a:rPr lang="nl-NL" sz="2000" dirty="0"/>
              <a:t> i = 1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nr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positions</a:t>
            </a: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dirty="0"/>
              <a:t>	          </a:t>
            </a:r>
            <a:r>
              <a:rPr lang="nl-NL" sz="2000" dirty="0" err="1"/>
              <a:t>current_x</a:t>
            </a:r>
            <a:r>
              <a:rPr lang="nl-NL" sz="2000" dirty="0"/>
              <a:t> = </a:t>
            </a:r>
            <a:r>
              <a:rPr lang="nl-NL" sz="2000" dirty="0" err="1"/>
              <a:t>calculate</a:t>
            </a:r>
            <a:r>
              <a:rPr lang="nl-NL" sz="2000" dirty="0"/>
              <a:t> x </a:t>
            </a:r>
            <a:r>
              <a:rPr lang="nl-NL" sz="2000" dirty="0" err="1"/>
              <a:t>position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i’th</a:t>
            </a:r>
            <a:r>
              <a:rPr lang="nl-NL" sz="2000" dirty="0"/>
              <a:t> </a:t>
            </a:r>
            <a:r>
              <a:rPr lang="nl-NL" sz="2000" dirty="0" err="1"/>
              <a:t>position</a:t>
            </a:r>
            <a:r>
              <a:rPr lang="nl-NL" sz="2000" dirty="0"/>
              <a:t> in x </a:t>
            </a:r>
            <a:r>
              <a:rPr lang="nl-NL" sz="2000" dirty="0" err="1"/>
              <a:t>dimension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	          </a:t>
            </a:r>
            <a:r>
              <a:rPr lang="nl-NL" sz="2000" dirty="0" err="1"/>
              <a:t>for</a:t>
            </a:r>
            <a:r>
              <a:rPr lang="nl-NL" sz="2000" dirty="0"/>
              <a:t> j = 1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nr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positions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		 </a:t>
            </a:r>
            <a:r>
              <a:rPr lang="nl-NL" sz="2000" dirty="0" err="1"/>
              <a:t>current_y</a:t>
            </a:r>
            <a:r>
              <a:rPr lang="nl-NL" sz="2000" dirty="0"/>
              <a:t> = </a:t>
            </a:r>
            <a:r>
              <a:rPr lang="nl-NL" sz="2000" dirty="0" err="1"/>
              <a:t>calculate</a:t>
            </a:r>
            <a:r>
              <a:rPr lang="nl-NL" sz="2000" dirty="0"/>
              <a:t> y </a:t>
            </a:r>
            <a:r>
              <a:rPr lang="nl-NL" sz="2000" dirty="0" err="1"/>
              <a:t>position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j’th</a:t>
            </a:r>
            <a:r>
              <a:rPr lang="nl-NL" sz="2000" dirty="0"/>
              <a:t> </a:t>
            </a:r>
            <a:r>
              <a:rPr lang="nl-NL" sz="2000" dirty="0" err="1"/>
              <a:t>position</a:t>
            </a:r>
            <a:r>
              <a:rPr lang="nl-NL" sz="2000" dirty="0"/>
              <a:t> in y </a:t>
            </a:r>
            <a:r>
              <a:rPr lang="nl-NL" sz="2000" dirty="0" err="1"/>
              <a:t>dimension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		append </a:t>
            </a:r>
            <a:r>
              <a:rPr lang="nl-NL" sz="2000" dirty="0" err="1"/>
              <a:t>current_x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current_y</a:t>
            </a:r>
            <a:r>
              <a:rPr lang="nl-NL" sz="2000" dirty="0"/>
              <a:t> as a </a:t>
            </a:r>
            <a:r>
              <a:rPr lang="nl-NL" sz="2000" dirty="0" err="1"/>
              <a:t>tuple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position</a:t>
            </a:r>
            <a:r>
              <a:rPr lang="nl-NL" sz="2000" dirty="0"/>
              <a:t>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8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Picking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9036496" cy="5040560"/>
          </a:xfrm>
        </p:spPr>
        <p:txBody>
          <a:bodyPr>
            <a:normAutofit/>
          </a:bodyPr>
          <a:lstStyle/>
          <a:p>
            <a:r>
              <a:rPr lang="nl-NL" sz="2800" dirty="0"/>
              <a:t>Draw 20 letters on random </a:t>
            </a:r>
            <a:r>
              <a:rPr lang="nl-NL" sz="2800" dirty="0" err="1"/>
              <a:t>grid</a:t>
            </a:r>
            <a:r>
              <a:rPr lang="nl-NL" sz="2800" dirty="0"/>
              <a:t> </a:t>
            </a:r>
            <a:r>
              <a:rPr lang="nl-NL" sz="2800" dirty="0" err="1"/>
              <a:t>positions</a:t>
            </a:r>
            <a:endParaRPr lang="nl-NL" sz="2800" dirty="0"/>
          </a:p>
          <a:p>
            <a:pPr lvl="1"/>
            <a:r>
              <a:rPr lang="nl-NL" sz="2400" b="1" i="1" dirty="0"/>
              <a:t>The hard solution!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red"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"green</a:t>
            </a:r>
            <a:r>
              <a:rPr lang="en-US" sz="18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taken_gridpositions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8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8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8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gridpositions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taken_gridpositions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8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gridpositions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cnvs</a:t>
            </a:r>
            <a:r>
              <a:rPr lang="en-US" sz="18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taken_gridpositions</a:t>
            </a:r>
            <a:r>
              <a:rPr lang="en-US" sz="18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grid_pos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buNone/>
            </a:pPr>
            <a:endParaRPr lang="nl-NL" sz="1600" dirty="0">
              <a:latin typeface="Consolas" pitchFamily="49" charset="0"/>
            </a:endParaRPr>
          </a:p>
          <a:p>
            <a:pPr>
              <a:buNone/>
            </a:pPr>
            <a:endParaRPr lang="nl-NL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9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69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gramming for Psychologist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Some important points...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Some important point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ome important points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Some important points&amp;quot;&quot;/&gt;&lt;property id=&quot;20307&quot; value=&quot;274&quot;/&gt;&lt;/object&gt;&lt;object type=&quot;3&quot; unique_id=&quot;10009&quot;&gt;&lt;property id=&quot;20148&quot; value=&quot;5&quot;/&gt;&lt;property id=&quot;20300&quot; value=&quot;Slide 6 - &amp;quot;Some important points&amp;quot;&quot;/&gt;&lt;property id=&quot;20307&quot; value=&quot;275&quot;/&gt;&lt;/object&gt;&lt;object type=&quot;3&quot; unique_id=&quot;10010&quot;&gt;&lt;property id=&quot;20148&quot; value=&quot;5&quot;/&gt;&lt;property id=&quot;20300&quot; value=&quot;Slide 7 - &amp;quot;Some important points&amp;quot;&quot;/&gt;&lt;property id=&quot;20307&quot; value=&quot;276&quot;/&gt;&lt;/object&gt;&lt;object type=&quot;3&quot; unique_id=&quot;10011&quot;&gt;&lt;property id=&quot;20148&quot; value=&quot;5&quot;/&gt;&lt;property id=&quot;20300&quot; value=&quot;Slide 21 - &amp;quot;Methods of placing stimuli&amp;quot;&quot;/&gt;&lt;property id=&quot;20307&quot; value=&quot;260&quot;/&gt;&lt;/object&gt;&lt;object type=&quot;3&quot; unique_id=&quot;10012&quot;&gt;&lt;property id=&quot;20148&quot; value=&quot;5&quot;/&gt;&lt;property id=&quot;20300&quot; value=&quot;Slide 22 - &amp;quot;Placing stimuli in a circle&amp;quot;&quot;/&gt;&lt;property id=&quot;20307&quot; value=&quot;261&quot;/&gt;&lt;/object&gt;&lt;object type=&quot;3&quot; unique_id=&quot;10013&quot;&gt;&lt;property id=&quot;20148&quot; value=&quot;5&quot;/&gt;&lt;property id=&quot;20300&quot; value=&quot;Slide 23 - &amp;quot;Placing stimuli in a circle&amp;quot;&quot;/&gt;&lt;property id=&quot;20307&quot; value=&quot;262&quot;/&gt;&lt;/object&gt;&lt;object type=&quot;3&quot; unique_id=&quot;10014&quot;&gt;&lt;property id=&quot;20148&quot; value=&quot;5&quot;/&gt;&lt;property id=&quot;20300&quot; value=&quot;Slide 24 - &amp;quot;Placing stimuli in a circle&amp;quot;&quot;/&gt;&lt;property id=&quot;20307&quot; value=&quot;263&quot;/&gt;&lt;/object&gt;&lt;object type=&quot;3&quot; unique_id=&quot;10015&quot;&gt;&lt;property id=&quot;20148&quot; value=&quot;5&quot;/&gt;&lt;property id=&quot;20300&quot; value=&quot;Slide 25 - &amp;quot;Calculating circle positions&amp;quot;&quot;/&gt;&lt;property id=&quot;20307&quot; value=&quot;265&quot;/&gt;&lt;/object&gt;&lt;object type=&quot;3&quot; unique_id=&quot;10016&quot;&gt;&lt;property id=&quot;20148&quot; value=&quot;5&quot;/&gt;&lt;property id=&quot;20300&quot; value=&quot;Slide 26 - &amp;quot;Calculating circle positions&amp;quot;&quot;/&gt;&lt;property id=&quot;20307&quot; value=&quot;264&quot;/&gt;&lt;/object&gt;&lt;object type=&quot;3&quot; unique_id=&quot;10017&quot;&gt;&lt;property id=&quot;20148&quot; value=&quot;5&quot;/&gt;&lt;property id=&quot;20300&quot; value=&quot;Slide 27 - &amp;quot;Calculating circle positions&amp;quot;&quot;/&gt;&lt;property id=&quot;20307&quot; value=&quot;266&quot;/&gt;&lt;/object&gt;&lt;object type=&quot;3&quot; unique_id=&quot;10018&quot;&gt;&lt;property id=&quot;20148&quot; value=&quot;5&quot;/&gt;&lt;property id=&quot;20300&quot; value=&quot;Slide 28 - &amp;quot;Calculating circle positions&amp;quot;&quot;/&gt;&lt;property id=&quot;20307&quot; value=&quot;272&quot;/&gt;&lt;/object&gt;&lt;object type=&quot;3&quot; unique_id=&quot;10019&quot;&gt;&lt;property id=&quot;20148&quot; value=&quot;5&quot;/&gt;&lt;property id=&quot;20300&quot; value=&quot;Slide 29 - &amp;quot;Calculating circle positions&amp;quot;&quot;/&gt;&lt;property id=&quot;20307&quot; value=&quot;267&quot;/&gt;&lt;/object&gt;&lt;object type=&quot;3&quot; unique_id=&quot;10020&quot;&gt;&lt;property id=&quot;20148&quot; value=&quot;5&quot;/&gt;&lt;property id=&quot;20300&quot; value=&quot;Slide 30 - &amp;quot;Calculating circle positions&amp;quot;&quot;/&gt;&lt;property id=&quot;20307&quot; value=&quot;268&quot;/&gt;&lt;/object&gt;&lt;object type=&quot;3&quot; unique_id=&quot;10021&quot;&gt;&lt;property id=&quot;20148&quot; value=&quot;5&quot;/&gt;&lt;property id=&quot;20300&quot; value=&quot;Slide 31 - &amp;quot;Calculating circle positions&amp;quot;&quot;/&gt;&lt;property id=&quot;20307&quot; value=&quot;270&quot;/&gt;&lt;/object&gt;&lt;object type=&quot;3&quot; unique_id=&quot;10022&quot;&gt;&lt;property id=&quot;20148&quot; value=&quot;5&quot;/&gt;&lt;property id=&quot;20300&quot; value=&quot;Slide 32 - &amp;quot;Calculating circle positions&amp;quot;&quot;/&gt;&lt;property id=&quot;20307&quot; value=&quot;269&quot;/&gt;&lt;/object&gt;&lt;object type=&quot;3&quot; unique_id=&quot;10023&quot;&gt;&lt;property id=&quot;20148&quot; value=&quot;5&quot;/&gt;&lt;property id=&quot;20300&quot; value=&quot;Slide 33 - &amp;quot;Calculating circle positions: python code&amp;quot;&quot;/&gt;&lt;property id=&quot;20307&quot; value=&quot;271&quot;/&gt;&lt;/object&gt;&lt;object type=&quot;3&quot; unique_id=&quot;10024&quot;&gt;&lt;property id=&quot;20148&quot; value=&quot;5&quot;/&gt;&lt;property id=&quot;20300&quot; value=&quot;Slide 34 - &amp;quot;Working with multiple inline scripts&amp;quot;&quot;/&gt;&lt;property id=&quot;20307&quot; value=&quot;273&quot;/&gt;&lt;/object&gt;&lt;object type=&quot;3&quot; unique_id=&quot;10025&quot;&gt;&lt;property id=&quot;20148&quot; value=&quot;5&quot;/&gt;&lt;property id=&quot;20300&quot; value=&quot;Slide 35 - &amp;quot;Use logger to see what vars are available&amp;quot;&quot;/&gt;&lt;property id=&quot;20307&quot; value=&quot;277&quot;/&gt;&lt;/object&gt;&lt;object type=&quot;3&quot; unique_id=&quot;10026&quot;&gt;&lt;property id=&quot;20148&quot; value=&quot;5&quot;/&gt;&lt;property id=&quot;20300&quot; value=&quot;Slide 36 - &amp;quot;Example task&amp;quot;&quot;/&gt;&lt;property id=&quot;20307&quot; value=&quot;279&quot;/&gt;&lt;/object&gt;&lt;object type=&quot;3&quot; unique_id=&quot;10027&quot;&gt;&lt;property id=&quot;20148&quot; value=&quot;5&quot;/&gt;&lt;property id=&quot;20300&quot; value=&quot;Slide 37 - &amp;quot;Code in handle_response&amp;quot;&quot;/&gt;&lt;property id=&quot;20307&quot; value=&quot;278&quot;/&gt;&lt;/object&gt;&lt;object type=&quot;3&quot; unique_id=&quot;10028&quot;&gt;&lt;property id=&quot;20148&quot; value=&quot;5&quot;/&gt;&lt;property id=&quot;20300&quot; value=&quot;Slide 38 - &amp;quot;Other useful variables&amp;quot;&quot;/&gt;&lt;property id=&quot;20307&quot; value=&quot;281&quot;/&gt;&lt;/object&gt;&lt;object type=&quot;3&quot; unique_id=&quot;10029&quot;&gt;&lt;property id=&quot;20148&quot; value=&quot;5&quot;/&gt;&lt;property id=&quot;20300&quot; value=&quot;Slide 39 - &amp;quot;Next time&amp;quot;&quot;/&gt;&lt;property id=&quot;20307&quot; value=&quot;280&quot;/&gt;&lt;/object&gt;&lt;object type=&quot;3&quot; unique_id=&quot;10087&quot;&gt;&lt;property id=&quot;20148&quot; value=&quot;5&quot;/&gt;&lt;property id=&quot;20300&quot; value=&quot;Slide 16 - &amp;quot;The pop() function&amp;quot;&quot;/&gt;&lt;property id=&quot;20307&quot; value=&quot;283&quot;/&gt;&lt;/object&gt;&lt;object type=&quot;3&quot; unique_id=&quot;10268&quot;&gt;&lt;property id=&quot;20148&quot; value=&quot;5&quot;/&gt;&lt;property id=&quot;20300&quot; value=&quot;Slide 17 - &amp;quot;The pop() function&amp;quot;&quot;/&gt;&lt;property id=&quot;20307&quot; value=&quot;284&quot;/&gt;&lt;/object&gt;&lt;object type=&quot;3&quot; unique_id=&quot;10579&quot;&gt;&lt;property id=&quot;20148&quot; value=&quot;5&quot;/&gt;&lt;property id=&quot;20300&quot; value=&quot;Slide 18 - &amp;quot;Filling a grid version 2&amp;quot;&quot;/&gt;&lt;property id=&quot;20307&quot; value=&quot;285&quot;/&gt;&lt;/object&gt;&lt;object type=&quot;3&quot; unique_id=&quot;10580&quot;&gt;&lt;property id=&quot;20148&quot; value=&quot;5&quot;/&gt;&lt;property id=&quot;20300&quot; value=&quot;Slide 19 - &amp;quot;Filling a grid version 2&amp;quot;&quot;/&gt;&lt;property id=&quot;20307&quot; value=&quot;286&quot;/&gt;&lt;/object&gt;&lt;object type=&quot;3&quot; unique_id=&quot;10779&quot;&gt;&lt;property id=&quot;20148&quot; value=&quot;5&quot;/&gt;&lt;property id=&quot;20300&quot; value=&quot;Slide 20 - &amp;quot;Another useful Python feat.&amp;quot;&quot;/&gt;&lt;property id=&quot;20307&quot; value=&quot;287&quot;/&gt;&lt;/object&gt;&lt;object type=&quot;3&quot; unique_id=&quot;11154&quot;&gt;&lt;property id=&quot;20148&quot; value=&quot;5&quot;/&gt;&lt;property id=&quot;20300&quot; value=&quot;Slide 8 - &amp;quot;Copying reference vs content&amp;quot;&quot;/&gt;&lt;property id=&quot;20307&quot; value=&quot;288&quot;/&gt;&lt;/object&gt;&lt;object type=&quot;3&quot; unique_id=&quot;11155&quot;&gt;&lt;property id=&quot;20148&quot; value=&quot;5&quot;/&gt;&lt;property id=&quot;20300&quot; value=&quot;Slide 9 - &amp;quot;Copying reference vs content&amp;quot;&quot;/&gt;&lt;property id=&quot;20307&quot; value=&quot;289&quot;/&gt;&lt;/object&gt;&lt;object type=&quot;3&quot; unique_id=&quot;11156&quot;&gt;&lt;property id=&quot;20148&quot; value=&quot;5&quot;/&gt;&lt;property id=&quot;20300&quot; value=&quot;Slide 10 - &amp;quot;Copying reference vs content&amp;quot;&quot;/&gt;&lt;property id=&quot;20307&quot; value=&quot;290&quot;/&gt;&lt;/object&gt;&lt;object type=&quot;3&quot; unique_id=&quot;11157&quot;&gt;&lt;property id=&quot;20148&quot; value=&quot;5&quot;/&gt;&lt;property id=&quot;20300&quot; value=&quot;Slide 11 - &amp;quot;Copying reference vs content&amp;quot;&quot;/&gt;&lt;property id=&quot;20307&quot; value=&quot;291&quot;/&gt;&lt;/object&gt;&lt;object type=&quot;3&quot; unique_id=&quot;11158&quot;&gt;&lt;property id=&quot;20148&quot; value=&quot;5&quot;/&gt;&lt;property id=&quot;20300&quot; value=&quot;Slide 12 - &amp;quot;Copying reference vs content&amp;quot;&quot;/&gt;&lt;property id=&quot;20307&quot; value=&quot;292&quot;/&gt;&lt;/object&gt;&lt;object type=&quot;3&quot; unique_id=&quot;11159&quot;&gt;&lt;property id=&quot;20148&quot; value=&quot;5&quot;/&gt;&lt;property id=&quot;20300&quot; value=&quot;Slide 13 - &amp;quot;Copying reference vs content&amp;quot;&quot;/&gt;&lt;property id=&quot;20307&quot; value=&quot;293&quot;/&gt;&lt;/object&gt;&lt;object type=&quot;3&quot; unique_id=&quot;11160&quot;&gt;&lt;property id=&quot;20148&quot; value=&quot;5&quot;/&gt;&lt;property id=&quot;20300&quot; value=&quot;Slide 14 - &amp;quot;Copying reference vs content&amp;quot;&quot;/&gt;&lt;property id=&quot;20307&quot; value=&quot;294&quot;/&gt;&lt;/object&gt;&lt;object type=&quot;3&quot; unique_id=&quot;11161&quot;&gt;&lt;property id=&quot;20148&quot; value=&quot;5&quot;/&gt;&lt;property id=&quot;20300&quot; value=&quot;Slide 15 - &amp;quot;Copying reference vs content&amp;quot;&quot;/&gt;&lt;property id=&quot;20307&quot; value=&quot;29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15336</TotalTime>
  <Words>3045</Words>
  <Application>Microsoft Macintosh PowerPoint</Application>
  <PresentationFormat>On-screen Show (4:3)</PresentationFormat>
  <Paragraphs>521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Courier New</vt:lpstr>
      <vt:lpstr>Wingdings</vt:lpstr>
      <vt:lpstr>Office Theme</vt:lpstr>
      <vt:lpstr>Programming for Psychologists</vt:lpstr>
      <vt:lpstr>Some important points...</vt:lpstr>
      <vt:lpstr>Methods of placing stimuli</vt:lpstr>
      <vt:lpstr>Stimuli placement: grid</vt:lpstr>
      <vt:lpstr>Stimuli placement: grid</vt:lpstr>
      <vt:lpstr>Stimuli placement: grid</vt:lpstr>
      <vt:lpstr>Creating grid positions</vt:lpstr>
      <vt:lpstr>Creating grid positions</vt:lpstr>
      <vt:lpstr>Picking grid positions</vt:lpstr>
      <vt:lpstr>Intermezzo: the pop() function</vt:lpstr>
      <vt:lpstr>The pop() function</vt:lpstr>
      <vt:lpstr>Filling a grid version 2</vt:lpstr>
      <vt:lpstr>Filling a grid version 2</vt:lpstr>
      <vt:lpstr>Filling a grid version 3</vt:lpstr>
      <vt:lpstr>Another useful Python feat.</vt:lpstr>
      <vt:lpstr>Stimuli placement: circle</vt:lpstr>
      <vt:lpstr>Placing stimuli in a circle</vt:lpstr>
      <vt:lpstr>Placing stimuli in a circle</vt:lpstr>
      <vt:lpstr>Calculating circle positions</vt:lpstr>
      <vt:lpstr>Calculating circle positions</vt:lpstr>
      <vt:lpstr>Calculating circle positions</vt:lpstr>
      <vt:lpstr>Calculating circle positions</vt:lpstr>
      <vt:lpstr>Calculating circle positions</vt:lpstr>
      <vt:lpstr>Calculating circle positions</vt:lpstr>
      <vt:lpstr>Calculating circle positions</vt:lpstr>
      <vt:lpstr>Calculating circle positions</vt:lpstr>
      <vt:lpstr>Calculating circle positions: python code</vt:lpstr>
      <vt:lpstr>Working with multiple inline scripts</vt:lpstr>
      <vt:lpstr>Example task</vt:lpstr>
      <vt:lpstr>Code in handle_response</vt:lpstr>
      <vt:lpstr>Other useful variables</vt:lpstr>
      <vt:lpstr>Almost there now…</vt:lpstr>
      <vt:lpstr>Conventions</vt:lpstr>
      <vt:lpstr>Conventions</vt:lpstr>
      <vt:lpstr>Conventions</vt:lpstr>
      <vt:lpstr>General structure of a program</vt:lpstr>
      <vt:lpstr>Conventions: variable names</vt:lpstr>
      <vt:lpstr>Conventions: function names</vt:lpstr>
      <vt:lpstr>Comments</vt:lpstr>
      <vt:lpstr>Function documentation</vt:lpstr>
      <vt:lpstr>Function documentation</vt:lpstr>
      <vt:lpstr>Why use comments?</vt:lpstr>
      <vt:lpstr>Bugs</vt:lpstr>
      <vt:lpstr>Bugs</vt:lpstr>
      <vt:lpstr>Debugging</vt:lpstr>
      <vt:lpstr>Three type of ‘bugs’</vt:lpstr>
      <vt:lpstr>Syntax errors</vt:lpstr>
      <vt:lpstr>Syntax errors</vt:lpstr>
      <vt:lpstr>Syntax errors</vt:lpstr>
      <vt:lpstr>Runtime errors</vt:lpstr>
      <vt:lpstr>Runtime errors</vt:lpstr>
      <vt:lpstr>Semantic/logical errors (the big bosses)</vt:lpstr>
      <vt:lpstr>Semantic/logical errors (the big bosses)</vt:lpstr>
      <vt:lpstr>Semantic/logical errors (the big bosses)</vt:lpstr>
      <vt:lpstr>Semantic/logical errors (the big bosses)</vt:lpstr>
      <vt:lpstr>How to solve bugs</vt:lpstr>
      <vt:lpstr>Print examples</vt:lpstr>
      <vt:lpstr>Print examples</vt:lpstr>
      <vt:lpstr>Useful guidelines for debugging</vt:lpstr>
    </vt:vector>
  </TitlesOfParts>
  <Company>VU FPP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Schreij</dc:creator>
  <cp:lastModifiedBy>Microsoft Office User</cp:lastModifiedBy>
  <cp:revision>660</cp:revision>
  <dcterms:created xsi:type="dcterms:W3CDTF">2010-08-20T14:42:37Z</dcterms:created>
  <dcterms:modified xsi:type="dcterms:W3CDTF">2019-08-28T14:34:02Z</dcterms:modified>
</cp:coreProperties>
</file>