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433" r:id="rId2"/>
    <p:sldId id="444" r:id="rId3"/>
    <p:sldId id="445" r:id="rId4"/>
    <p:sldId id="512" r:id="rId5"/>
    <p:sldId id="484" r:id="rId6"/>
    <p:sldId id="447" r:id="rId7"/>
    <p:sldId id="448" r:id="rId8"/>
  </p:sldIdLst>
  <p:sldSz cx="9144000" cy="6858000" type="screen4x3"/>
  <p:notesSz cx="9131300" cy="684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501FF"/>
    <a:srgbClr val="C0C0C0"/>
    <a:srgbClr val="FF8000"/>
    <a:srgbClr val="CCECFF"/>
    <a:srgbClr val="66CCFF"/>
    <a:srgbClr val="DDDDDD"/>
    <a:srgbClr val="CC0000"/>
    <a:srgbClr val="FF9933"/>
    <a:srgbClr val="80808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0" autoAdjust="0"/>
    <p:restoredTop sz="90539" autoAdjust="0"/>
  </p:normalViewPr>
  <p:slideViewPr>
    <p:cSldViewPr snapToGrid="0">
      <p:cViewPr varScale="1">
        <p:scale>
          <a:sx n="134" d="100"/>
          <a:sy n="134" d="100"/>
        </p:scale>
        <p:origin x="1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5534" y="1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2560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5534" y="6502560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fld id="{95D30F24-E22E-4D3D-91F1-0077E1A62F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5534" y="1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4325" y="514350"/>
            <a:ext cx="3422650" cy="256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708" y="3251279"/>
            <a:ext cx="7305887" cy="307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02560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5534" y="6502560"/>
            <a:ext cx="3953650" cy="34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fld id="{5AD12FFC-8279-4E50-A902-2AC41CEFF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2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064E5-EF63-4806-8A28-F1B17AF9AF21}" type="slidenum">
              <a:rPr lang="en-US"/>
              <a:pPr/>
              <a:t>1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4325" y="514350"/>
            <a:ext cx="3422650" cy="2566988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4325" y="514350"/>
            <a:ext cx="3422650" cy="256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2FFC-8279-4E50-A902-2AC41CEFF5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4325" y="514350"/>
            <a:ext cx="3422650" cy="256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2FFC-8279-4E50-A902-2AC41CEFF5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4325" y="514350"/>
            <a:ext cx="3422650" cy="256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2FFC-8279-4E50-A902-2AC41CEFF5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4325" y="514350"/>
            <a:ext cx="3422650" cy="256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2FFC-8279-4E50-A902-2AC41CEFF5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4325" y="514350"/>
            <a:ext cx="3422650" cy="256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KB 	</a:t>
            </a:r>
            <a:r>
              <a:rPr lang="en-US" dirty="0">
                <a:sym typeface="Wingdings"/>
              </a:rPr>
              <a:t> k = 10	</a:t>
            </a:r>
          </a:p>
          <a:p>
            <a:r>
              <a:rPr lang="en-US" dirty="0">
                <a:sym typeface="Wingdings"/>
              </a:rPr>
              <a:t>32</a:t>
            </a:r>
            <a:r>
              <a:rPr lang="en-US" baseline="0" dirty="0">
                <a:sym typeface="Wingdings"/>
              </a:rPr>
              <a:t> KB 	 k = 15</a:t>
            </a:r>
            <a:endParaRPr lang="en-US" dirty="0"/>
          </a:p>
          <a:p>
            <a:r>
              <a:rPr lang="en-US" dirty="0"/>
              <a:t>128 KB 	</a:t>
            </a:r>
            <a:r>
              <a:rPr lang="en-US" dirty="0">
                <a:sym typeface="Wingdings"/>
              </a:rPr>
              <a:t> k = 17	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1MB</a:t>
            </a:r>
            <a:r>
              <a:rPr lang="en-US" baseline="0" dirty="0">
                <a:sym typeface="Wingdings"/>
              </a:rPr>
              <a:t> 	 k =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2FFC-8279-4E50-A902-2AC41CEFF5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4325" y="514350"/>
            <a:ext cx="3422650" cy="256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12FFC-8279-4E50-A902-2AC41CEFF5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38175" y="1708150"/>
            <a:ext cx="7772400" cy="1462088"/>
          </a:xfrm>
        </p:spPr>
        <p:txBody>
          <a:bodyPr rIns="91440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5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Ins="9144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5091" name="Rectangle 19"/>
          <p:cNvSpPr>
            <a:spLocks noChangeArrowheads="1"/>
          </p:cNvSpPr>
          <p:nvPr userDrawn="1"/>
        </p:nvSpPr>
        <p:spPr bwMode="auto">
          <a:xfrm>
            <a:off x="171451" y="2155825"/>
            <a:ext cx="1397000" cy="1276350"/>
          </a:xfrm>
          <a:prstGeom prst="rect">
            <a:avLst/>
          </a:prstGeom>
          <a:gradFill rotWithShape="1">
            <a:gsLst>
              <a:gs pos="0">
                <a:srgbClr val="FE751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093" name="Rectangle 21"/>
          <p:cNvSpPr>
            <a:spLocks noChangeArrowheads="1"/>
          </p:cNvSpPr>
          <p:nvPr userDrawn="1"/>
        </p:nvSpPr>
        <p:spPr bwMode="gray">
          <a:xfrm>
            <a:off x="36513" y="3336925"/>
            <a:ext cx="8985251" cy="46038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5094" name="Rectangle 22"/>
          <p:cNvSpPr>
            <a:spLocks noChangeArrowheads="1"/>
          </p:cNvSpPr>
          <p:nvPr userDrawn="1"/>
        </p:nvSpPr>
        <p:spPr bwMode="auto">
          <a:xfrm rot="-5400000">
            <a:off x="-517525" y="2586039"/>
            <a:ext cx="1685925" cy="92075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1C1C1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55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286000" cy="638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7000"/>
            <a:ext cx="6705600" cy="638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50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9" y="127001"/>
            <a:ext cx="8797925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66776"/>
            <a:ext cx="9144000" cy="274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767139"/>
            <a:ext cx="9144000" cy="274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127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335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79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66776"/>
            <a:ext cx="4495800" cy="564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6776"/>
            <a:ext cx="4495800" cy="564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005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354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82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8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82" name="Rectangle 34"/>
          <p:cNvSpPr>
            <a:spLocks noChangeArrowheads="1"/>
          </p:cNvSpPr>
          <p:nvPr userDrawn="1"/>
        </p:nvSpPr>
        <p:spPr bwMode="auto">
          <a:xfrm>
            <a:off x="107951" y="131764"/>
            <a:ext cx="928688" cy="598487"/>
          </a:xfrm>
          <a:prstGeom prst="rect">
            <a:avLst/>
          </a:prstGeom>
          <a:gradFill rotWithShape="1">
            <a:gsLst>
              <a:gs pos="0">
                <a:srgbClr val="FE751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12739" y="127001"/>
            <a:ext cx="8797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4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66776"/>
            <a:ext cx="91440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54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015332" y="6654800"/>
            <a:ext cx="5113337" cy="2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52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b="0" dirty="0">
                <a:latin typeface="Arial" charset="0"/>
              </a:rPr>
              <a:t>IN2140,   Pål Halvorsen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gray">
          <a:xfrm>
            <a:off x="9525" y="638175"/>
            <a:ext cx="9123363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4083" name="Rectangle 35"/>
          <p:cNvSpPr>
            <a:spLocks noChangeArrowheads="1"/>
          </p:cNvSpPr>
          <p:nvPr userDrawn="1"/>
        </p:nvSpPr>
        <p:spPr bwMode="auto">
          <a:xfrm rot="-5400000">
            <a:off x="-165894" y="378619"/>
            <a:ext cx="731838" cy="635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514086" name="Picture 38" descr="Picture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1"/>
          <a:stretch>
            <a:fillRect/>
          </a:stretch>
        </p:blipFill>
        <p:spPr bwMode="auto">
          <a:xfrm>
            <a:off x="15876" y="6572250"/>
            <a:ext cx="31253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69" name="Rectangle 21"/>
          <p:cNvSpPr>
            <a:spLocks noChangeArrowheads="1"/>
          </p:cNvSpPr>
          <p:nvPr/>
        </p:nvSpPr>
        <p:spPr bwMode="gray">
          <a:xfrm flipV="1">
            <a:off x="311149" y="6588125"/>
            <a:ext cx="8821739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4087" name="Text Box 39"/>
          <p:cNvSpPr txBox="1">
            <a:spLocks noChangeArrowheads="1"/>
          </p:cNvSpPr>
          <p:nvPr userDrawn="1"/>
        </p:nvSpPr>
        <p:spPr bwMode="auto">
          <a:xfrm>
            <a:off x="246063" y="6630989"/>
            <a:ext cx="1492251" cy="22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52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University of Oslo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C4533-9986-8248-A4CC-73DD5D23AFF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75" y="6681227"/>
            <a:ext cx="725972" cy="1187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SzPct val="12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Tahoma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065" y="1751014"/>
            <a:ext cx="7407275" cy="1462087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Systems:</a:t>
            </a:r>
            <a:b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Dynamic Partitioning </a:t>
            </a:r>
          </a:p>
        </p:txBody>
      </p:sp>
      <p:sp>
        <p:nvSpPr>
          <p:cNvPr id="1160196" name="Text Box 4"/>
          <p:cNvSpPr txBox="1">
            <a:spLocks noChangeArrowheads="1"/>
          </p:cNvSpPr>
          <p:nvPr/>
        </p:nvSpPr>
        <p:spPr bwMode="auto">
          <a:xfrm>
            <a:off x="684214" y="188914"/>
            <a:ext cx="80016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IN2140: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Introduction to Operating Systems and Data Communication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51325"/>
            <a:ext cx="4906819" cy="58642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Divide memory into static partitions </a:t>
            </a:r>
            <a:br>
              <a:rPr lang="en-US" sz="2000" dirty="0"/>
            </a:br>
            <a:r>
              <a:rPr lang="en-US" sz="2000" dirty="0"/>
              <a:t>at system initialization time </a:t>
            </a:r>
            <a:br>
              <a:rPr lang="en-US" sz="2000" dirty="0"/>
            </a:br>
            <a:r>
              <a:rPr lang="en-US" sz="2000" dirty="0"/>
              <a:t>(boot or earlier)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easy to implement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can support swapping of processes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folHlink"/>
                </a:solidFill>
              </a:rPr>
              <a:t>Equal-size partitions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large programs cannot be executed</a:t>
            </a:r>
            <a:br>
              <a:rPr lang="en-US" sz="1400" dirty="0"/>
            </a:br>
            <a:r>
              <a:rPr lang="en-US" sz="1200" dirty="0"/>
              <a:t>(unless parts of a program are loaded from disk)</a:t>
            </a:r>
            <a:br>
              <a:rPr lang="en-US" sz="1200" dirty="0"/>
            </a:b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small programs don't use the entire partition</a:t>
            </a:r>
            <a:br>
              <a:rPr lang="en-US" sz="1400" dirty="0"/>
            </a:br>
            <a:r>
              <a:rPr lang="en-US" sz="1200" dirty="0"/>
              <a:t>(problem called “internal fragmentation”)</a:t>
            </a:r>
            <a:br>
              <a:rPr lang="en-US" sz="1400" dirty="0"/>
            </a:b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Unequal-size partitions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large programs can be loaded at once</a:t>
            </a:r>
            <a:br>
              <a:rPr lang="en-US" sz="1400" dirty="0"/>
            </a:b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less internal fragmentation</a:t>
            </a:r>
            <a:br>
              <a:rPr lang="en-US" sz="1400" dirty="0"/>
            </a:b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require assignment of jobs to partitions</a:t>
            </a:r>
            <a:br>
              <a:rPr lang="en-US" sz="1400" dirty="0"/>
            </a:b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one queue or one queue per partition</a:t>
            </a:r>
            <a:br>
              <a:rPr lang="en-US" sz="1400" dirty="0"/>
            </a:b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…but, what if only small or large processes?</a:t>
            </a:r>
          </a:p>
        </p:txBody>
      </p:sp>
      <p:grpSp>
        <p:nvGrpSpPr>
          <p:cNvPr id="1176580" name="Group 4"/>
          <p:cNvGrpSpPr>
            <a:grpSpLocks/>
          </p:cNvGrpSpPr>
          <p:nvPr/>
        </p:nvGrpSpPr>
        <p:grpSpPr bwMode="auto">
          <a:xfrm>
            <a:off x="5202237" y="1268413"/>
            <a:ext cx="1477963" cy="3924300"/>
            <a:chOff x="521" y="618"/>
            <a:chExt cx="1180" cy="2903"/>
          </a:xfrm>
        </p:grpSpPr>
        <p:sp>
          <p:nvSpPr>
            <p:cNvPr id="1176581" name="Rectangle 5"/>
            <p:cNvSpPr>
              <a:spLocks noChangeArrowheads="1"/>
            </p:cNvSpPr>
            <p:nvPr/>
          </p:nvSpPr>
          <p:spPr bwMode="auto">
            <a:xfrm>
              <a:off x="521" y="618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Operating system</a:t>
              </a:r>
            </a:p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2" name="Rectangle 6"/>
            <p:cNvSpPr>
              <a:spLocks noChangeArrowheads="1"/>
            </p:cNvSpPr>
            <p:nvPr/>
          </p:nvSpPr>
          <p:spPr bwMode="auto">
            <a:xfrm>
              <a:off x="521" y="981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3" name="Rectangle 7"/>
            <p:cNvSpPr>
              <a:spLocks noChangeArrowheads="1"/>
            </p:cNvSpPr>
            <p:nvPr/>
          </p:nvSpPr>
          <p:spPr bwMode="auto">
            <a:xfrm>
              <a:off x="521" y="1344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4" name="Rectangle 8"/>
            <p:cNvSpPr>
              <a:spLocks noChangeArrowheads="1"/>
            </p:cNvSpPr>
            <p:nvPr/>
          </p:nvSpPr>
          <p:spPr bwMode="auto">
            <a:xfrm>
              <a:off x="521" y="1706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5" name="Rectangle 9"/>
            <p:cNvSpPr>
              <a:spLocks noChangeArrowheads="1"/>
            </p:cNvSpPr>
            <p:nvPr/>
          </p:nvSpPr>
          <p:spPr bwMode="auto">
            <a:xfrm>
              <a:off x="521" y="2069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6" name="Rectangle 10"/>
            <p:cNvSpPr>
              <a:spLocks noChangeArrowheads="1"/>
            </p:cNvSpPr>
            <p:nvPr/>
          </p:nvSpPr>
          <p:spPr bwMode="auto">
            <a:xfrm>
              <a:off x="521" y="2432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7" name="Rectangle 11"/>
            <p:cNvSpPr>
              <a:spLocks noChangeArrowheads="1"/>
            </p:cNvSpPr>
            <p:nvPr/>
          </p:nvSpPr>
          <p:spPr bwMode="auto">
            <a:xfrm>
              <a:off x="521" y="2795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88" name="Rectangle 12"/>
            <p:cNvSpPr>
              <a:spLocks noChangeArrowheads="1"/>
            </p:cNvSpPr>
            <p:nvPr/>
          </p:nvSpPr>
          <p:spPr bwMode="auto">
            <a:xfrm>
              <a:off x="521" y="3158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folHlink"/>
                  </a:solidFill>
                  <a:latin typeface="Helvetica" pitchFamily="34" charset="0"/>
                </a:rPr>
                <a:t>8MB</a:t>
              </a:r>
            </a:p>
          </p:txBody>
        </p:sp>
      </p:grpSp>
      <p:grpSp>
        <p:nvGrpSpPr>
          <p:cNvPr id="1176589" name="Group 13"/>
          <p:cNvGrpSpPr>
            <a:grpSpLocks/>
          </p:cNvGrpSpPr>
          <p:nvPr/>
        </p:nvGrpSpPr>
        <p:grpSpPr bwMode="auto">
          <a:xfrm>
            <a:off x="7594601" y="1268413"/>
            <a:ext cx="1477963" cy="3924300"/>
            <a:chOff x="3334" y="618"/>
            <a:chExt cx="1180" cy="2903"/>
          </a:xfrm>
        </p:grpSpPr>
        <p:sp>
          <p:nvSpPr>
            <p:cNvPr id="1176590" name="Rectangle 14"/>
            <p:cNvSpPr>
              <a:spLocks noChangeArrowheads="1"/>
            </p:cNvSpPr>
            <p:nvPr/>
          </p:nvSpPr>
          <p:spPr bwMode="auto">
            <a:xfrm>
              <a:off x="3334" y="618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Operating system</a:t>
              </a:r>
            </a:p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91" name="Rectangle 15"/>
            <p:cNvSpPr>
              <a:spLocks noChangeArrowheads="1"/>
            </p:cNvSpPr>
            <p:nvPr/>
          </p:nvSpPr>
          <p:spPr bwMode="auto">
            <a:xfrm>
              <a:off x="3334" y="1525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92" name="Rectangle 16"/>
            <p:cNvSpPr>
              <a:spLocks noChangeArrowheads="1"/>
            </p:cNvSpPr>
            <p:nvPr/>
          </p:nvSpPr>
          <p:spPr bwMode="auto">
            <a:xfrm>
              <a:off x="3334" y="1888"/>
              <a:ext cx="1180" cy="363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8MB</a:t>
              </a:r>
            </a:p>
          </p:txBody>
        </p:sp>
        <p:sp>
          <p:nvSpPr>
            <p:cNvPr id="1176593" name="Rectangle 17"/>
            <p:cNvSpPr>
              <a:spLocks noChangeArrowheads="1"/>
            </p:cNvSpPr>
            <p:nvPr/>
          </p:nvSpPr>
          <p:spPr bwMode="auto">
            <a:xfrm>
              <a:off x="3334" y="981"/>
              <a:ext cx="1180" cy="90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2MB</a:t>
              </a:r>
            </a:p>
          </p:txBody>
        </p:sp>
        <p:sp>
          <p:nvSpPr>
            <p:cNvPr id="1176594" name="Rectangle 18"/>
            <p:cNvSpPr>
              <a:spLocks noChangeArrowheads="1"/>
            </p:cNvSpPr>
            <p:nvPr/>
          </p:nvSpPr>
          <p:spPr bwMode="auto">
            <a:xfrm>
              <a:off x="3334" y="1071"/>
              <a:ext cx="1180" cy="181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4MB</a:t>
              </a:r>
            </a:p>
          </p:txBody>
        </p:sp>
        <p:sp>
          <p:nvSpPr>
            <p:cNvPr id="1176595" name="Rectangle 19"/>
            <p:cNvSpPr>
              <a:spLocks noChangeArrowheads="1"/>
            </p:cNvSpPr>
            <p:nvPr/>
          </p:nvSpPr>
          <p:spPr bwMode="auto">
            <a:xfrm>
              <a:off x="3334" y="1253"/>
              <a:ext cx="1180" cy="272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6MB</a:t>
              </a:r>
            </a:p>
          </p:txBody>
        </p:sp>
        <p:sp>
          <p:nvSpPr>
            <p:cNvPr id="1176596" name="Rectangle 20"/>
            <p:cNvSpPr>
              <a:spLocks noChangeArrowheads="1"/>
            </p:cNvSpPr>
            <p:nvPr/>
          </p:nvSpPr>
          <p:spPr bwMode="auto">
            <a:xfrm>
              <a:off x="3334" y="2251"/>
              <a:ext cx="1180" cy="545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12MB</a:t>
              </a:r>
            </a:p>
          </p:txBody>
        </p:sp>
        <p:sp>
          <p:nvSpPr>
            <p:cNvPr id="1176597" name="Rectangle 21"/>
            <p:cNvSpPr>
              <a:spLocks noChangeArrowheads="1"/>
            </p:cNvSpPr>
            <p:nvPr/>
          </p:nvSpPr>
          <p:spPr bwMode="auto">
            <a:xfrm>
              <a:off x="3334" y="2795"/>
              <a:ext cx="1180" cy="726"/>
            </a:xfrm>
            <a:prstGeom prst="rect">
              <a:avLst/>
            </a:prstGeom>
            <a:noFill/>
            <a:ln w="12700" algn="ctr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000" b="0">
                  <a:solidFill>
                    <a:schemeClr val="hlink"/>
                  </a:solidFill>
                  <a:latin typeface="Helvetica" pitchFamily="34" charset="0"/>
                </a:rPr>
                <a:t>16MB</a:t>
              </a:r>
            </a:p>
          </p:txBody>
        </p:sp>
      </p:grpSp>
      <p:sp>
        <p:nvSpPr>
          <p:cNvPr id="1176598" name="Text Box 22"/>
          <p:cNvSpPr txBox="1">
            <a:spLocks noChangeArrowheads="1"/>
          </p:cNvSpPr>
          <p:nvPr/>
        </p:nvSpPr>
        <p:spPr bwMode="auto">
          <a:xfrm>
            <a:off x="5111751" y="981075"/>
            <a:ext cx="1133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Equal sized:</a:t>
            </a:r>
          </a:p>
        </p:txBody>
      </p:sp>
      <p:sp>
        <p:nvSpPr>
          <p:cNvPr id="1176599" name="Text Box 23"/>
          <p:cNvSpPr txBox="1">
            <a:spLocks noChangeArrowheads="1"/>
          </p:cNvSpPr>
          <p:nvPr/>
        </p:nvSpPr>
        <p:spPr bwMode="auto">
          <a:xfrm>
            <a:off x="7475539" y="981075"/>
            <a:ext cx="13449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Unequal sized:</a:t>
            </a:r>
          </a:p>
        </p:txBody>
      </p:sp>
      <p:grpSp>
        <p:nvGrpSpPr>
          <p:cNvPr id="1176600" name="Group 24"/>
          <p:cNvGrpSpPr>
            <a:grpSpLocks/>
          </p:cNvGrpSpPr>
          <p:nvPr/>
        </p:nvGrpSpPr>
        <p:grpSpPr bwMode="auto">
          <a:xfrm>
            <a:off x="6875463" y="4652963"/>
            <a:ext cx="684212" cy="142875"/>
            <a:chOff x="4286" y="2931"/>
            <a:chExt cx="431" cy="90"/>
          </a:xfrm>
        </p:grpSpPr>
        <p:sp>
          <p:nvSpPr>
            <p:cNvPr id="1176601" name="Freeform 25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02" name="Freeform 26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03" name="Freeform 27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04" name="Line 28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176605" name="Group 29"/>
          <p:cNvGrpSpPr>
            <a:grpSpLocks/>
          </p:cNvGrpSpPr>
          <p:nvPr/>
        </p:nvGrpSpPr>
        <p:grpSpPr bwMode="auto">
          <a:xfrm>
            <a:off x="6875463" y="3752851"/>
            <a:ext cx="684212" cy="142875"/>
            <a:chOff x="4286" y="2931"/>
            <a:chExt cx="431" cy="90"/>
          </a:xfrm>
        </p:grpSpPr>
        <p:sp>
          <p:nvSpPr>
            <p:cNvPr id="1176606" name="Freeform 30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07" name="Freeform 31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08" name="Freeform 32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09" name="Line 33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176610" name="Group 34"/>
          <p:cNvGrpSpPr>
            <a:grpSpLocks/>
          </p:cNvGrpSpPr>
          <p:nvPr/>
        </p:nvGrpSpPr>
        <p:grpSpPr bwMode="auto">
          <a:xfrm>
            <a:off x="6875463" y="3176588"/>
            <a:ext cx="684212" cy="142875"/>
            <a:chOff x="4286" y="2931"/>
            <a:chExt cx="431" cy="90"/>
          </a:xfrm>
        </p:grpSpPr>
        <p:sp>
          <p:nvSpPr>
            <p:cNvPr id="1176611" name="Freeform 35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12" name="Freeform 36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13" name="Freeform 37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14" name="Line 38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176615" name="Group 39"/>
          <p:cNvGrpSpPr>
            <a:grpSpLocks/>
          </p:cNvGrpSpPr>
          <p:nvPr/>
        </p:nvGrpSpPr>
        <p:grpSpPr bwMode="auto">
          <a:xfrm>
            <a:off x="6875463" y="2673350"/>
            <a:ext cx="684212" cy="142875"/>
            <a:chOff x="4286" y="2931"/>
            <a:chExt cx="431" cy="90"/>
          </a:xfrm>
        </p:grpSpPr>
        <p:sp>
          <p:nvSpPr>
            <p:cNvPr id="1176616" name="Freeform 40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17" name="Freeform 41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18" name="Freeform 42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19" name="Line 43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176620" name="Group 44"/>
          <p:cNvGrpSpPr>
            <a:grpSpLocks/>
          </p:cNvGrpSpPr>
          <p:nvPr/>
        </p:nvGrpSpPr>
        <p:grpSpPr bwMode="auto">
          <a:xfrm>
            <a:off x="6875463" y="2206625"/>
            <a:ext cx="684212" cy="142875"/>
            <a:chOff x="4286" y="2931"/>
            <a:chExt cx="431" cy="90"/>
          </a:xfrm>
        </p:grpSpPr>
        <p:sp>
          <p:nvSpPr>
            <p:cNvPr id="1176621" name="Freeform 45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22" name="Freeform 46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23" name="Freeform 47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24" name="Line 48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176625" name="Group 49"/>
          <p:cNvGrpSpPr>
            <a:grpSpLocks/>
          </p:cNvGrpSpPr>
          <p:nvPr/>
        </p:nvGrpSpPr>
        <p:grpSpPr bwMode="auto">
          <a:xfrm>
            <a:off x="6875463" y="1916113"/>
            <a:ext cx="684212" cy="142875"/>
            <a:chOff x="4286" y="2931"/>
            <a:chExt cx="431" cy="90"/>
          </a:xfrm>
        </p:grpSpPr>
        <p:sp>
          <p:nvSpPr>
            <p:cNvPr id="1176626" name="Freeform 50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27" name="Freeform 51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28" name="Freeform 52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29" name="Line 53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1176630" name="Group 54"/>
          <p:cNvGrpSpPr>
            <a:grpSpLocks/>
          </p:cNvGrpSpPr>
          <p:nvPr/>
        </p:nvGrpSpPr>
        <p:grpSpPr bwMode="auto">
          <a:xfrm>
            <a:off x="6875463" y="1736725"/>
            <a:ext cx="684212" cy="142875"/>
            <a:chOff x="4286" y="2931"/>
            <a:chExt cx="431" cy="90"/>
          </a:xfrm>
        </p:grpSpPr>
        <p:sp>
          <p:nvSpPr>
            <p:cNvPr id="1176631" name="Freeform 55"/>
            <p:cNvSpPr>
              <a:spLocks/>
            </p:cNvSpPr>
            <p:nvPr/>
          </p:nvSpPr>
          <p:spPr bwMode="auto">
            <a:xfrm>
              <a:off x="4286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32" name="Freeform 56"/>
            <p:cNvSpPr>
              <a:spLocks/>
            </p:cNvSpPr>
            <p:nvPr/>
          </p:nvSpPr>
          <p:spPr bwMode="auto">
            <a:xfrm>
              <a:off x="4380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33" name="Freeform 57"/>
            <p:cNvSpPr>
              <a:spLocks/>
            </p:cNvSpPr>
            <p:nvPr/>
          </p:nvSpPr>
          <p:spPr bwMode="auto">
            <a:xfrm>
              <a:off x="4467" y="2931"/>
              <a:ext cx="94" cy="90"/>
            </a:xfrm>
            <a:custGeom>
              <a:avLst/>
              <a:gdLst>
                <a:gd name="T0" fmla="*/ 3 w 189"/>
                <a:gd name="T1" fmla="*/ 118 h 118"/>
                <a:gd name="T2" fmla="*/ 189 w 189"/>
                <a:gd name="T3" fmla="*/ 118 h 118"/>
                <a:gd name="T4" fmla="*/ 187 w 189"/>
                <a:gd name="T5" fmla="*/ 0 h 118"/>
                <a:gd name="T6" fmla="*/ 0 w 18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18">
                  <a:moveTo>
                    <a:pt x="3" y="118"/>
                  </a:moveTo>
                  <a:lnTo>
                    <a:pt x="189" y="118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6634" name="Line 58"/>
            <p:cNvSpPr>
              <a:spLocks noChangeShapeType="1"/>
            </p:cNvSpPr>
            <p:nvPr/>
          </p:nvSpPr>
          <p:spPr bwMode="auto">
            <a:xfrm>
              <a:off x="4558" y="2976"/>
              <a:ext cx="159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1176635" name="Freeform 59"/>
          <p:cNvSpPr>
            <a:spLocks/>
          </p:cNvSpPr>
          <p:nvPr/>
        </p:nvSpPr>
        <p:spPr bwMode="auto">
          <a:xfrm>
            <a:off x="4459289" y="3430589"/>
            <a:ext cx="149225" cy="142875"/>
          </a:xfrm>
          <a:custGeom>
            <a:avLst/>
            <a:gdLst>
              <a:gd name="T0" fmla="*/ 3 w 189"/>
              <a:gd name="T1" fmla="*/ 118 h 118"/>
              <a:gd name="T2" fmla="*/ 189 w 189"/>
              <a:gd name="T3" fmla="*/ 118 h 118"/>
              <a:gd name="T4" fmla="*/ 187 w 189"/>
              <a:gd name="T5" fmla="*/ 0 h 118"/>
              <a:gd name="T6" fmla="*/ 0 w 18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" h="118">
                <a:moveTo>
                  <a:pt x="3" y="118"/>
                </a:moveTo>
                <a:lnTo>
                  <a:pt x="189" y="118"/>
                </a:lnTo>
                <a:lnTo>
                  <a:pt x="18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36" name="Freeform 60"/>
          <p:cNvSpPr>
            <a:spLocks/>
          </p:cNvSpPr>
          <p:nvPr/>
        </p:nvSpPr>
        <p:spPr bwMode="auto">
          <a:xfrm>
            <a:off x="4608514" y="3430589"/>
            <a:ext cx="149225" cy="142875"/>
          </a:xfrm>
          <a:custGeom>
            <a:avLst/>
            <a:gdLst>
              <a:gd name="T0" fmla="*/ 3 w 189"/>
              <a:gd name="T1" fmla="*/ 118 h 118"/>
              <a:gd name="T2" fmla="*/ 189 w 189"/>
              <a:gd name="T3" fmla="*/ 118 h 118"/>
              <a:gd name="T4" fmla="*/ 187 w 189"/>
              <a:gd name="T5" fmla="*/ 0 h 118"/>
              <a:gd name="T6" fmla="*/ 0 w 18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" h="118">
                <a:moveTo>
                  <a:pt x="3" y="118"/>
                </a:moveTo>
                <a:lnTo>
                  <a:pt x="189" y="118"/>
                </a:lnTo>
                <a:lnTo>
                  <a:pt x="18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37" name="Freeform 61"/>
          <p:cNvSpPr>
            <a:spLocks/>
          </p:cNvSpPr>
          <p:nvPr/>
        </p:nvSpPr>
        <p:spPr bwMode="auto">
          <a:xfrm>
            <a:off x="4746626" y="3430589"/>
            <a:ext cx="149225" cy="142875"/>
          </a:xfrm>
          <a:custGeom>
            <a:avLst/>
            <a:gdLst>
              <a:gd name="T0" fmla="*/ 3 w 189"/>
              <a:gd name="T1" fmla="*/ 118 h 118"/>
              <a:gd name="T2" fmla="*/ 189 w 189"/>
              <a:gd name="T3" fmla="*/ 118 h 118"/>
              <a:gd name="T4" fmla="*/ 187 w 189"/>
              <a:gd name="T5" fmla="*/ 0 h 118"/>
              <a:gd name="T6" fmla="*/ 0 w 18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" h="118">
                <a:moveTo>
                  <a:pt x="3" y="118"/>
                </a:moveTo>
                <a:lnTo>
                  <a:pt x="189" y="118"/>
                </a:lnTo>
                <a:lnTo>
                  <a:pt x="18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38" name="Line 62"/>
          <p:cNvSpPr>
            <a:spLocks noChangeShapeType="1"/>
          </p:cNvSpPr>
          <p:nvPr/>
        </p:nvSpPr>
        <p:spPr bwMode="auto">
          <a:xfrm>
            <a:off x="4895851" y="3502025"/>
            <a:ext cx="252413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39" name="Line 63"/>
          <p:cNvSpPr>
            <a:spLocks noChangeShapeType="1"/>
          </p:cNvSpPr>
          <p:nvPr/>
        </p:nvSpPr>
        <p:spPr bwMode="auto">
          <a:xfrm flipV="1">
            <a:off x="4895851" y="2997200"/>
            <a:ext cx="252413" cy="5032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0" name="Line 64"/>
          <p:cNvSpPr>
            <a:spLocks noChangeShapeType="1"/>
          </p:cNvSpPr>
          <p:nvPr/>
        </p:nvSpPr>
        <p:spPr bwMode="auto">
          <a:xfrm flipV="1">
            <a:off x="4895851" y="2528888"/>
            <a:ext cx="252413" cy="9715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1" name="Line 65"/>
          <p:cNvSpPr>
            <a:spLocks noChangeShapeType="1"/>
          </p:cNvSpPr>
          <p:nvPr/>
        </p:nvSpPr>
        <p:spPr bwMode="auto">
          <a:xfrm flipV="1">
            <a:off x="4895851" y="1989139"/>
            <a:ext cx="252413" cy="1511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2" name="Line 66"/>
          <p:cNvSpPr>
            <a:spLocks noChangeShapeType="1"/>
          </p:cNvSpPr>
          <p:nvPr/>
        </p:nvSpPr>
        <p:spPr bwMode="auto">
          <a:xfrm>
            <a:off x="4895851" y="3500438"/>
            <a:ext cx="252413" cy="4683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3" name="Line 67"/>
          <p:cNvSpPr>
            <a:spLocks noChangeShapeType="1"/>
          </p:cNvSpPr>
          <p:nvPr/>
        </p:nvSpPr>
        <p:spPr bwMode="auto">
          <a:xfrm>
            <a:off x="4895851" y="3500438"/>
            <a:ext cx="252413" cy="9731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4" name="Line 68"/>
          <p:cNvSpPr>
            <a:spLocks noChangeShapeType="1"/>
          </p:cNvSpPr>
          <p:nvPr/>
        </p:nvSpPr>
        <p:spPr bwMode="auto">
          <a:xfrm>
            <a:off x="4895851" y="3500438"/>
            <a:ext cx="252413" cy="14763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5" name="Freeform 69"/>
          <p:cNvSpPr>
            <a:spLocks/>
          </p:cNvSpPr>
          <p:nvPr/>
        </p:nvSpPr>
        <p:spPr bwMode="auto">
          <a:xfrm>
            <a:off x="6870701" y="3178175"/>
            <a:ext cx="149225" cy="142875"/>
          </a:xfrm>
          <a:custGeom>
            <a:avLst/>
            <a:gdLst>
              <a:gd name="T0" fmla="*/ 3 w 189"/>
              <a:gd name="T1" fmla="*/ 118 h 118"/>
              <a:gd name="T2" fmla="*/ 189 w 189"/>
              <a:gd name="T3" fmla="*/ 118 h 118"/>
              <a:gd name="T4" fmla="*/ 187 w 189"/>
              <a:gd name="T5" fmla="*/ 0 h 118"/>
              <a:gd name="T6" fmla="*/ 0 w 18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" h="118">
                <a:moveTo>
                  <a:pt x="3" y="118"/>
                </a:moveTo>
                <a:lnTo>
                  <a:pt x="189" y="118"/>
                </a:lnTo>
                <a:lnTo>
                  <a:pt x="18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6" name="Freeform 70"/>
          <p:cNvSpPr>
            <a:spLocks/>
          </p:cNvSpPr>
          <p:nvPr/>
        </p:nvSpPr>
        <p:spPr bwMode="auto">
          <a:xfrm>
            <a:off x="7019926" y="3178175"/>
            <a:ext cx="149225" cy="142875"/>
          </a:xfrm>
          <a:custGeom>
            <a:avLst/>
            <a:gdLst>
              <a:gd name="T0" fmla="*/ 3 w 189"/>
              <a:gd name="T1" fmla="*/ 118 h 118"/>
              <a:gd name="T2" fmla="*/ 189 w 189"/>
              <a:gd name="T3" fmla="*/ 118 h 118"/>
              <a:gd name="T4" fmla="*/ 187 w 189"/>
              <a:gd name="T5" fmla="*/ 0 h 118"/>
              <a:gd name="T6" fmla="*/ 0 w 18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" h="118">
                <a:moveTo>
                  <a:pt x="3" y="118"/>
                </a:moveTo>
                <a:lnTo>
                  <a:pt x="189" y="118"/>
                </a:lnTo>
                <a:lnTo>
                  <a:pt x="18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7" name="Freeform 71"/>
          <p:cNvSpPr>
            <a:spLocks/>
          </p:cNvSpPr>
          <p:nvPr/>
        </p:nvSpPr>
        <p:spPr bwMode="auto">
          <a:xfrm>
            <a:off x="7158039" y="3178175"/>
            <a:ext cx="149225" cy="142875"/>
          </a:xfrm>
          <a:custGeom>
            <a:avLst/>
            <a:gdLst>
              <a:gd name="T0" fmla="*/ 3 w 189"/>
              <a:gd name="T1" fmla="*/ 118 h 118"/>
              <a:gd name="T2" fmla="*/ 189 w 189"/>
              <a:gd name="T3" fmla="*/ 118 h 118"/>
              <a:gd name="T4" fmla="*/ 187 w 189"/>
              <a:gd name="T5" fmla="*/ 0 h 118"/>
              <a:gd name="T6" fmla="*/ 0 w 189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" h="118">
                <a:moveTo>
                  <a:pt x="3" y="118"/>
                </a:moveTo>
                <a:lnTo>
                  <a:pt x="189" y="118"/>
                </a:lnTo>
                <a:lnTo>
                  <a:pt x="18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8" name="Line 72"/>
          <p:cNvSpPr>
            <a:spLocks noChangeShapeType="1"/>
          </p:cNvSpPr>
          <p:nvPr/>
        </p:nvSpPr>
        <p:spPr bwMode="auto">
          <a:xfrm>
            <a:off x="7307263" y="3249613"/>
            <a:ext cx="2524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49" name="Line 73"/>
          <p:cNvSpPr>
            <a:spLocks noChangeShapeType="1"/>
          </p:cNvSpPr>
          <p:nvPr/>
        </p:nvSpPr>
        <p:spPr bwMode="auto">
          <a:xfrm flipV="1">
            <a:off x="7307263" y="2744789"/>
            <a:ext cx="252412" cy="5032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50" name="Line 74"/>
          <p:cNvSpPr>
            <a:spLocks noChangeShapeType="1"/>
          </p:cNvSpPr>
          <p:nvPr/>
        </p:nvSpPr>
        <p:spPr bwMode="auto">
          <a:xfrm flipV="1">
            <a:off x="7307263" y="2276475"/>
            <a:ext cx="252412" cy="9715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51" name="Line 75"/>
          <p:cNvSpPr>
            <a:spLocks noChangeShapeType="1"/>
          </p:cNvSpPr>
          <p:nvPr/>
        </p:nvSpPr>
        <p:spPr bwMode="auto">
          <a:xfrm flipV="1">
            <a:off x="7307263" y="1808163"/>
            <a:ext cx="252412" cy="14398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52" name="Line 76"/>
          <p:cNvSpPr>
            <a:spLocks noChangeShapeType="1"/>
          </p:cNvSpPr>
          <p:nvPr/>
        </p:nvSpPr>
        <p:spPr bwMode="auto">
          <a:xfrm>
            <a:off x="7307263" y="3248026"/>
            <a:ext cx="252412" cy="5762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53" name="Line 77"/>
          <p:cNvSpPr>
            <a:spLocks noChangeShapeType="1"/>
          </p:cNvSpPr>
          <p:nvPr/>
        </p:nvSpPr>
        <p:spPr bwMode="auto">
          <a:xfrm flipV="1">
            <a:off x="7307263" y="2024064"/>
            <a:ext cx="252412" cy="12239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6654" name="Line 78"/>
          <p:cNvSpPr>
            <a:spLocks noChangeShapeType="1"/>
          </p:cNvSpPr>
          <p:nvPr/>
        </p:nvSpPr>
        <p:spPr bwMode="auto">
          <a:xfrm>
            <a:off x="7307263" y="3248026"/>
            <a:ext cx="252412" cy="14763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98" grpId="0"/>
      <p:bldP spid="1176599" grpId="0"/>
      <p:bldP spid="1176635" grpId="0" animBg="1"/>
      <p:bldP spid="1176636" grpId="0" animBg="1"/>
      <p:bldP spid="1176637" grpId="0" animBg="1"/>
      <p:bldP spid="1176638" grpId="0" animBg="1"/>
      <p:bldP spid="1176639" grpId="0" animBg="1"/>
      <p:bldP spid="1176640" grpId="0" animBg="1"/>
      <p:bldP spid="1176641" grpId="0" animBg="1"/>
      <p:bldP spid="1176642" grpId="0" animBg="1"/>
      <p:bldP spid="1176643" grpId="0" animBg="1"/>
      <p:bldP spid="1176644" grpId="0" animBg="1"/>
      <p:bldP spid="1176645" grpId="0" animBg="1"/>
      <p:bldP spid="1176646" grpId="0" animBg="1"/>
      <p:bldP spid="1176647" grpId="0" animBg="1"/>
      <p:bldP spid="1176648" grpId="0" animBg="1"/>
      <p:bldP spid="1176649" grpId="0" animBg="1"/>
      <p:bldP spid="1176650" grpId="0" animBg="1"/>
      <p:bldP spid="1176651" grpId="0" animBg="1"/>
      <p:bldP spid="1176652" grpId="0" animBg="1"/>
      <p:bldP spid="1176653" grpId="0" animBg="1"/>
      <p:bldP spid="11766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Partitioning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991534"/>
            <a:ext cx="4492625" cy="2314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Divide memory at run-time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partitions are created dynamically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removed after jobs are finished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External fragmentation increases with system running time</a:t>
            </a:r>
          </a:p>
        </p:txBody>
      </p:sp>
      <p:sp>
        <p:nvSpPr>
          <p:cNvPr id="1177604" name="Rectangle 4"/>
          <p:cNvSpPr>
            <a:spLocks noChangeArrowheads="1"/>
          </p:cNvSpPr>
          <p:nvPr/>
        </p:nvSpPr>
        <p:spPr bwMode="auto">
          <a:xfrm>
            <a:off x="6877049" y="1268413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Operating system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8MB</a:t>
            </a:r>
          </a:p>
        </p:txBody>
      </p:sp>
      <p:sp>
        <p:nvSpPr>
          <p:cNvPr id="1177605" name="Rectangle 5"/>
          <p:cNvSpPr>
            <a:spLocks noChangeArrowheads="1"/>
          </p:cNvSpPr>
          <p:nvPr/>
        </p:nvSpPr>
        <p:spPr bwMode="auto">
          <a:xfrm>
            <a:off x="6877049" y="1844676"/>
            <a:ext cx="1873251" cy="4032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56MB free</a:t>
            </a:r>
          </a:p>
        </p:txBody>
      </p:sp>
      <p:grpSp>
        <p:nvGrpSpPr>
          <p:cNvPr id="1177606" name="Group 6"/>
          <p:cNvGrpSpPr>
            <a:grpSpLocks/>
          </p:cNvGrpSpPr>
          <p:nvPr/>
        </p:nvGrpSpPr>
        <p:grpSpPr bwMode="auto">
          <a:xfrm>
            <a:off x="6877049" y="1844676"/>
            <a:ext cx="1873251" cy="4032250"/>
            <a:chOff x="4332" y="1162"/>
            <a:chExt cx="1180" cy="2540"/>
          </a:xfrm>
        </p:grpSpPr>
        <p:sp>
          <p:nvSpPr>
            <p:cNvPr id="1177607" name="Rectangle 7"/>
            <p:cNvSpPr>
              <a:spLocks noChangeArrowheads="1"/>
            </p:cNvSpPr>
            <p:nvPr/>
          </p:nvSpPr>
          <p:spPr bwMode="auto">
            <a:xfrm>
              <a:off x="4332" y="1162"/>
              <a:ext cx="1180" cy="907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Process 1</a:t>
              </a:r>
            </a:p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20MB</a:t>
              </a:r>
            </a:p>
          </p:txBody>
        </p:sp>
        <p:sp>
          <p:nvSpPr>
            <p:cNvPr id="1177608" name="Rectangle 8"/>
            <p:cNvSpPr>
              <a:spLocks noChangeArrowheads="1"/>
            </p:cNvSpPr>
            <p:nvPr/>
          </p:nvSpPr>
          <p:spPr bwMode="auto">
            <a:xfrm>
              <a:off x="4332" y="2069"/>
              <a:ext cx="1180" cy="163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36MB free</a:t>
              </a:r>
            </a:p>
          </p:txBody>
        </p:sp>
      </p:grpSp>
      <p:grpSp>
        <p:nvGrpSpPr>
          <p:cNvPr id="1177609" name="Group 9"/>
          <p:cNvGrpSpPr>
            <a:grpSpLocks/>
          </p:cNvGrpSpPr>
          <p:nvPr/>
        </p:nvGrpSpPr>
        <p:grpSpPr bwMode="auto">
          <a:xfrm>
            <a:off x="6877049" y="3284539"/>
            <a:ext cx="1873251" cy="2592387"/>
            <a:chOff x="1701" y="2296"/>
            <a:chExt cx="1180" cy="1633"/>
          </a:xfrm>
        </p:grpSpPr>
        <p:sp>
          <p:nvSpPr>
            <p:cNvPr id="1177610" name="Rectangle 10"/>
            <p:cNvSpPr>
              <a:spLocks noChangeArrowheads="1"/>
            </p:cNvSpPr>
            <p:nvPr/>
          </p:nvSpPr>
          <p:spPr bwMode="auto">
            <a:xfrm>
              <a:off x="1701" y="2931"/>
              <a:ext cx="1180" cy="99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22MB free</a:t>
              </a:r>
            </a:p>
          </p:txBody>
        </p:sp>
        <p:sp>
          <p:nvSpPr>
            <p:cNvPr id="1177611" name="Rectangle 11"/>
            <p:cNvSpPr>
              <a:spLocks noChangeArrowheads="1"/>
            </p:cNvSpPr>
            <p:nvPr/>
          </p:nvSpPr>
          <p:spPr bwMode="auto">
            <a:xfrm>
              <a:off x="1701" y="2296"/>
              <a:ext cx="1180" cy="635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Process 2</a:t>
              </a:r>
            </a:p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14MB</a:t>
              </a:r>
            </a:p>
          </p:txBody>
        </p:sp>
      </p:grpSp>
      <p:grpSp>
        <p:nvGrpSpPr>
          <p:cNvPr id="1177612" name="Group 12"/>
          <p:cNvGrpSpPr>
            <a:grpSpLocks/>
          </p:cNvGrpSpPr>
          <p:nvPr/>
        </p:nvGrpSpPr>
        <p:grpSpPr bwMode="auto">
          <a:xfrm>
            <a:off x="6877049" y="4292601"/>
            <a:ext cx="1873251" cy="1584325"/>
            <a:chOff x="1746" y="2659"/>
            <a:chExt cx="1180" cy="998"/>
          </a:xfrm>
        </p:grpSpPr>
        <p:sp>
          <p:nvSpPr>
            <p:cNvPr id="1177613" name="Rectangle 13"/>
            <p:cNvSpPr>
              <a:spLocks noChangeArrowheads="1"/>
            </p:cNvSpPr>
            <p:nvPr/>
          </p:nvSpPr>
          <p:spPr bwMode="auto">
            <a:xfrm>
              <a:off x="1746" y="3475"/>
              <a:ext cx="1180" cy="18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4MB free</a:t>
              </a:r>
            </a:p>
          </p:txBody>
        </p:sp>
        <p:sp>
          <p:nvSpPr>
            <p:cNvPr id="1177614" name="Rectangle 14"/>
            <p:cNvSpPr>
              <a:spLocks noChangeArrowheads="1"/>
            </p:cNvSpPr>
            <p:nvPr/>
          </p:nvSpPr>
          <p:spPr bwMode="auto">
            <a:xfrm>
              <a:off x="1746" y="2659"/>
              <a:ext cx="1180" cy="81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Process 3</a:t>
              </a:r>
            </a:p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18MB</a:t>
              </a:r>
            </a:p>
          </p:txBody>
        </p:sp>
      </p:grpSp>
      <p:sp>
        <p:nvSpPr>
          <p:cNvPr id="1177615" name="Rectangle 15"/>
          <p:cNvSpPr>
            <a:spLocks noChangeArrowheads="1"/>
          </p:cNvSpPr>
          <p:nvPr/>
        </p:nvSpPr>
        <p:spPr bwMode="auto">
          <a:xfrm>
            <a:off x="6877049" y="3284539"/>
            <a:ext cx="1873251" cy="10080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14MB free</a:t>
            </a:r>
          </a:p>
        </p:txBody>
      </p:sp>
      <p:grpSp>
        <p:nvGrpSpPr>
          <p:cNvPr id="1177616" name="Group 16"/>
          <p:cNvGrpSpPr>
            <a:grpSpLocks/>
          </p:cNvGrpSpPr>
          <p:nvPr/>
        </p:nvGrpSpPr>
        <p:grpSpPr bwMode="auto">
          <a:xfrm>
            <a:off x="6877049" y="3284539"/>
            <a:ext cx="1873251" cy="1008062"/>
            <a:chOff x="1202" y="2976"/>
            <a:chExt cx="1180" cy="635"/>
          </a:xfrm>
        </p:grpSpPr>
        <p:sp>
          <p:nvSpPr>
            <p:cNvPr id="1177617" name="Rectangle 17"/>
            <p:cNvSpPr>
              <a:spLocks noChangeArrowheads="1"/>
            </p:cNvSpPr>
            <p:nvPr/>
          </p:nvSpPr>
          <p:spPr bwMode="auto">
            <a:xfrm>
              <a:off x="1202" y="2976"/>
              <a:ext cx="1180" cy="363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Process 4</a:t>
              </a:r>
            </a:p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8MB</a:t>
              </a:r>
            </a:p>
          </p:txBody>
        </p:sp>
        <p:sp>
          <p:nvSpPr>
            <p:cNvPr id="1177618" name="Rectangle 18"/>
            <p:cNvSpPr>
              <a:spLocks noChangeArrowheads="1"/>
            </p:cNvSpPr>
            <p:nvPr/>
          </p:nvSpPr>
          <p:spPr bwMode="auto">
            <a:xfrm>
              <a:off x="1202" y="3339"/>
              <a:ext cx="1180" cy="27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6MB free</a:t>
              </a:r>
            </a:p>
          </p:txBody>
        </p:sp>
      </p:grpSp>
      <p:sp>
        <p:nvSpPr>
          <p:cNvPr id="1177619" name="Rectangle 19"/>
          <p:cNvSpPr>
            <a:spLocks noChangeArrowheads="1"/>
          </p:cNvSpPr>
          <p:nvPr/>
        </p:nvSpPr>
        <p:spPr bwMode="auto">
          <a:xfrm>
            <a:off x="6877049" y="1844676"/>
            <a:ext cx="1873251" cy="14398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20MB free</a:t>
            </a:r>
          </a:p>
        </p:txBody>
      </p:sp>
      <p:grpSp>
        <p:nvGrpSpPr>
          <p:cNvPr id="1177620" name="Group 20"/>
          <p:cNvGrpSpPr>
            <a:grpSpLocks/>
          </p:cNvGrpSpPr>
          <p:nvPr/>
        </p:nvGrpSpPr>
        <p:grpSpPr bwMode="auto">
          <a:xfrm>
            <a:off x="6877049" y="1844676"/>
            <a:ext cx="1873251" cy="1441450"/>
            <a:chOff x="1066" y="2976"/>
            <a:chExt cx="1180" cy="908"/>
          </a:xfrm>
        </p:grpSpPr>
        <p:sp>
          <p:nvSpPr>
            <p:cNvPr id="1177621" name="Rectangle 21"/>
            <p:cNvSpPr>
              <a:spLocks noChangeArrowheads="1"/>
            </p:cNvSpPr>
            <p:nvPr/>
          </p:nvSpPr>
          <p:spPr bwMode="auto">
            <a:xfrm>
              <a:off x="1066" y="2976"/>
              <a:ext cx="1180" cy="635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Process 5</a:t>
              </a:r>
            </a:p>
            <a:p>
              <a:pPr marL="457200" indent="-457200" algn="ctr"/>
              <a:r>
                <a:rPr lang="en-US" sz="1800" b="0">
                  <a:latin typeface="Helvetica" pitchFamily="34" charset="0"/>
                </a:rPr>
                <a:t>14MB</a:t>
              </a:r>
            </a:p>
          </p:txBody>
        </p:sp>
        <p:sp>
          <p:nvSpPr>
            <p:cNvPr id="1177622" name="Rectangle 22"/>
            <p:cNvSpPr>
              <a:spLocks noChangeArrowheads="1"/>
            </p:cNvSpPr>
            <p:nvPr/>
          </p:nvSpPr>
          <p:spPr bwMode="auto">
            <a:xfrm>
              <a:off x="1066" y="3612"/>
              <a:ext cx="1180" cy="27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800" b="0" dirty="0">
                  <a:latin typeface="Helvetica" pitchFamily="34" charset="0"/>
                </a:rPr>
                <a:t>6MB free</a:t>
              </a:r>
            </a:p>
          </p:txBody>
        </p:sp>
      </p:grpSp>
      <p:grpSp>
        <p:nvGrpSpPr>
          <p:cNvPr id="1177623" name="Group 23"/>
          <p:cNvGrpSpPr>
            <a:grpSpLocks/>
          </p:cNvGrpSpPr>
          <p:nvPr/>
        </p:nvGrpSpPr>
        <p:grpSpPr bwMode="auto">
          <a:xfrm>
            <a:off x="4572002" y="2276475"/>
            <a:ext cx="2305051" cy="3384550"/>
            <a:chOff x="2880" y="1434"/>
            <a:chExt cx="1452" cy="2132"/>
          </a:xfrm>
        </p:grpSpPr>
        <p:sp>
          <p:nvSpPr>
            <p:cNvPr id="1177624" name="Text Box 24"/>
            <p:cNvSpPr txBox="1">
              <a:spLocks noChangeArrowheads="1"/>
            </p:cNvSpPr>
            <p:nvPr/>
          </p:nvSpPr>
          <p:spPr bwMode="auto">
            <a:xfrm>
              <a:off x="2880" y="1434"/>
              <a:ext cx="11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0">
                  <a:latin typeface="Helvetica" pitchFamily="34" charset="0"/>
                </a:rPr>
                <a:t>External</a:t>
              </a:r>
            </a:p>
            <a:p>
              <a:r>
                <a:rPr lang="en-US" sz="2000" b="0">
                  <a:latin typeface="Helvetica" pitchFamily="34" charset="0"/>
                </a:rPr>
                <a:t>fragmentation</a:t>
              </a:r>
            </a:p>
          </p:txBody>
        </p:sp>
        <p:sp>
          <p:nvSpPr>
            <p:cNvPr id="1177625" name="Line 25"/>
            <p:cNvSpPr>
              <a:spLocks noChangeShapeType="1"/>
            </p:cNvSpPr>
            <p:nvPr/>
          </p:nvSpPr>
          <p:spPr bwMode="auto">
            <a:xfrm>
              <a:off x="3923" y="1797"/>
              <a:ext cx="409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7626" name="Line 26"/>
            <p:cNvSpPr>
              <a:spLocks noChangeShapeType="1"/>
            </p:cNvSpPr>
            <p:nvPr/>
          </p:nvSpPr>
          <p:spPr bwMode="auto">
            <a:xfrm>
              <a:off x="3606" y="1842"/>
              <a:ext cx="726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177627" name="Line 27"/>
            <p:cNvSpPr>
              <a:spLocks noChangeShapeType="1"/>
            </p:cNvSpPr>
            <p:nvPr/>
          </p:nvSpPr>
          <p:spPr bwMode="auto">
            <a:xfrm>
              <a:off x="3515" y="1842"/>
              <a:ext cx="817" cy="17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15" grpId="0" animBg="1"/>
      <p:bldP spid="11776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ChangeArrowheads="1"/>
          </p:cNvSpPr>
          <p:nvPr/>
        </p:nvSpPr>
        <p:spPr bwMode="auto">
          <a:xfrm>
            <a:off x="6877049" y="1268413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Operating system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8MB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Partitioning</a:t>
            </a:r>
          </a:p>
        </p:txBody>
      </p:sp>
      <p:sp>
        <p:nvSpPr>
          <p:cNvPr id="11786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2998789"/>
            <a:ext cx="5651500" cy="3462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 dirty="0"/>
              <a:t>Compaction</a:t>
            </a:r>
            <a:r>
              <a:rPr lang="en-US" sz="2000" dirty="0"/>
              <a:t> removes fragments by moving </a:t>
            </a:r>
            <a:br>
              <a:rPr lang="en-US" sz="2000" dirty="0"/>
            </a:br>
            <a:r>
              <a:rPr lang="en-US" sz="2000" dirty="0"/>
              <a:t>data in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takes time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consumes processing resources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178629" name="Rectangle 5"/>
          <p:cNvSpPr>
            <a:spLocks noChangeArrowheads="1"/>
          </p:cNvSpPr>
          <p:nvPr/>
        </p:nvSpPr>
        <p:spPr bwMode="auto">
          <a:xfrm>
            <a:off x="6877049" y="5588001"/>
            <a:ext cx="1873251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4MB free</a:t>
            </a:r>
          </a:p>
        </p:txBody>
      </p:sp>
      <p:sp>
        <p:nvSpPr>
          <p:cNvPr id="1178630" name="Rectangle 6"/>
          <p:cNvSpPr>
            <a:spLocks noChangeArrowheads="1"/>
          </p:cNvSpPr>
          <p:nvPr/>
        </p:nvSpPr>
        <p:spPr bwMode="auto">
          <a:xfrm>
            <a:off x="6877049" y="4292600"/>
            <a:ext cx="1873251" cy="1295400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 3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18MB</a:t>
            </a:r>
          </a:p>
        </p:txBody>
      </p:sp>
      <p:sp>
        <p:nvSpPr>
          <p:cNvPr id="1178631" name="Rectangle 7"/>
          <p:cNvSpPr>
            <a:spLocks noChangeArrowheads="1"/>
          </p:cNvSpPr>
          <p:nvPr/>
        </p:nvSpPr>
        <p:spPr bwMode="auto">
          <a:xfrm>
            <a:off x="6877049" y="3284538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 4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8MB</a:t>
            </a:r>
          </a:p>
        </p:txBody>
      </p:sp>
      <p:sp>
        <p:nvSpPr>
          <p:cNvPr id="1178632" name="Rectangle 8"/>
          <p:cNvSpPr>
            <a:spLocks noChangeArrowheads="1"/>
          </p:cNvSpPr>
          <p:nvPr/>
        </p:nvSpPr>
        <p:spPr bwMode="auto">
          <a:xfrm>
            <a:off x="6877049" y="3860801"/>
            <a:ext cx="1873251" cy="431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6MB free</a:t>
            </a:r>
          </a:p>
        </p:txBody>
      </p:sp>
      <p:sp>
        <p:nvSpPr>
          <p:cNvPr id="1178633" name="Rectangle 9"/>
          <p:cNvSpPr>
            <a:spLocks noChangeArrowheads="1"/>
          </p:cNvSpPr>
          <p:nvPr/>
        </p:nvSpPr>
        <p:spPr bwMode="auto">
          <a:xfrm>
            <a:off x="6877049" y="1844675"/>
            <a:ext cx="1873251" cy="1008063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 5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14MB</a:t>
            </a:r>
          </a:p>
        </p:txBody>
      </p:sp>
      <p:sp>
        <p:nvSpPr>
          <p:cNvPr id="1178634" name="Rectangle 10"/>
          <p:cNvSpPr>
            <a:spLocks noChangeArrowheads="1"/>
          </p:cNvSpPr>
          <p:nvPr/>
        </p:nvSpPr>
        <p:spPr bwMode="auto">
          <a:xfrm>
            <a:off x="6877049" y="2854326"/>
            <a:ext cx="1873251" cy="431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6MB</a:t>
            </a:r>
          </a:p>
        </p:txBody>
      </p:sp>
      <p:sp>
        <p:nvSpPr>
          <p:cNvPr id="1178635" name="Rectangle 11"/>
          <p:cNvSpPr>
            <a:spLocks noChangeArrowheads="1"/>
          </p:cNvSpPr>
          <p:nvPr/>
        </p:nvSpPr>
        <p:spPr bwMode="auto">
          <a:xfrm>
            <a:off x="6877049" y="2852739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 dirty="0">
                <a:latin typeface="Helvetica" pitchFamily="34" charset="0"/>
              </a:rPr>
              <a:t>Process 4</a:t>
            </a:r>
          </a:p>
          <a:p>
            <a:pPr marL="457200" indent="-457200" algn="ctr"/>
            <a:r>
              <a:rPr lang="en-US" sz="1800" b="0" dirty="0">
                <a:latin typeface="Helvetica" pitchFamily="34" charset="0"/>
              </a:rPr>
              <a:t>8MB</a:t>
            </a:r>
          </a:p>
        </p:txBody>
      </p:sp>
      <p:sp>
        <p:nvSpPr>
          <p:cNvPr id="1178636" name="Rectangle 12"/>
          <p:cNvSpPr>
            <a:spLocks noChangeArrowheads="1"/>
          </p:cNvSpPr>
          <p:nvPr/>
        </p:nvSpPr>
        <p:spPr bwMode="auto">
          <a:xfrm>
            <a:off x="6877049" y="3429000"/>
            <a:ext cx="1873251" cy="431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6MB free</a:t>
            </a:r>
          </a:p>
        </p:txBody>
      </p:sp>
      <p:sp>
        <p:nvSpPr>
          <p:cNvPr id="1178637" name="Rectangle 13"/>
          <p:cNvSpPr>
            <a:spLocks noChangeArrowheads="1"/>
          </p:cNvSpPr>
          <p:nvPr/>
        </p:nvSpPr>
        <p:spPr bwMode="auto">
          <a:xfrm>
            <a:off x="6877049" y="3429000"/>
            <a:ext cx="1873251" cy="1295400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 3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18MB</a:t>
            </a:r>
          </a:p>
        </p:txBody>
      </p:sp>
      <p:sp>
        <p:nvSpPr>
          <p:cNvPr id="1178638" name="Rectangle 14"/>
          <p:cNvSpPr>
            <a:spLocks noChangeArrowheads="1"/>
          </p:cNvSpPr>
          <p:nvPr/>
        </p:nvSpPr>
        <p:spPr bwMode="auto">
          <a:xfrm>
            <a:off x="6877049" y="5156201"/>
            <a:ext cx="1873251" cy="431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6MB free</a:t>
            </a:r>
          </a:p>
        </p:txBody>
      </p:sp>
      <p:sp>
        <p:nvSpPr>
          <p:cNvPr id="1178639" name="Rectangle 15"/>
          <p:cNvSpPr>
            <a:spLocks noChangeArrowheads="1"/>
          </p:cNvSpPr>
          <p:nvPr/>
        </p:nvSpPr>
        <p:spPr bwMode="auto">
          <a:xfrm>
            <a:off x="6877049" y="4724400"/>
            <a:ext cx="1873251" cy="431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6MB free</a:t>
            </a:r>
          </a:p>
        </p:txBody>
      </p:sp>
      <p:sp>
        <p:nvSpPr>
          <p:cNvPr id="1178640" name="Rectangle 16"/>
          <p:cNvSpPr>
            <a:spLocks noChangeArrowheads="1"/>
          </p:cNvSpPr>
          <p:nvPr/>
        </p:nvSpPr>
        <p:spPr bwMode="auto">
          <a:xfrm>
            <a:off x="6877049" y="4724401"/>
            <a:ext cx="1873251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16MB free</a:t>
            </a:r>
          </a:p>
        </p:txBody>
      </p:sp>
      <p:sp>
        <p:nvSpPr>
          <p:cNvPr id="1178641" name="Rectangle 17"/>
          <p:cNvSpPr>
            <a:spLocks noChangeArrowheads="1"/>
          </p:cNvSpPr>
          <p:nvPr/>
        </p:nvSpPr>
        <p:spPr bwMode="auto">
          <a:xfrm>
            <a:off x="1" y="998538"/>
            <a:ext cx="44926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5400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20000"/>
              <a:buFont typeface="Wingdings" pitchFamily="2" charset="2"/>
              <a:buChar char="§"/>
            </a:pPr>
            <a:r>
              <a:rPr lang="en-US" sz="2000" b="0" dirty="0"/>
              <a:t>Divide memory at run-time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Font typeface="Tahoma" pitchFamily="34" charset="0"/>
              <a:buChar char="−"/>
            </a:pPr>
            <a:r>
              <a:rPr lang="en-US" sz="1800" b="0" dirty="0"/>
              <a:t>partitions are created dynamically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Font typeface="Tahoma" pitchFamily="34" charset="0"/>
              <a:buChar char="−"/>
            </a:pPr>
            <a:r>
              <a:rPr lang="en-US" sz="1800" b="0" dirty="0"/>
              <a:t>removed after jobs are finished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Font typeface="Tahoma" pitchFamily="34" charset="0"/>
              <a:buNone/>
            </a:pPr>
            <a:endParaRPr lang="en-US" sz="1800" b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20000"/>
              <a:buFont typeface="Wingdings" pitchFamily="2" charset="2"/>
              <a:buChar char="§"/>
            </a:pPr>
            <a:r>
              <a:rPr lang="en-US" sz="2000" b="0" dirty="0"/>
              <a:t>External fragmentation increases with system running time</a:t>
            </a:r>
          </a:p>
        </p:txBody>
      </p:sp>
    </p:spTree>
    <p:extLst>
      <p:ext uri="{BB962C8B-B14F-4D97-AF65-F5344CB8AC3E}">
        <p14:creationId xmlns:p14="http://schemas.microsoft.com/office/powerpoint/2010/main" val="29080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35" grpId="0" animBg="1"/>
      <p:bldP spid="1178636" grpId="0" animBg="1"/>
      <p:bldP spid="1178637" grpId="0" animBg="1"/>
      <p:bldP spid="1178638" grpId="0" animBg="1"/>
      <p:bldP spid="1178639" grpId="0" animBg="1"/>
      <p:bldP spid="11786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40" name="Rectangle 16"/>
          <p:cNvSpPr>
            <a:spLocks noChangeArrowheads="1"/>
          </p:cNvSpPr>
          <p:nvPr/>
        </p:nvSpPr>
        <p:spPr bwMode="auto">
          <a:xfrm>
            <a:off x="6872670" y="1850229"/>
            <a:ext cx="1873251" cy="4026697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457200" indent="-457200" algn="ctr"/>
            <a:endParaRPr lang="en-US" sz="1800" b="0" dirty="0">
              <a:latin typeface="Helvetica" pitchFamily="34" charset="0"/>
            </a:endParaRPr>
          </a:p>
        </p:txBody>
      </p:sp>
      <p:sp>
        <p:nvSpPr>
          <p:cNvPr id="1178626" name="Rectangle 2"/>
          <p:cNvSpPr>
            <a:spLocks noChangeArrowheads="1"/>
          </p:cNvSpPr>
          <p:nvPr/>
        </p:nvSpPr>
        <p:spPr bwMode="auto">
          <a:xfrm>
            <a:off x="6872670" y="1268413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Operating system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8MB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Partitioning</a:t>
            </a:r>
          </a:p>
        </p:txBody>
      </p:sp>
      <p:sp>
        <p:nvSpPr>
          <p:cNvPr id="11786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2998789"/>
            <a:ext cx="5651500" cy="3462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 dirty="0"/>
              <a:t>Compaction</a:t>
            </a:r>
            <a:r>
              <a:rPr lang="en-US" sz="2000" dirty="0"/>
              <a:t> removes fragments by moving </a:t>
            </a:r>
            <a:br>
              <a:rPr lang="en-US" sz="2000" dirty="0"/>
            </a:br>
            <a:r>
              <a:rPr lang="en-US" sz="2000" dirty="0"/>
              <a:t>data in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takes time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consumes processing resources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Proper placement algorithm might reduce </a:t>
            </a:r>
            <a:br>
              <a:rPr lang="en-US" sz="2000" dirty="0"/>
            </a:br>
            <a:r>
              <a:rPr lang="en-US" sz="2000" dirty="0"/>
              <a:t>need for compaction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first fit  – 	simplest, fastest, typically the best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next fit  – 	almost as first fit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best fit  – 	slowest, lots of small fragments, </a:t>
            </a:r>
            <a:br>
              <a:rPr lang="en-US" sz="1800" dirty="0"/>
            </a:br>
            <a:r>
              <a:rPr lang="en-US" sz="1800" dirty="0"/>
              <a:t>		therefore often worst</a:t>
            </a:r>
          </a:p>
        </p:txBody>
      </p:sp>
      <p:sp>
        <p:nvSpPr>
          <p:cNvPr id="1178629" name="Rectangle 5"/>
          <p:cNvSpPr>
            <a:spLocks noChangeArrowheads="1"/>
          </p:cNvSpPr>
          <p:nvPr/>
        </p:nvSpPr>
        <p:spPr bwMode="auto">
          <a:xfrm>
            <a:off x="6872670" y="5588001"/>
            <a:ext cx="1873251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4MB free</a:t>
            </a:r>
          </a:p>
        </p:txBody>
      </p:sp>
      <p:sp>
        <p:nvSpPr>
          <p:cNvPr id="1178634" name="Rectangle 10"/>
          <p:cNvSpPr>
            <a:spLocks noChangeArrowheads="1"/>
          </p:cNvSpPr>
          <p:nvPr/>
        </p:nvSpPr>
        <p:spPr bwMode="auto">
          <a:xfrm>
            <a:off x="6872670" y="2838645"/>
            <a:ext cx="1873251" cy="68933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 dirty="0">
                <a:latin typeface="Helvetica" pitchFamily="34" charset="0"/>
              </a:rPr>
              <a:t>10MB free</a:t>
            </a:r>
          </a:p>
        </p:txBody>
      </p:sp>
      <p:sp>
        <p:nvSpPr>
          <p:cNvPr id="1178638" name="Rectangle 14"/>
          <p:cNvSpPr>
            <a:spLocks noChangeArrowheads="1"/>
          </p:cNvSpPr>
          <p:nvPr/>
        </p:nvSpPr>
        <p:spPr bwMode="auto">
          <a:xfrm>
            <a:off x="6872670" y="4860771"/>
            <a:ext cx="1873251" cy="5547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 dirty="0">
                <a:latin typeface="Helvetica" pitchFamily="34" charset="0"/>
              </a:rPr>
              <a:t>8MB free</a:t>
            </a:r>
          </a:p>
        </p:txBody>
      </p:sp>
      <p:sp>
        <p:nvSpPr>
          <p:cNvPr id="1178639" name="Rectangle 15"/>
          <p:cNvSpPr>
            <a:spLocks noChangeArrowheads="1"/>
          </p:cNvSpPr>
          <p:nvPr/>
        </p:nvSpPr>
        <p:spPr bwMode="auto">
          <a:xfrm>
            <a:off x="6872670" y="1839297"/>
            <a:ext cx="1873251" cy="431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6MB free</a:t>
            </a:r>
          </a:p>
        </p:txBody>
      </p:sp>
      <p:sp>
        <p:nvSpPr>
          <p:cNvPr id="1178641" name="Rectangle 17"/>
          <p:cNvSpPr>
            <a:spLocks noChangeArrowheads="1"/>
          </p:cNvSpPr>
          <p:nvPr/>
        </p:nvSpPr>
        <p:spPr bwMode="auto">
          <a:xfrm>
            <a:off x="1" y="998538"/>
            <a:ext cx="44926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5400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20000"/>
              <a:buFont typeface="Wingdings" pitchFamily="2" charset="2"/>
              <a:buChar char="§"/>
            </a:pPr>
            <a:r>
              <a:rPr lang="en-US" sz="2000" b="0" dirty="0"/>
              <a:t>Divide memory at run-time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Font typeface="Tahoma" pitchFamily="34" charset="0"/>
              <a:buChar char="−"/>
            </a:pPr>
            <a:r>
              <a:rPr lang="en-US" sz="1800" b="0" dirty="0"/>
              <a:t>partitions are created dynamically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Font typeface="Tahoma" pitchFamily="34" charset="0"/>
              <a:buChar char="−"/>
            </a:pPr>
            <a:r>
              <a:rPr lang="en-US" sz="1800" b="0" dirty="0"/>
              <a:t>removed after jobs are finished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Font typeface="Tahoma" pitchFamily="34" charset="0"/>
              <a:buNone/>
            </a:pPr>
            <a:endParaRPr lang="en-US" sz="1800" b="0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20000"/>
              <a:buFont typeface="Wingdings" pitchFamily="2" charset="2"/>
              <a:buChar char="§"/>
            </a:pPr>
            <a:r>
              <a:rPr lang="en-US" sz="2000" b="0" dirty="0"/>
              <a:t>External fragmentation increases with system running time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872670" y="3931257"/>
            <a:ext cx="1873251" cy="77271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 dirty="0">
                <a:latin typeface="Helvetica" pitchFamily="34" charset="0"/>
              </a:rPr>
              <a:t>14MB free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00172" y="1877191"/>
            <a:ext cx="799561" cy="369332"/>
            <a:chOff x="6020225" y="3480941"/>
            <a:chExt cx="799561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6020225" y="3480941"/>
              <a:ext cx="574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</a:rPr>
                <a:t>first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6548286" y="3681287"/>
              <a:ext cx="271500" cy="3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/>
          <p:cNvGrpSpPr/>
          <p:nvPr/>
        </p:nvGrpSpPr>
        <p:grpSpPr>
          <a:xfrm>
            <a:off x="5975309" y="4115020"/>
            <a:ext cx="851401" cy="369332"/>
            <a:chOff x="5968385" y="3480941"/>
            <a:chExt cx="851401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5968385" y="3480941"/>
              <a:ext cx="626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rgbClr val="008000"/>
                  </a:solidFill>
                </a:rPr>
                <a:t>next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6548286" y="3681287"/>
              <a:ext cx="271500" cy="3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5972648" y="5530610"/>
            <a:ext cx="842761" cy="369332"/>
            <a:chOff x="5977025" y="3480941"/>
            <a:chExt cx="84276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5977025" y="3480941"/>
              <a:ext cx="61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rgbClr val="FF8000"/>
                  </a:solidFill>
                </a:rPr>
                <a:t>best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>
              <a:off x="6548286" y="3681287"/>
              <a:ext cx="271500" cy="3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872670" y="1845818"/>
            <a:ext cx="1873251" cy="179999"/>
          </a:xfrm>
          <a:prstGeom prst="rect">
            <a:avLst/>
          </a:prstGeom>
          <a:solidFill>
            <a:srgbClr val="FF0000">
              <a:alpha val="37000"/>
            </a:srgbClr>
          </a:solidFill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457200" indent="-457200" algn="ctr"/>
            <a:endParaRPr lang="en-US" sz="1100" b="0" dirty="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872670" y="3942526"/>
            <a:ext cx="1873251" cy="179999"/>
          </a:xfrm>
          <a:prstGeom prst="rect">
            <a:avLst/>
          </a:prstGeom>
          <a:solidFill>
            <a:srgbClr val="008000">
              <a:alpha val="37000"/>
            </a:srgbClr>
          </a:solidFill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457200" indent="-457200" algn="ctr"/>
            <a:endParaRPr lang="en-US" sz="1100" b="0" dirty="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872670" y="5584517"/>
            <a:ext cx="1873251" cy="179999"/>
          </a:xfrm>
          <a:prstGeom prst="rect">
            <a:avLst/>
          </a:prstGeom>
          <a:solidFill>
            <a:srgbClr val="FF8000">
              <a:alpha val="37000"/>
            </a:srgbClr>
          </a:solidFill>
          <a:ln w="12700" algn="ctr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marL="457200" indent="-457200" algn="ctr"/>
            <a:endParaRPr lang="en-US" sz="1100" b="0" dirty="0">
              <a:solidFill>
                <a:srgbClr val="FF0000"/>
              </a:solidFill>
              <a:latin typeface="Helvetic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46376" y="685519"/>
            <a:ext cx="3927573" cy="3227474"/>
            <a:chOff x="5046376" y="685519"/>
            <a:chExt cx="3927573" cy="3227474"/>
          </a:xfrm>
        </p:grpSpPr>
        <p:sp>
          <p:nvSpPr>
            <p:cNvPr id="1178631" name="Rectangle 7"/>
            <p:cNvSpPr>
              <a:spLocks noChangeArrowheads="1"/>
            </p:cNvSpPr>
            <p:nvPr/>
          </p:nvSpPr>
          <p:spPr bwMode="auto">
            <a:xfrm>
              <a:off x="5685545" y="799665"/>
              <a:ext cx="1873251" cy="215999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457200" indent="-457200" algn="ctr"/>
              <a:r>
                <a:rPr lang="en-US" sz="1100" b="0" dirty="0">
                  <a:solidFill>
                    <a:srgbClr val="0501FF"/>
                  </a:solidFill>
                  <a:latin typeface="Helvetica" pitchFamily="34" charset="0"/>
                </a:rPr>
                <a:t>3MB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46376" y="3543661"/>
              <a:ext cx="1773410" cy="369332"/>
              <a:chOff x="5046376" y="3480941"/>
              <a:chExt cx="1773410" cy="36933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046376" y="3480941"/>
                <a:ext cx="1517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800" b="0" dirty="0">
                    <a:solidFill>
                      <a:srgbClr val="0000FF"/>
                    </a:solidFill>
                  </a:rPr>
                  <a:t>last allocated</a:t>
                </a: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548286" y="3681287"/>
                <a:ext cx="271500" cy="349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" name="TextBox 39"/>
            <p:cNvSpPr txBox="1"/>
            <p:nvPr/>
          </p:nvSpPr>
          <p:spPr>
            <a:xfrm>
              <a:off x="7519817" y="685519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0" dirty="0">
                  <a:solidFill>
                    <a:srgbClr val="0501FF"/>
                  </a:solidFill>
                </a:rPr>
                <a:t>placement??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0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Buddy System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" y="968528"/>
            <a:ext cx="6846457" cy="56008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Mix of fixed and dynamic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partitions have sizes 2</a:t>
            </a:r>
            <a:r>
              <a:rPr lang="en-US" sz="1800" baseline="30000" dirty="0"/>
              <a:t>k</a:t>
            </a:r>
            <a:r>
              <a:rPr lang="en-US" sz="1800" dirty="0"/>
              <a:t>, L ≤ </a:t>
            </a:r>
            <a:r>
              <a:rPr lang="en-US" sz="1800" dirty="0" err="1"/>
              <a:t>k</a:t>
            </a:r>
            <a:r>
              <a:rPr lang="en-US" sz="1800" dirty="0"/>
              <a:t> ≤ U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Maintain a list of holes with sizes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Assigning memory to a process:</a:t>
            </a:r>
            <a:br>
              <a:rPr lang="en-US" sz="2000" dirty="0"/>
            </a:br>
            <a:endParaRPr lang="en-US" sz="6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find the smallest </a:t>
            </a:r>
            <a:r>
              <a:rPr lang="en-US" sz="1800" i="1" dirty="0"/>
              <a:t>k</a:t>
            </a:r>
            <a:r>
              <a:rPr lang="en-US" sz="1800" dirty="0"/>
              <a:t> so that the process fits into 2</a:t>
            </a:r>
            <a:r>
              <a:rPr lang="en-US" sz="1800" baseline="30000" dirty="0"/>
              <a:t>k</a:t>
            </a:r>
            <a:br>
              <a:rPr lang="en-US" sz="1800" baseline="30000" dirty="0"/>
            </a:br>
            <a:endParaRPr lang="en-US" sz="1800" baseline="30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find a hole of size 2</a:t>
            </a:r>
            <a:r>
              <a:rPr lang="en-US" sz="1800" baseline="30000" dirty="0"/>
              <a:t>k</a:t>
            </a:r>
            <a:br>
              <a:rPr lang="en-US" sz="1800" baseline="30000" dirty="0"/>
            </a:br>
            <a:endParaRPr lang="en-US" sz="1800" baseline="30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if not available, split the smallest hole larger than 2</a:t>
            </a:r>
            <a:r>
              <a:rPr lang="en-US" sz="1800" baseline="30000" dirty="0"/>
              <a:t>k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recursively into halves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Merge partitions if possible when released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… but what if I now got a 513kB process?</a:t>
            </a:r>
            <a:br>
              <a:rPr lang="en-US" sz="2000" dirty="0"/>
            </a:br>
            <a:r>
              <a:rPr lang="en-US" sz="2000" dirty="0">
                <a:solidFill>
                  <a:srgbClr val="0501FF"/>
                </a:solidFill>
              </a:rPr>
              <a:t>… do we really need the process in continuous memory?</a:t>
            </a:r>
          </a:p>
        </p:txBody>
      </p:sp>
      <p:sp>
        <p:nvSpPr>
          <p:cNvPr id="1179652" name="Rectangle 4"/>
          <p:cNvSpPr>
            <a:spLocks noChangeArrowheads="1"/>
          </p:cNvSpPr>
          <p:nvPr/>
        </p:nvSpPr>
        <p:spPr bwMode="auto">
          <a:xfrm>
            <a:off x="4716463" y="836613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128kB</a:t>
            </a:r>
          </a:p>
        </p:txBody>
      </p:sp>
      <p:sp>
        <p:nvSpPr>
          <p:cNvPr id="1179653" name="Rectangle 5"/>
          <p:cNvSpPr>
            <a:spLocks noChangeArrowheads="1"/>
          </p:cNvSpPr>
          <p:nvPr/>
        </p:nvSpPr>
        <p:spPr bwMode="auto">
          <a:xfrm>
            <a:off x="6804025" y="1341439"/>
            <a:ext cx="1873251" cy="46085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1MB</a:t>
            </a:r>
          </a:p>
        </p:txBody>
      </p:sp>
      <p:sp>
        <p:nvSpPr>
          <p:cNvPr id="1179654" name="Line 6"/>
          <p:cNvSpPr>
            <a:spLocks noChangeShapeType="1"/>
          </p:cNvSpPr>
          <p:nvPr/>
        </p:nvSpPr>
        <p:spPr bwMode="auto">
          <a:xfrm>
            <a:off x="5651500" y="3333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79655" name="Rectangle 7"/>
          <p:cNvSpPr>
            <a:spLocks noChangeArrowheads="1"/>
          </p:cNvSpPr>
          <p:nvPr/>
        </p:nvSpPr>
        <p:spPr bwMode="auto">
          <a:xfrm>
            <a:off x="6804025" y="1341439"/>
            <a:ext cx="1873251" cy="23034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512kB</a:t>
            </a:r>
          </a:p>
        </p:txBody>
      </p:sp>
      <p:sp>
        <p:nvSpPr>
          <p:cNvPr id="1179656" name="Rectangle 8"/>
          <p:cNvSpPr>
            <a:spLocks noChangeArrowheads="1"/>
          </p:cNvSpPr>
          <p:nvPr/>
        </p:nvSpPr>
        <p:spPr bwMode="auto">
          <a:xfrm>
            <a:off x="6804025" y="3644900"/>
            <a:ext cx="1873251" cy="23034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512kB</a:t>
            </a:r>
          </a:p>
        </p:txBody>
      </p:sp>
      <p:sp>
        <p:nvSpPr>
          <p:cNvPr id="1179657" name="Rectangle 9"/>
          <p:cNvSpPr>
            <a:spLocks noChangeArrowheads="1"/>
          </p:cNvSpPr>
          <p:nvPr/>
        </p:nvSpPr>
        <p:spPr bwMode="auto">
          <a:xfrm>
            <a:off x="6804025" y="1341439"/>
            <a:ext cx="1873251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58" name="Rectangle 10"/>
          <p:cNvSpPr>
            <a:spLocks noChangeArrowheads="1"/>
          </p:cNvSpPr>
          <p:nvPr/>
        </p:nvSpPr>
        <p:spPr bwMode="auto">
          <a:xfrm>
            <a:off x="6804025" y="2492375"/>
            <a:ext cx="1873251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59" name="Rectangle 11"/>
          <p:cNvSpPr>
            <a:spLocks noChangeArrowheads="1"/>
          </p:cNvSpPr>
          <p:nvPr/>
        </p:nvSpPr>
        <p:spPr bwMode="auto">
          <a:xfrm>
            <a:off x="6804025" y="1341438"/>
            <a:ext cx="1873251" cy="5762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128kB</a:t>
            </a:r>
          </a:p>
        </p:txBody>
      </p:sp>
      <p:sp>
        <p:nvSpPr>
          <p:cNvPr id="1179660" name="Rectangle 12"/>
          <p:cNvSpPr>
            <a:spLocks noChangeArrowheads="1"/>
          </p:cNvSpPr>
          <p:nvPr/>
        </p:nvSpPr>
        <p:spPr bwMode="auto">
          <a:xfrm>
            <a:off x="6804025" y="1916114"/>
            <a:ext cx="1873251" cy="5762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128kB</a:t>
            </a:r>
          </a:p>
        </p:txBody>
      </p:sp>
      <p:sp>
        <p:nvSpPr>
          <p:cNvPr id="1179661" name="Rectangle 13"/>
          <p:cNvSpPr>
            <a:spLocks noChangeArrowheads="1"/>
          </p:cNvSpPr>
          <p:nvPr/>
        </p:nvSpPr>
        <p:spPr bwMode="auto">
          <a:xfrm>
            <a:off x="6804025" y="1341438"/>
            <a:ext cx="1873251" cy="5762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128kB</a:t>
            </a:r>
          </a:p>
        </p:txBody>
      </p:sp>
      <p:sp>
        <p:nvSpPr>
          <p:cNvPr id="1179662" name="Rectangle 14"/>
          <p:cNvSpPr>
            <a:spLocks noChangeArrowheads="1"/>
          </p:cNvSpPr>
          <p:nvPr/>
        </p:nvSpPr>
        <p:spPr bwMode="auto">
          <a:xfrm>
            <a:off x="4716463" y="836614"/>
            <a:ext cx="1873251" cy="1152525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63" name="Rectangle 15"/>
          <p:cNvSpPr>
            <a:spLocks noChangeArrowheads="1"/>
          </p:cNvSpPr>
          <p:nvPr/>
        </p:nvSpPr>
        <p:spPr bwMode="auto">
          <a:xfrm>
            <a:off x="6804025" y="4797425"/>
            <a:ext cx="1873251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64" name="Rectangle 16"/>
          <p:cNvSpPr>
            <a:spLocks noChangeArrowheads="1"/>
          </p:cNvSpPr>
          <p:nvPr/>
        </p:nvSpPr>
        <p:spPr bwMode="auto">
          <a:xfrm>
            <a:off x="6804025" y="2492375"/>
            <a:ext cx="1873251" cy="1152525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65" name="Rectangle 17"/>
          <p:cNvSpPr>
            <a:spLocks noChangeArrowheads="1"/>
          </p:cNvSpPr>
          <p:nvPr/>
        </p:nvSpPr>
        <p:spPr bwMode="auto">
          <a:xfrm>
            <a:off x="6804025" y="3644900"/>
            <a:ext cx="1873251" cy="11525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66" name="Rectangle 18"/>
          <p:cNvSpPr>
            <a:spLocks noChangeArrowheads="1"/>
          </p:cNvSpPr>
          <p:nvPr/>
        </p:nvSpPr>
        <p:spPr bwMode="auto">
          <a:xfrm>
            <a:off x="6804025" y="3644900"/>
            <a:ext cx="1873251" cy="1152525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Process</a:t>
            </a:r>
          </a:p>
          <a:p>
            <a:pPr marL="457200" indent="-457200" algn="ctr"/>
            <a:r>
              <a:rPr lang="en-US" sz="1800" b="0">
                <a:latin typeface="Helvetica" pitchFamily="34" charset="0"/>
              </a:rPr>
              <a:t>256kB</a:t>
            </a:r>
          </a:p>
        </p:txBody>
      </p:sp>
      <p:sp>
        <p:nvSpPr>
          <p:cNvPr id="1179667" name="Rectangle 19"/>
          <p:cNvSpPr>
            <a:spLocks noChangeArrowheads="1"/>
          </p:cNvSpPr>
          <p:nvPr/>
        </p:nvSpPr>
        <p:spPr bwMode="auto">
          <a:xfrm>
            <a:off x="4716463" y="836613"/>
            <a:ext cx="1873251" cy="1444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200" b="0">
                <a:latin typeface="Helvetica" pitchFamily="34" charset="0"/>
              </a:rPr>
              <a:t>Process 32kB</a:t>
            </a:r>
          </a:p>
        </p:txBody>
      </p:sp>
      <p:sp>
        <p:nvSpPr>
          <p:cNvPr id="1179668" name="Rectangle 20"/>
          <p:cNvSpPr>
            <a:spLocks noChangeArrowheads="1"/>
          </p:cNvSpPr>
          <p:nvPr/>
        </p:nvSpPr>
        <p:spPr bwMode="auto">
          <a:xfrm>
            <a:off x="6804025" y="1916114"/>
            <a:ext cx="1873251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64kB</a:t>
            </a:r>
          </a:p>
        </p:txBody>
      </p:sp>
      <p:sp>
        <p:nvSpPr>
          <p:cNvPr id="1179669" name="Rectangle 21"/>
          <p:cNvSpPr>
            <a:spLocks noChangeArrowheads="1"/>
          </p:cNvSpPr>
          <p:nvPr/>
        </p:nvSpPr>
        <p:spPr bwMode="auto">
          <a:xfrm>
            <a:off x="6804025" y="2205039"/>
            <a:ext cx="1873251" cy="2889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800" b="0">
                <a:latin typeface="Helvetica" pitchFamily="34" charset="0"/>
              </a:rPr>
              <a:t>64kB</a:t>
            </a:r>
          </a:p>
        </p:txBody>
      </p:sp>
      <p:sp>
        <p:nvSpPr>
          <p:cNvPr id="1179670" name="Rectangle 22"/>
          <p:cNvSpPr>
            <a:spLocks noChangeArrowheads="1"/>
          </p:cNvSpPr>
          <p:nvPr/>
        </p:nvSpPr>
        <p:spPr bwMode="auto">
          <a:xfrm>
            <a:off x="6804025" y="2060576"/>
            <a:ext cx="1873251" cy="1444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200" b="0">
                <a:latin typeface="Helvetica" pitchFamily="34" charset="0"/>
              </a:rPr>
              <a:t>32kB</a:t>
            </a:r>
          </a:p>
        </p:txBody>
      </p:sp>
      <p:sp>
        <p:nvSpPr>
          <p:cNvPr id="1179671" name="Rectangle 23"/>
          <p:cNvSpPr>
            <a:spLocks noChangeArrowheads="1"/>
          </p:cNvSpPr>
          <p:nvPr/>
        </p:nvSpPr>
        <p:spPr bwMode="auto">
          <a:xfrm>
            <a:off x="6804025" y="1916113"/>
            <a:ext cx="1873251" cy="1444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200" b="0">
                <a:latin typeface="Helvetica" pitchFamily="34" charset="0"/>
              </a:rPr>
              <a:t>32kB</a:t>
            </a:r>
          </a:p>
        </p:txBody>
      </p:sp>
      <p:sp>
        <p:nvSpPr>
          <p:cNvPr id="1179672" name="Rectangle 24"/>
          <p:cNvSpPr>
            <a:spLocks noChangeArrowheads="1"/>
          </p:cNvSpPr>
          <p:nvPr/>
        </p:nvSpPr>
        <p:spPr bwMode="auto">
          <a:xfrm>
            <a:off x="6804025" y="1916113"/>
            <a:ext cx="1873251" cy="144462"/>
          </a:xfrm>
          <a:prstGeom prst="rect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/>
            <a:r>
              <a:rPr lang="en-US" sz="1200" b="0">
                <a:latin typeface="Helvetica" pitchFamily="34" charset="0"/>
              </a:rPr>
              <a:t>Process 32kB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1179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uiExpand="1" build="p"/>
      <p:bldP spid="1179652" grpId="0" animBg="1"/>
      <p:bldP spid="1179652" grpId="1" animBg="1"/>
      <p:bldP spid="1179654" grpId="0" animBg="1"/>
      <p:bldP spid="1179654" grpId="1" animBg="1"/>
      <p:bldP spid="1179654" grpId="2" animBg="1"/>
      <p:bldP spid="1179654" grpId="3" animBg="1"/>
      <p:bldP spid="1179654" grpId="4" animBg="1"/>
      <p:bldP spid="1179654" grpId="5" animBg="1"/>
      <p:bldP spid="1179654" grpId="6" animBg="1"/>
      <p:bldP spid="1179654" grpId="7" animBg="1"/>
      <p:bldP spid="1179655" grpId="0" animBg="1"/>
      <p:bldP spid="1179656" grpId="0" animBg="1"/>
      <p:bldP spid="1179657" grpId="0" animBg="1"/>
      <p:bldP spid="1179657" grpId="1" animBg="1"/>
      <p:bldP spid="1179658" grpId="0" animBg="1"/>
      <p:bldP spid="1179658" grpId="1" animBg="1"/>
      <p:bldP spid="1179659" grpId="0" animBg="1"/>
      <p:bldP spid="1179659" grpId="1" animBg="1"/>
      <p:bldP spid="1179660" grpId="0" animBg="1"/>
      <p:bldP spid="1179660" grpId="1" animBg="1"/>
      <p:bldP spid="1179661" grpId="0" animBg="1"/>
      <p:bldP spid="1179661" grpId="1" animBg="1"/>
      <p:bldP spid="1179662" grpId="0" animBg="1"/>
      <p:bldP spid="1179662" grpId="1" animBg="1"/>
      <p:bldP spid="1179662" grpId="2" animBg="1"/>
      <p:bldP spid="1179662" grpId="3" animBg="1"/>
      <p:bldP spid="1179663" grpId="0" animBg="1"/>
      <p:bldP spid="1179664" grpId="0" animBg="1"/>
      <p:bldP spid="1179664" grpId="1" animBg="1"/>
      <p:bldP spid="1179665" grpId="0" animBg="1"/>
      <p:bldP spid="1179666" grpId="0" animBg="1"/>
      <p:bldP spid="1179667" grpId="0" animBg="1"/>
      <p:bldP spid="1179667" grpId="1" animBg="1"/>
      <p:bldP spid="1179668" grpId="0" animBg="1"/>
      <p:bldP spid="1179668" grpId="1" animBg="1"/>
      <p:bldP spid="1179669" grpId="0" animBg="1"/>
      <p:bldP spid="1179669" grpId="1" animBg="1"/>
      <p:bldP spid="1179670" grpId="0" animBg="1"/>
      <p:bldP spid="1179670" grpId="1" animBg="1"/>
      <p:bldP spid="1179671" grpId="0" animBg="1"/>
      <p:bldP spid="1179671" grpId="1" animBg="1"/>
      <p:bldP spid="1179672" grpId="0" animBg="1"/>
      <p:bldP spid="117967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Requiring that a process is placed in contiguous memory gives much fragmentation (and memory compaction is expensive)</a:t>
            </a:r>
            <a:br>
              <a:rPr lang="en-US" sz="2000" dirty="0"/>
            </a:br>
            <a:r>
              <a:rPr lang="en-US" sz="2000" dirty="0"/>
              <a:t>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folHlink"/>
                </a:solidFill>
              </a:rPr>
              <a:t>Segmentation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different lengths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determined by programmer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memory frames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Programmer (or compiler tool-chain) organizes program in parts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move control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needs awareness of possible segment size limits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Pros and Cons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SzPct val="90000"/>
              <a:buFont typeface="Wingdings" pitchFamily="2" charset="2"/>
              <a:buChar char="C"/>
            </a:pPr>
            <a:r>
              <a:rPr lang="en-US" sz="1800" dirty="0"/>
              <a:t>principle as in dynamic partitioning – can have different sizes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SzPct val="90000"/>
              <a:buFont typeface="Wingdings" pitchFamily="2" charset="2"/>
              <a:buChar char="C"/>
            </a:pPr>
            <a:r>
              <a:rPr lang="en-US" sz="1800" dirty="0"/>
              <a:t>no internal fragmentation</a:t>
            </a:r>
          </a:p>
          <a:p>
            <a:pPr lvl="1">
              <a:lnSpc>
                <a:spcPct val="90000"/>
              </a:lnSpc>
              <a:buClr>
                <a:srgbClr val="009900"/>
              </a:buClr>
              <a:buSzPct val="90000"/>
              <a:buFont typeface="Wingdings" pitchFamily="2" charset="2"/>
              <a:buChar char="C"/>
            </a:pPr>
            <a:r>
              <a:rPr lang="en-US" sz="1800" dirty="0"/>
              <a:t>less external fragmentation because on average smaller segments</a:t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90000"/>
              </a:lnSpc>
              <a:buClr>
                <a:srgbClr val="FF0000"/>
              </a:buClr>
              <a:buSzPct val="90000"/>
              <a:buFont typeface="Wingdings" pitchFamily="2" charset="2"/>
              <a:buChar char="D"/>
            </a:pPr>
            <a:r>
              <a:rPr lang="en-US" sz="1800" dirty="0"/>
              <a:t>adds a step to 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aalh">
  <a:themeElements>
    <a:clrScheme name="1_paalh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aal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paalh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alh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alh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alh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alh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alh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47888</TotalTime>
  <Words>622</Words>
  <Application>Microsoft Macintosh PowerPoint</Application>
  <PresentationFormat>On-screen Show (4:3)</PresentationFormat>
  <Paragraphs>182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</vt:lpstr>
      <vt:lpstr>Tahoma</vt:lpstr>
      <vt:lpstr>Wingdings</vt:lpstr>
      <vt:lpstr>1_paalh</vt:lpstr>
      <vt:lpstr>Operating Systems:   Dynamic Partitioning </vt:lpstr>
      <vt:lpstr>Fixed Partitioning</vt:lpstr>
      <vt:lpstr>Dynamic Partitioning</vt:lpstr>
      <vt:lpstr>Dynamic Partitioning</vt:lpstr>
      <vt:lpstr>Dynamic Partitioning</vt:lpstr>
      <vt:lpstr>The Buddy System</vt:lpstr>
      <vt:lpstr>Segmentation</vt:lpstr>
    </vt:vector>
  </TitlesOfParts>
  <Company>ifi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paalh</dc:creator>
  <cp:lastModifiedBy>Carsten Griwodz</cp:lastModifiedBy>
  <cp:revision>1876</cp:revision>
  <cp:lastPrinted>2020-01-23T12:31:44Z</cp:lastPrinted>
  <dcterms:created xsi:type="dcterms:W3CDTF">2013-09-25T07:47:56Z</dcterms:created>
  <dcterms:modified xsi:type="dcterms:W3CDTF">2024-02-13T19:23:55Z</dcterms:modified>
</cp:coreProperties>
</file>