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8"/>
  </p:notesMasterIdLst>
  <p:handoutMasterIdLst>
    <p:handoutMasterId r:id="rId9"/>
  </p:handoutMasterIdLst>
  <p:sldIdLst>
    <p:sldId id="433" r:id="rId2"/>
    <p:sldId id="445" r:id="rId3"/>
    <p:sldId id="512" r:id="rId4"/>
    <p:sldId id="484" r:id="rId5"/>
    <p:sldId id="442" r:id="rId6"/>
    <p:sldId id="513" r:id="rId7"/>
  </p:sldIdLst>
  <p:sldSz cx="9144000" cy="6858000" type="screen4x3"/>
  <p:notesSz cx="9131300" cy="6845300"/>
  <p:defaultTextStyle>
    <a:defPPr>
      <a:defRPr lang="en-US"/>
    </a:defPPr>
    <a:lvl1pPr algn="l" rtl="0" eaLnBrk="0" fontAlgn="base" hangingPunct="0">
      <a:spcBef>
        <a:spcPct val="0"/>
      </a:spcBef>
      <a:spcAft>
        <a:spcPct val="0"/>
      </a:spcAft>
      <a:defRPr sz="32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itchFamily="34" charset="0"/>
        <a:ea typeface="+mn-ea"/>
        <a:cs typeface="+mn-cs"/>
      </a:defRPr>
    </a:lvl5pPr>
    <a:lvl6pPr marL="2286000" algn="l" defTabSz="914400" rtl="0" eaLnBrk="1" latinLnBrk="0" hangingPunct="1">
      <a:defRPr sz="3200" b="1" kern="1200">
        <a:solidFill>
          <a:schemeClr val="tx1"/>
        </a:solidFill>
        <a:latin typeface="Tahoma" pitchFamily="34" charset="0"/>
        <a:ea typeface="+mn-ea"/>
        <a:cs typeface="+mn-cs"/>
      </a:defRPr>
    </a:lvl6pPr>
    <a:lvl7pPr marL="2743200" algn="l" defTabSz="914400" rtl="0" eaLnBrk="1" latinLnBrk="0" hangingPunct="1">
      <a:defRPr sz="3200" b="1" kern="1200">
        <a:solidFill>
          <a:schemeClr val="tx1"/>
        </a:solidFill>
        <a:latin typeface="Tahoma" pitchFamily="34" charset="0"/>
        <a:ea typeface="+mn-ea"/>
        <a:cs typeface="+mn-cs"/>
      </a:defRPr>
    </a:lvl7pPr>
    <a:lvl8pPr marL="3200400" algn="l" defTabSz="914400" rtl="0" eaLnBrk="1" latinLnBrk="0" hangingPunct="1">
      <a:defRPr sz="3200" b="1" kern="1200">
        <a:solidFill>
          <a:schemeClr val="tx1"/>
        </a:solidFill>
        <a:latin typeface="Tahoma" pitchFamily="34" charset="0"/>
        <a:ea typeface="+mn-ea"/>
        <a:cs typeface="+mn-cs"/>
      </a:defRPr>
    </a:lvl8pPr>
    <a:lvl9pPr marL="3657600" algn="l" defTabSz="914400" rtl="0" eaLnBrk="1" latinLnBrk="0" hangingPunct="1">
      <a:defRPr sz="32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501FF"/>
    <a:srgbClr val="C0C0C0"/>
    <a:srgbClr val="FF8000"/>
    <a:srgbClr val="CCECFF"/>
    <a:srgbClr val="66CCFF"/>
    <a:srgbClr val="DDDDDD"/>
    <a:srgbClr val="CC0000"/>
    <a:srgbClr val="FF9933"/>
    <a:srgbClr val="808080"/>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0541" autoAdjust="0"/>
  </p:normalViewPr>
  <p:slideViewPr>
    <p:cSldViewPr snapToGrid="0">
      <p:cViewPr varScale="1">
        <p:scale>
          <a:sx n="130" d="100"/>
          <a:sy n="130" d="100"/>
        </p:scale>
        <p:origin x="200" y="456"/>
      </p:cViewPr>
      <p:guideLst>
        <p:guide orient="horz" pos="2160"/>
        <p:guide pos="2880"/>
      </p:guideLst>
    </p:cSldViewPr>
  </p:slideViewPr>
  <p:outlineViewPr>
    <p:cViewPr>
      <p:scale>
        <a:sx n="33" d="100"/>
        <a:sy n="33" d="100"/>
      </p:scale>
      <p:origin x="0" y="-502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1" y="1"/>
            <a:ext cx="3953650" cy="341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53" tIns="46026" rIns="92053" bIns="46026" numCol="1" anchor="t" anchorCtr="0" compatLnSpc="1">
            <a:prstTxWarp prst="textNoShape">
              <a:avLst/>
            </a:prstTxWarp>
          </a:bodyPr>
          <a:lstStyle>
            <a:lvl1pPr defTabSz="920750" eaLnBrk="1" hangingPunct="1">
              <a:defRPr sz="1200" b="0">
                <a:latin typeface="Arial" charset="0"/>
              </a:defRPr>
            </a:lvl1pPr>
          </a:lstStyle>
          <a:p>
            <a:endParaRPr lang="en-US"/>
          </a:p>
        </p:txBody>
      </p:sp>
      <p:sp>
        <p:nvSpPr>
          <p:cNvPr id="116739" name="Rectangle 3"/>
          <p:cNvSpPr>
            <a:spLocks noGrp="1" noChangeArrowheads="1"/>
          </p:cNvSpPr>
          <p:nvPr>
            <p:ph type="dt" sz="quarter" idx="1"/>
          </p:nvPr>
        </p:nvSpPr>
        <p:spPr bwMode="auto">
          <a:xfrm>
            <a:off x="5175534" y="1"/>
            <a:ext cx="3953650" cy="341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53" tIns="46026" rIns="92053" bIns="46026" numCol="1" anchor="t" anchorCtr="0" compatLnSpc="1">
            <a:prstTxWarp prst="textNoShape">
              <a:avLst/>
            </a:prstTxWarp>
          </a:bodyPr>
          <a:lstStyle>
            <a:lvl1pPr algn="r" defTabSz="920750" eaLnBrk="1" hangingPunct="1">
              <a:defRPr sz="1200" b="0">
                <a:latin typeface="Arial" charset="0"/>
              </a:defRPr>
            </a:lvl1pPr>
          </a:lstStyle>
          <a:p>
            <a:endParaRPr lang="en-US"/>
          </a:p>
        </p:txBody>
      </p:sp>
      <p:sp>
        <p:nvSpPr>
          <p:cNvPr id="116740" name="Rectangle 4"/>
          <p:cNvSpPr>
            <a:spLocks noGrp="1" noChangeArrowheads="1"/>
          </p:cNvSpPr>
          <p:nvPr>
            <p:ph type="ftr" sz="quarter" idx="2"/>
          </p:nvPr>
        </p:nvSpPr>
        <p:spPr bwMode="auto">
          <a:xfrm>
            <a:off x="1" y="6502560"/>
            <a:ext cx="3953650" cy="341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53" tIns="46026" rIns="92053" bIns="46026" numCol="1" anchor="b" anchorCtr="0" compatLnSpc="1">
            <a:prstTxWarp prst="textNoShape">
              <a:avLst/>
            </a:prstTxWarp>
          </a:bodyPr>
          <a:lstStyle>
            <a:lvl1pPr defTabSz="920750" eaLnBrk="1" hangingPunct="1">
              <a:defRPr sz="1200" b="0">
                <a:latin typeface="Arial" charset="0"/>
              </a:defRPr>
            </a:lvl1pPr>
          </a:lstStyle>
          <a:p>
            <a:endParaRPr lang="en-US"/>
          </a:p>
        </p:txBody>
      </p:sp>
      <p:sp>
        <p:nvSpPr>
          <p:cNvPr id="116741" name="Rectangle 5"/>
          <p:cNvSpPr>
            <a:spLocks noGrp="1" noChangeArrowheads="1"/>
          </p:cNvSpPr>
          <p:nvPr>
            <p:ph type="sldNum" sz="quarter" idx="3"/>
          </p:nvPr>
        </p:nvSpPr>
        <p:spPr bwMode="auto">
          <a:xfrm>
            <a:off x="5175534" y="6502560"/>
            <a:ext cx="3953650" cy="341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53" tIns="46026" rIns="92053" bIns="46026" numCol="1" anchor="b" anchorCtr="0" compatLnSpc="1">
            <a:prstTxWarp prst="textNoShape">
              <a:avLst/>
            </a:prstTxWarp>
          </a:bodyPr>
          <a:lstStyle>
            <a:lvl1pPr algn="r" defTabSz="920750" eaLnBrk="1" hangingPunct="1">
              <a:defRPr sz="1200" b="0">
                <a:latin typeface="Arial" charset="0"/>
              </a:defRPr>
            </a:lvl1pPr>
          </a:lstStyle>
          <a:p>
            <a:fld id="{95D30F24-E22E-4D3D-91F1-0077E1A62F85}" type="slidenum">
              <a:rPr lang="en-US"/>
              <a:pPr/>
              <a:t>‹#›</a:t>
            </a:fld>
            <a:endParaRPr lang="en-US"/>
          </a:p>
        </p:txBody>
      </p:sp>
    </p:spTree>
    <p:extLst>
      <p:ext uri="{BB962C8B-B14F-4D97-AF65-F5344CB8AC3E}">
        <p14:creationId xmlns:p14="http://schemas.microsoft.com/office/powerpoint/2010/main" val="4229385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1" y="1"/>
            <a:ext cx="3953650" cy="341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53" tIns="46026" rIns="92053" bIns="46026" numCol="1" anchor="t" anchorCtr="0" compatLnSpc="1">
            <a:prstTxWarp prst="textNoShape">
              <a:avLst/>
            </a:prstTxWarp>
          </a:bodyPr>
          <a:lstStyle>
            <a:lvl1pPr defTabSz="920750" eaLnBrk="1" hangingPunct="1">
              <a:defRPr sz="1200" b="0">
                <a:latin typeface="Arial" charset="0"/>
              </a:defRPr>
            </a:lvl1pPr>
          </a:lstStyle>
          <a:p>
            <a:endParaRPr lang="en-US"/>
          </a:p>
        </p:txBody>
      </p:sp>
      <p:sp>
        <p:nvSpPr>
          <p:cNvPr id="117763" name="Rectangle 3"/>
          <p:cNvSpPr>
            <a:spLocks noGrp="1" noChangeArrowheads="1"/>
          </p:cNvSpPr>
          <p:nvPr>
            <p:ph type="dt" idx="1"/>
          </p:nvPr>
        </p:nvSpPr>
        <p:spPr bwMode="auto">
          <a:xfrm>
            <a:off x="5175534" y="1"/>
            <a:ext cx="3953650" cy="341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53" tIns="46026" rIns="92053" bIns="46026" numCol="1" anchor="t" anchorCtr="0" compatLnSpc="1">
            <a:prstTxWarp prst="textNoShape">
              <a:avLst/>
            </a:prstTxWarp>
          </a:bodyPr>
          <a:lstStyle>
            <a:lvl1pPr algn="r" defTabSz="920750" eaLnBrk="1" hangingPunct="1">
              <a:defRPr sz="1200" b="0">
                <a:latin typeface="Arial" charset="0"/>
              </a:defRPr>
            </a:lvl1pPr>
          </a:lstStyle>
          <a:p>
            <a:endParaRPr lang="en-US"/>
          </a:p>
        </p:txBody>
      </p:sp>
      <p:sp>
        <p:nvSpPr>
          <p:cNvPr id="117764" name="Rectangle 4"/>
          <p:cNvSpPr>
            <a:spLocks noGrp="1" noRot="1" noChangeAspect="1" noChangeArrowheads="1" noTextEdit="1"/>
          </p:cNvSpPr>
          <p:nvPr>
            <p:ph type="sldImg" idx="2"/>
          </p:nvPr>
        </p:nvSpPr>
        <p:spPr bwMode="auto">
          <a:xfrm>
            <a:off x="2854325" y="514350"/>
            <a:ext cx="3422650" cy="256698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17765" name="Rectangle 5"/>
          <p:cNvSpPr>
            <a:spLocks noGrp="1" noChangeArrowheads="1"/>
          </p:cNvSpPr>
          <p:nvPr>
            <p:ph type="body" sz="quarter" idx="3"/>
          </p:nvPr>
        </p:nvSpPr>
        <p:spPr bwMode="auto">
          <a:xfrm>
            <a:off x="912708" y="3251279"/>
            <a:ext cx="7305887" cy="30799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53" tIns="46026" rIns="92053" bIns="4602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7766" name="Rectangle 6"/>
          <p:cNvSpPr>
            <a:spLocks noGrp="1" noChangeArrowheads="1"/>
          </p:cNvSpPr>
          <p:nvPr>
            <p:ph type="ftr" sz="quarter" idx="4"/>
          </p:nvPr>
        </p:nvSpPr>
        <p:spPr bwMode="auto">
          <a:xfrm>
            <a:off x="1" y="6502560"/>
            <a:ext cx="3953650" cy="341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53" tIns="46026" rIns="92053" bIns="46026" numCol="1" anchor="b" anchorCtr="0" compatLnSpc="1">
            <a:prstTxWarp prst="textNoShape">
              <a:avLst/>
            </a:prstTxWarp>
          </a:bodyPr>
          <a:lstStyle>
            <a:lvl1pPr defTabSz="920750" eaLnBrk="1" hangingPunct="1">
              <a:defRPr sz="1200" b="0">
                <a:latin typeface="Arial" charset="0"/>
              </a:defRPr>
            </a:lvl1pPr>
          </a:lstStyle>
          <a:p>
            <a:endParaRPr lang="en-US"/>
          </a:p>
        </p:txBody>
      </p:sp>
      <p:sp>
        <p:nvSpPr>
          <p:cNvPr id="117767" name="Rectangle 7"/>
          <p:cNvSpPr>
            <a:spLocks noGrp="1" noChangeArrowheads="1"/>
          </p:cNvSpPr>
          <p:nvPr>
            <p:ph type="sldNum" sz="quarter" idx="5"/>
          </p:nvPr>
        </p:nvSpPr>
        <p:spPr bwMode="auto">
          <a:xfrm>
            <a:off x="5175534" y="6502560"/>
            <a:ext cx="3953650" cy="341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53" tIns="46026" rIns="92053" bIns="46026" numCol="1" anchor="b" anchorCtr="0" compatLnSpc="1">
            <a:prstTxWarp prst="textNoShape">
              <a:avLst/>
            </a:prstTxWarp>
          </a:bodyPr>
          <a:lstStyle>
            <a:lvl1pPr algn="r" defTabSz="920750" eaLnBrk="1" hangingPunct="1">
              <a:defRPr sz="1200" b="0">
                <a:latin typeface="Arial" charset="0"/>
              </a:defRPr>
            </a:lvl1pPr>
          </a:lstStyle>
          <a:p>
            <a:fld id="{5AD12FFC-8279-4E50-A902-2AC41CEFF5CF}" type="slidenum">
              <a:rPr lang="en-US"/>
              <a:pPr/>
              <a:t>‹#›</a:t>
            </a:fld>
            <a:endParaRPr lang="en-US"/>
          </a:p>
        </p:txBody>
      </p:sp>
    </p:spTree>
    <p:extLst>
      <p:ext uri="{BB962C8B-B14F-4D97-AF65-F5344CB8AC3E}">
        <p14:creationId xmlns:p14="http://schemas.microsoft.com/office/powerpoint/2010/main" val="35028621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0064E5-EF63-4806-8A28-F1B17AF9AF21}" type="slidenum">
              <a:rPr lang="en-US"/>
              <a:pPr/>
              <a:t>1</a:t>
            </a:fld>
            <a:endParaRPr lang="en-US"/>
          </a:p>
        </p:txBody>
      </p:sp>
      <p:sp>
        <p:nvSpPr>
          <p:cNvPr id="1161218" name="Rectangle 2"/>
          <p:cNvSpPr>
            <a:spLocks noGrp="1" noRot="1" noChangeAspect="1" noChangeArrowheads="1" noTextEdit="1"/>
          </p:cNvSpPr>
          <p:nvPr>
            <p:ph type="sldImg"/>
          </p:nvPr>
        </p:nvSpPr>
        <p:spPr>
          <a:xfrm>
            <a:off x="2854325" y="514350"/>
            <a:ext cx="3422650" cy="2566988"/>
          </a:xfrm>
          <a:ln/>
        </p:spPr>
      </p:sp>
      <p:sp>
        <p:nvSpPr>
          <p:cNvPr id="1161219" name="Rectangle 3"/>
          <p:cNvSpPr>
            <a:spLocks noGrp="1" noChangeArrowheads="1"/>
          </p:cNvSpPr>
          <p:nvPr>
            <p:ph type="body" idx="1"/>
          </p:nvPr>
        </p:nvSpPr>
        <p:spPr/>
        <p:txBody>
          <a:bodyPr/>
          <a:lstStyle/>
          <a:p>
            <a:endParaRPr lang="nb-N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4325" y="514350"/>
            <a:ext cx="3422650" cy="256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D12FFC-8279-4E50-A902-2AC41CEFF5CF}" type="slidenum">
              <a:rPr lang="en-US" smtClean="0"/>
              <a:pPr/>
              <a:t>2</a:t>
            </a:fld>
            <a:endParaRPr lang="en-US"/>
          </a:p>
        </p:txBody>
      </p:sp>
    </p:spTree>
    <p:extLst>
      <p:ext uri="{BB962C8B-B14F-4D97-AF65-F5344CB8AC3E}">
        <p14:creationId xmlns:p14="http://schemas.microsoft.com/office/powerpoint/2010/main" val="808990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4325" y="514350"/>
            <a:ext cx="3422650" cy="25669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D12FFC-8279-4E50-A902-2AC41CEFF5CF}" type="slidenum">
              <a:rPr lang="en-US" smtClean="0"/>
              <a:pPr/>
              <a:t>3</a:t>
            </a:fld>
            <a:endParaRPr lang="en-US"/>
          </a:p>
        </p:txBody>
      </p:sp>
    </p:spTree>
    <p:extLst>
      <p:ext uri="{BB962C8B-B14F-4D97-AF65-F5344CB8AC3E}">
        <p14:creationId xmlns:p14="http://schemas.microsoft.com/office/powerpoint/2010/main" val="4005002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4325" y="514350"/>
            <a:ext cx="3422650" cy="25669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D12FFC-8279-4E50-A902-2AC41CEFF5CF}" type="slidenum">
              <a:rPr lang="en-US" smtClean="0"/>
              <a:pPr/>
              <a:t>4</a:t>
            </a:fld>
            <a:endParaRPr lang="en-US"/>
          </a:p>
        </p:txBody>
      </p:sp>
    </p:spTree>
    <p:extLst>
      <p:ext uri="{BB962C8B-B14F-4D97-AF65-F5344CB8AC3E}">
        <p14:creationId xmlns:p14="http://schemas.microsoft.com/office/powerpoint/2010/main" val="4005002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4325" y="514350"/>
            <a:ext cx="3422650" cy="2566988"/>
          </a:xfrm>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The </a:t>
            </a:r>
            <a:r>
              <a:rPr lang="en-GB" sz="1200" b="0" i="1" u="none" strike="noStrike" kern="1200" dirty="0">
                <a:solidFill>
                  <a:schemeClr val="tx1"/>
                </a:solidFill>
                <a:effectLst/>
                <a:latin typeface="Arial" charset="0"/>
                <a:ea typeface="+mn-ea"/>
                <a:cs typeface="+mn-cs"/>
              </a:rPr>
              <a:t>.data</a:t>
            </a:r>
            <a:r>
              <a:rPr lang="en-GB" sz="1200" b="0" i="0" u="none" strike="noStrike" kern="1200" dirty="0">
                <a:solidFill>
                  <a:schemeClr val="tx1"/>
                </a:solidFill>
                <a:effectLst/>
                <a:latin typeface="Arial" charset="0"/>
                <a:ea typeface="+mn-ea"/>
                <a:cs typeface="+mn-cs"/>
              </a:rPr>
              <a:t> segment contains any global or static variables which have a pre-defined value and can be modified. That is any variables that are not defined within a function (and thus can be accessed from anywhere) or are defined in a function but are defined as </a:t>
            </a:r>
            <a:r>
              <a:rPr lang="en-GB" sz="1200" b="0" i="1" u="none" strike="noStrike" kern="1200" dirty="0">
                <a:solidFill>
                  <a:schemeClr val="tx1"/>
                </a:solidFill>
                <a:effectLst/>
                <a:latin typeface="Arial" charset="0"/>
                <a:ea typeface="+mn-ea"/>
                <a:cs typeface="+mn-cs"/>
              </a:rPr>
              <a:t>static</a:t>
            </a:r>
            <a:r>
              <a:rPr lang="en-GB" sz="1200" b="0" i="0" u="none" strike="noStrike" kern="1200" dirty="0">
                <a:solidFill>
                  <a:schemeClr val="tx1"/>
                </a:solidFill>
                <a:effectLst/>
                <a:latin typeface="Arial" charset="0"/>
                <a:ea typeface="+mn-ea"/>
                <a:cs typeface="+mn-cs"/>
              </a:rPr>
              <a:t> so they retain their address across subsequent calls.</a:t>
            </a:r>
          </a:p>
          <a:p>
            <a:endParaRPr lang="en-US" dirty="0"/>
          </a:p>
          <a:p>
            <a:r>
              <a:rPr lang="en-US" dirty="0"/>
              <a:t>The BSS segment, also known as uninitialized data, is usually adjacent to the data segment. The BSS segment contains all global variables and static variables that are initialized to zero or do not have explicit initialization in source code.</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heap area commonly begins at the end of the .</a:t>
            </a:r>
            <a:r>
              <a:rPr lang="en-US" dirty="0" err="1"/>
              <a:t>bss</a:t>
            </a:r>
            <a:r>
              <a:rPr lang="en-US" dirty="0"/>
              <a:t> and .data segments and grows to larger addresses from there. The heap area is managed by malloc, </a:t>
            </a:r>
            <a:r>
              <a:rPr lang="en-US" dirty="0" err="1"/>
              <a:t>calloc</a:t>
            </a:r>
            <a:r>
              <a:rPr lang="en-US" dirty="0"/>
              <a:t>, </a:t>
            </a:r>
            <a:r>
              <a:rPr lang="en-US" dirty="0" err="1"/>
              <a:t>realloc</a:t>
            </a:r>
            <a:r>
              <a:rPr lang="en-US" dirty="0"/>
              <a:t>, and free.</a:t>
            </a:r>
          </a:p>
          <a:p>
            <a:endParaRPr lang="en-US" dirty="0"/>
          </a:p>
          <a:p>
            <a:r>
              <a:rPr lang="en-US" dirty="0"/>
              <a:t>https://</a:t>
            </a:r>
            <a:r>
              <a:rPr lang="en-US" dirty="0" err="1"/>
              <a:t>en.wikipedia.org</a:t>
            </a:r>
            <a:r>
              <a:rPr lang="en-US" dirty="0"/>
              <a:t>/wiki/</a:t>
            </a:r>
            <a:r>
              <a:rPr lang="en-US" dirty="0" err="1"/>
              <a:t>Data_segment</a:t>
            </a:r>
            <a:endParaRPr lang="en-US" dirty="0"/>
          </a:p>
        </p:txBody>
      </p:sp>
      <p:sp>
        <p:nvSpPr>
          <p:cNvPr id="4" name="Slide Number Placeholder 3"/>
          <p:cNvSpPr>
            <a:spLocks noGrp="1"/>
          </p:cNvSpPr>
          <p:nvPr>
            <p:ph type="sldNum" sz="quarter" idx="10"/>
          </p:nvPr>
        </p:nvSpPr>
        <p:spPr/>
        <p:txBody>
          <a:bodyPr/>
          <a:lstStyle/>
          <a:p>
            <a:fld id="{5AD12FFC-8279-4E50-A902-2AC41CEFF5CF}" type="slidenum">
              <a:rPr lang="en-US" smtClean="0"/>
              <a:pPr/>
              <a:t>5</a:t>
            </a:fld>
            <a:endParaRPr lang="en-US"/>
          </a:p>
        </p:txBody>
      </p:sp>
    </p:spTree>
    <p:extLst>
      <p:ext uri="{BB962C8B-B14F-4D97-AF65-F5344CB8AC3E}">
        <p14:creationId xmlns:p14="http://schemas.microsoft.com/office/powerpoint/2010/main" val="164239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9E1EC-E150-5434-3E3D-4F51E4C1B4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15552F-B41D-3AF7-C2A4-EAD8EBDBF557}"/>
              </a:ext>
            </a:extLst>
          </p:cNvPr>
          <p:cNvSpPr>
            <a:spLocks noGrp="1" noRot="1" noChangeAspect="1"/>
          </p:cNvSpPr>
          <p:nvPr>
            <p:ph type="sldImg"/>
          </p:nvPr>
        </p:nvSpPr>
        <p:spPr>
          <a:xfrm>
            <a:off x="2854325" y="514350"/>
            <a:ext cx="3422650" cy="2566988"/>
          </a:xfrm>
        </p:spPr>
      </p:sp>
      <p:sp>
        <p:nvSpPr>
          <p:cNvPr id="3" name="Notes Placeholder 2">
            <a:extLst>
              <a:ext uri="{FF2B5EF4-FFF2-40B4-BE49-F238E27FC236}">
                <a16:creationId xmlns:a16="http://schemas.microsoft.com/office/drawing/2014/main" id="{10343AF6-C802-B7EF-6EA1-ED634A1E0B25}"/>
              </a:ext>
            </a:extLst>
          </p:cNvPr>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The </a:t>
            </a:r>
            <a:r>
              <a:rPr lang="en-GB" sz="1200" b="0" i="1" u="none" strike="noStrike" kern="1200" dirty="0">
                <a:solidFill>
                  <a:schemeClr val="tx1"/>
                </a:solidFill>
                <a:effectLst/>
                <a:latin typeface="Arial" charset="0"/>
                <a:ea typeface="+mn-ea"/>
                <a:cs typeface="+mn-cs"/>
              </a:rPr>
              <a:t>.data</a:t>
            </a:r>
            <a:r>
              <a:rPr lang="en-GB" sz="1200" b="0" i="0" u="none" strike="noStrike" kern="1200" dirty="0">
                <a:solidFill>
                  <a:schemeClr val="tx1"/>
                </a:solidFill>
                <a:effectLst/>
                <a:latin typeface="Arial" charset="0"/>
                <a:ea typeface="+mn-ea"/>
                <a:cs typeface="+mn-cs"/>
              </a:rPr>
              <a:t> segment contains any global or static variables which have a pre-defined value and can be modified. That is any variables that are not defined within a function (and thus can be accessed from anywhere) or are defined in a function but are defined as </a:t>
            </a:r>
            <a:r>
              <a:rPr lang="en-GB" sz="1200" b="0" i="1" u="none" strike="noStrike" kern="1200" dirty="0">
                <a:solidFill>
                  <a:schemeClr val="tx1"/>
                </a:solidFill>
                <a:effectLst/>
                <a:latin typeface="Arial" charset="0"/>
                <a:ea typeface="+mn-ea"/>
                <a:cs typeface="+mn-cs"/>
              </a:rPr>
              <a:t>static</a:t>
            </a:r>
            <a:r>
              <a:rPr lang="en-GB" sz="1200" b="0" i="0" u="none" strike="noStrike" kern="1200" dirty="0">
                <a:solidFill>
                  <a:schemeClr val="tx1"/>
                </a:solidFill>
                <a:effectLst/>
                <a:latin typeface="Arial" charset="0"/>
                <a:ea typeface="+mn-ea"/>
                <a:cs typeface="+mn-cs"/>
              </a:rPr>
              <a:t> so they retain their address across subsequent calls.</a:t>
            </a:r>
          </a:p>
          <a:p>
            <a:endParaRPr lang="en-US" dirty="0"/>
          </a:p>
          <a:p>
            <a:r>
              <a:rPr lang="en-US" dirty="0"/>
              <a:t>The BSS segment, also known as uninitialized data, is usually adjacent to the data segment. The BSS segment contains all global variables and static variables that are initialized to zero or do not have explicit initialization in source code.</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heap area commonly begins at the end of the .</a:t>
            </a:r>
            <a:r>
              <a:rPr lang="en-US" dirty="0" err="1"/>
              <a:t>bss</a:t>
            </a:r>
            <a:r>
              <a:rPr lang="en-US" dirty="0"/>
              <a:t> and .data segments and grows to larger addresses from there. The heap area is managed by malloc, </a:t>
            </a:r>
            <a:r>
              <a:rPr lang="en-US" dirty="0" err="1"/>
              <a:t>calloc</a:t>
            </a:r>
            <a:r>
              <a:rPr lang="en-US" dirty="0"/>
              <a:t>, </a:t>
            </a:r>
            <a:r>
              <a:rPr lang="en-US" dirty="0" err="1"/>
              <a:t>realloc</a:t>
            </a:r>
            <a:r>
              <a:rPr lang="en-US" dirty="0"/>
              <a:t>, and free.</a:t>
            </a:r>
          </a:p>
          <a:p>
            <a:endParaRPr lang="en-US" dirty="0"/>
          </a:p>
          <a:p>
            <a:r>
              <a:rPr lang="en-US" dirty="0"/>
              <a:t>https://</a:t>
            </a:r>
            <a:r>
              <a:rPr lang="en-US" dirty="0" err="1"/>
              <a:t>en.wikipedia.org</a:t>
            </a:r>
            <a:r>
              <a:rPr lang="en-US" dirty="0"/>
              <a:t>/wiki/</a:t>
            </a:r>
            <a:r>
              <a:rPr lang="en-US" dirty="0" err="1"/>
              <a:t>Data_segment</a:t>
            </a:r>
            <a:endParaRPr lang="en-US" dirty="0"/>
          </a:p>
        </p:txBody>
      </p:sp>
      <p:sp>
        <p:nvSpPr>
          <p:cNvPr id="4" name="Slide Number Placeholder 3">
            <a:extLst>
              <a:ext uri="{FF2B5EF4-FFF2-40B4-BE49-F238E27FC236}">
                <a16:creationId xmlns:a16="http://schemas.microsoft.com/office/drawing/2014/main" id="{FC9DF812-3274-B401-0AB1-EB0F8F336DA8}"/>
              </a:ext>
            </a:extLst>
          </p:cNvPr>
          <p:cNvSpPr>
            <a:spLocks noGrp="1"/>
          </p:cNvSpPr>
          <p:nvPr>
            <p:ph type="sldNum" sz="quarter" idx="10"/>
          </p:nvPr>
        </p:nvSpPr>
        <p:spPr/>
        <p:txBody>
          <a:bodyPr/>
          <a:lstStyle/>
          <a:p>
            <a:fld id="{5AD12FFC-8279-4E50-A902-2AC41CEFF5CF}" type="slidenum">
              <a:rPr lang="en-US" smtClean="0"/>
              <a:pPr/>
              <a:t>6</a:t>
            </a:fld>
            <a:endParaRPr lang="en-US"/>
          </a:p>
        </p:txBody>
      </p:sp>
    </p:spTree>
    <p:extLst>
      <p:ext uri="{BB962C8B-B14F-4D97-AF65-F5344CB8AC3E}">
        <p14:creationId xmlns:p14="http://schemas.microsoft.com/office/powerpoint/2010/main" val="377653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5084" name="Rectangle 12"/>
          <p:cNvSpPr>
            <a:spLocks noGrp="1" noChangeArrowheads="1"/>
          </p:cNvSpPr>
          <p:nvPr>
            <p:ph type="ctrTitle"/>
          </p:nvPr>
        </p:nvSpPr>
        <p:spPr>
          <a:xfrm>
            <a:off x="638175" y="1708150"/>
            <a:ext cx="7772400" cy="1462088"/>
          </a:xfrm>
        </p:spPr>
        <p:txBody>
          <a:bodyPr rIns="91440"/>
          <a:lstStyle>
            <a:lvl1pPr algn="ctr">
              <a:defRPr/>
            </a:lvl1pPr>
          </a:lstStyle>
          <a:p>
            <a:pPr lvl="0"/>
            <a:r>
              <a:rPr lang="en-US" noProof="0"/>
              <a:t>Click to edit Master title style</a:t>
            </a:r>
          </a:p>
        </p:txBody>
      </p:sp>
      <p:sp>
        <p:nvSpPr>
          <p:cNvPr id="515085" name="Rectangle 13"/>
          <p:cNvSpPr>
            <a:spLocks noGrp="1" noChangeArrowheads="1"/>
          </p:cNvSpPr>
          <p:nvPr>
            <p:ph type="subTitle" idx="1"/>
          </p:nvPr>
        </p:nvSpPr>
        <p:spPr>
          <a:xfrm>
            <a:off x="1371600" y="3886200"/>
            <a:ext cx="6400800" cy="1752600"/>
          </a:xfrm>
        </p:spPr>
        <p:txBody>
          <a:bodyPr rIns="91440"/>
          <a:lstStyle>
            <a:lvl1pPr marL="0" indent="0" algn="ctr">
              <a:buFont typeface="Wingdings" pitchFamily="2" charset="2"/>
              <a:buNone/>
              <a:defRPr/>
            </a:lvl1pPr>
          </a:lstStyle>
          <a:p>
            <a:pPr lvl="0"/>
            <a:r>
              <a:rPr lang="en-US" noProof="0"/>
              <a:t>Click to edit Master subtitle style</a:t>
            </a:r>
          </a:p>
        </p:txBody>
      </p:sp>
      <p:sp>
        <p:nvSpPr>
          <p:cNvPr id="515091" name="Rectangle 19"/>
          <p:cNvSpPr>
            <a:spLocks noChangeArrowheads="1"/>
          </p:cNvSpPr>
          <p:nvPr userDrawn="1"/>
        </p:nvSpPr>
        <p:spPr bwMode="auto">
          <a:xfrm>
            <a:off x="171451" y="2155825"/>
            <a:ext cx="1397000" cy="1276350"/>
          </a:xfrm>
          <a:prstGeom prst="rect">
            <a:avLst/>
          </a:prstGeom>
          <a:gradFill rotWithShape="1">
            <a:gsLst>
              <a:gs pos="0">
                <a:srgbClr val="FE7519"/>
              </a:gs>
              <a:gs pos="100000">
                <a:srgbClr val="FFFFFF"/>
              </a:gs>
            </a:gsLst>
            <a:lin ang="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nb-NO"/>
          </a:p>
        </p:txBody>
      </p:sp>
      <p:sp>
        <p:nvSpPr>
          <p:cNvPr id="515093" name="Rectangle 21"/>
          <p:cNvSpPr>
            <a:spLocks noChangeArrowheads="1"/>
          </p:cNvSpPr>
          <p:nvPr userDrawn="1"/>
        </p:nvSpPr>
        <p:spPr bwMode="gray">
          <a:xfrm>
            <a:off x="36513" y="3336925"/>
            <a:ext cx="8985251" cy="46038"/>
          </a:xfrm>
          <a:prstGeom prst="rect">
            <a:avLst/>
          </a:prstGeom>
          <a:gradFill rotWithShape="0">
            <a:gsLst>
              <a:gs pos="0">
                <a:srgbClr val="1C1C1C"/>
              </a:gs>
              <a:gs pos="100000">
                <a:srgbClr val="C0C0C0"/>
              </a:gs>
            </a:gsLst>
            <a:lin ang="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nb-NO" sz="2400" b="0"/>
          </a:p>
        </p:txBody>
      </p:sp>
      <p:sp>
        <p:nvSpPr>
          <p:cNvPr id="515094" name="Rectangle 22"/>
          <p:cNvSpPr>
            <a:spLocks noChangeArrowheads="1"/>
          </p:cNvSpPr>
          <p:nvPr userDrawn="1"/>
        </p:nvSpPr>
        <p:spPr bwMode="auto">
          <a:xfrm rot="-5400000">
            <a:off x="-517525" y="2586039"/>
            <a:ext cx="1685925" cy="92075"/>
          </a:xfrm>
          <a:prstGeom prst="rect">
            <a:avLst/>
          </a:prstGeom>
          <a:gradFill rotWithShape="0">
            <a:gsLst>
              <a:gs pos="0">
                <a:srgbClr val="808080"/>
              </a:gs>
              <a:gs pos="100000">
                <a:srgbClr val="1C1C1C"/>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90554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27000"/>
            <a:ext cx="2286000" cy="6388100"/>
          </a:xfrm>
        </p:spPr>
        <p:txBody>
          <a:bodyPr vert="eaVert"/>
          <a:lstStyle/>
          <a:p>
            <a:r>
              <a:rPr lang="en-US"/>
              <a:t>Click to edit Master title style</a:t>
            </a:r>
            <a:endParaRPr lang="nb-NO"/>
          </a:p>
        </p:txBody>
      </p:sp>
      <p:sp>
        <p:nvSpPr>
          <p:cNvPr id="3" name="Vertical Text Placeholder 2"/>
          <p:cNvSpPr>
            <a:spLocks noGrp="1"/>
          </p:cNvSpPr>
          <p:nvPr>
            <p:ph type="body" orient="vert" idx="1"/>
          </p:nvPr>
        </p:nvSpPr>
        <p:spPr>
          <a:xfrm>
            <a:off x="0" y="127000"/>
            <a:ext cx="6705600" cy="6388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80505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12739" y="127001"/>
            <a:ext cx="8797925" cy="561975"/>
          </a:xfrm>
        </p:spPr>
        <p:txBody>
          <a:bodyPr/>
          <a:lstStyle/>
          <a:p>
            <a:r>
              <a:rPr lang="en-US"/>
              <a:t>Click to edit Master title style</a:t>
            </a:r>
            <a:endParaRPr lang="nb-NO"/>
          </a:p>
        </p:txBody>
      </p:sp>
      <p:sp>
        <p:nvSpPr>
          <p:cNvPr id="3" name="Content Placeholder 2"/>
          <p:cNvSpPr>
            <a:spLocks noGrp="1"/>
          </p:cNvSpPr>
          <p:nvPr>
            <p:ph sz="half" idx="1"/>
          </p:nvPr>
        </p:nvSpPr>
        <p:spPr>
          <a:xfrm>
            <a:off x="0" y="866776"/>
            <a:ext cx="9144000" cy="2747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p:cNvSpPr>
            <a:spLocks noGrp="1"/>
          </p:cNvSpPr>
          <p:nvPr>
            <p:ph type="body" sz="half" idx="2"/>
          </p:nvPr>
        </p:nvSpPr>
        <p:spPr>
          <a:xfrm>
            <a:off x="0" y="3767139"/>
            <a:ext cx="9144000" cy="274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08127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335335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b-NO"/>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4879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sz="half" idx="1"/>
          </p:nvPr>
        </p:nvSpPr>
        <p:spPr>
          <a:xfrm>
            <a:off x="0" y="866776"/>
            <a:ext cx="4495800" cy="5648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p:cNvSpPr>
            <a:spLocks noGrp="1"/>
          </p:cNvSpPr>
          <p:nvPr>
            <p:ph sz="half" idx="2"/>
          </p:nvPr>
        </p:nvSpPr>
        <p:spPr>
          <a:xfrm>
            <a:off x="4648200" y="866776"/>
            <a:ext cx="4495800" cy="5648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286005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nb-NO"/>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56354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13582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18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endParaRPr lang="nb-NO"/>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538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endParaRPr lang="nb-N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1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082" name="Rectangle 34"/>
          <p:cNvSpPr>
            <a:spLocks noChangeArrowheads="1"/>
          </p:cNvSpPr>
          <p:nvPr userDrawn="1"/>
        </p:nvSpPr>
        <p:spPr bwMode="auto">
          <a:xfrm>
            <a:off x="107951" y="131764"/>
            <a:ext cx="928688" cy="598487"/>
          </a:xfrm>
          <a:prstGeom prst="rect">
            <a:avLst/>
          </a:prstGeom>
          <a:gradFill rotWithShape="1">
            <a:gsLst>
              <a:gs pos="0">
                <a:srgbClr val="FE7519"/>
              </a:gs>
              <a:gs pos="100000">
                <a:schemeClr val="bg1"/>
              </a:gs>
            </a:gsLst>
            <a:lin ang="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nb-NO"/>
          </a:p>
        </p:txBody>
      </p:sp>
      <p:sp>
        <p:nvSpPr>
          <p:cNvPr id="514056" name="Rectangle 8"/>
          <p:cNvSpPr>
            <a:spLocks noGrp="1" noChangeArrowheads="1"/>
          </p:cNvSpPr>
          <p:nvPr>
            <p:ph type="title"/>
          </p:nvPr>
        </p:nvSpPr>
        <p:spPr bwMode="auto">
          <a:xfrm>
            <a:off x="312739" y="127001"/>
            <a:ext cx="8797925"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36000" bIns="45720" numCol="1" anchor="b" anchorCtr="0" compatLnSpc="1">
            <a:prstTxWarp prst="textNoShape">
              <a:avLst/>
            </a:prstTxWarp>
          </a:bodyPr>
          <a:lstStyle/>
          <a:p>
            <a:pPr lvl="0"/>
            <a:r>
              <a:rPr lang="en-US"/>
              <a:t>Click to edit Master title style</a:t>
            </a:r>
          </a:p>
        </p:txBody>
      </p:sp>
      <p:sp>
        <p:nvSpPr>
          <p:cNvPr id="514057" name="Rectangle 9"/>
          <p:cNvSpPr>
            <a:spLocks noGrp="1" noChangeArrowheads="1"/>
          </p:cNvSpPr>
          <p:nvPr>
            <p:ph type="body" idx="1"/>
          </p:nvPr>
        </p:nvSpPr>
        <p:spPr bwMode="auto">
          <a:xfrm>
            <a:off x="0" y="866776"/>
            <a:ext cx="9144000" cy="5648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5400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4059" name="Text Box 11"/>
          <p:cNvSpPr txBox="1">
            <a:spLocks noChangeArrowheads="1"/>
          </p:cNvSpPr>
          <p:nvPr/>
        </p:nvSpPr>
        <p:spPr bwMode="auto">
          <a:xfrm>
            <a:off x="2015332" y="6654800"/>
            <a:ext cx="5113337" cy="210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5200">
            <a:spAutoFit/>
          </a:bodyPr>
          <a:lstStyle/>
          <a:p>
            <a:pPr algn="ctr">
              <a:spcBef>
                <a:spcPct val="50000"/>
              </a:spcBef>
            </a:pPr>
            <a:r>
              <a:rPr lang="en-US" sz="900" b="0" dirty="0">
                <a:latin typeface="Arial" charset="0"/>
              </a:rPr>
              <a:t>IN2140,   Pål Halvorsen</a:t>
            </a:r>
          </a:p>
        </p:txBody>
      </p:sp>
      <p:sp>
        <p:nvSpPr>
          <p:cNvPr id="514060" name="Rectangle 12"/>
          <p:cNvSpPr>
            <a:spLocks noChangeArrowheads="1"/>
          </p:cNvSpPr>
          <p:nvPr/>
        </p:nvSpPr>
        <p:spPr bwMode="gray">
          <a:xfrm>
            <a:off x="9525" y="638175"/>
            <a:ext cx="9123363" cy="46038"/>
          </a:xfrm>
          <a:prstGeom prst="rect">
            <a:avLst/>
          </a:prstGeom>
          <a:gradFill rotWithShape="0">
            <a:gsLst>
              <a:gs pos="0">
                <a:schemeClr val="bg2"/>
              </a:gs>
              <a:gs pos="100000">
                <a:srgbClr val="C0C0C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nb-NO" sz="2400" b="0"/>
          </a:p>
        </p:txBody>
      </p:sp>
      <p:sp>
        <p:nvSpPr>
          <p:cNvPr id="514083" name="Rectangle 35"/>
          <p:cNvSpPr>
            <a:spLocks noChangeArrowheads="1"/>
          </p:cNvSpPr>
          <p:nvPr userDrawn="1"/>
        </p:nvSpPr>
        <p:spPr bwMode="auto">
          <a:xfrm rot="-5400000">
            <a:off x="-165894" y="378619"/>
            <a:ext cx="731838" cy="63500"/>
          </a:xfrm>
          <a:prstGeom prst="rect">
            <a:avLst/>
          </a:prstGeom>
          <a:gradFill rotWithShape="1">
            <a:gsLst>
              <a:gs pos="0">
                <a:schemeClr val="bg2"/>
              </a:gs>
              <a:gs pos="100000">
                <a:srgbClr val="808080"/>
              </a:gs>
            </a:gsLst>
            <a:lin ang="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nb-NO"/>
          </a:p>
        </p:txBody>
      </p:sp>
      <p:pic>
        <p:nvPicPr>
          <p:cNvPr id="514086" name="Picture 38" descr="Picture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65551"/>
          <a:stretch>
            <a:fillRect/>
          </a:stretch>
        </p:blipFill>
        <p:spPr bwMode="auto">
          <a:xfrm>
            <a:off x="15876" y="6572250"/>
            <a:ext cx="31253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4069" name="Rectangle 21"/>
          <p:cNvSpPr>
            <a:spLocks noChangeArrowheads="1"/>
          </p:cNvSpPr>
          <p:nvPr/>
        </p:nvSpPr>
        <p:spPr bwMode="gray">
          <a:xfrm flipV="1">
            <a:off x="311149" y="6588125"/>
            <a:ext cx="8821739" cy="46038"/>
          </a:xfrm>
          <a:prstGeom prst="rect">
            <a:avLst/>
          </a:prstGeom>
          <a:gradFill rotWithShape="0">
            <a:gsLst>
              <a:gs pos="0">
                <a:schemeClr val="bg2"/>
              </a:gs>
              <a:gs pos="100000">
                <a:srgbClr val="C0C0C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eaLnBrk="1" hangingPunct="1"/>
            <a:endParaRPr kumimoji="1" lang="nb-NO" sz="2400" b="0"/>
          </a:p>
        </p:txBody>
      </p:sp>
      <p:sp>
        <p:nvSpPr>
          <p:cNvPr id="514087" name="Text Box 39"/>
          <p:cNvSpPr txBox="1">
            <a:spLocks noChangeArrowheads="1"/>
          </p:cNvSpPr>
          <p:nvPr userDrawn="1"/>
        </p:nvSpPr>
        <p:spPr bwMode="auto">
          <a:xfrm>
            <a:off x="246063" y="6630989"/>
            <a:ext cx="1492251" cy="2255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25200">
            <a:spAutoFit/>
          </a:bodyPr>
          <a:lstStyle/>
          <a:p>
            <a:pPr>
              <a:spcBef>
                <a:spcPct val="50000"/>
              </a:spcBef>
            </a:pPr>
            <a:r>
              <a:rPr lang="en-US" sz="1000"/>
              <a:t>University of Oslo</a:t>
            </a:r>
          </a:p>
        </p:txBody>
      </p:sp>
      <p:pic>
        <p:nvPicPr>
          <p:cNvPr id="12" name="Picture 11">
            <a:extLst>
              <a:ext uri="{FF2B5EF4-FFF2-40B4-BE49-F238E27FC236}">
                <a16:creationId xmlns:a16="http://schemas.microsoft.com/office/drawing/2014/main" id="{16AC4533-9986-8248-A4CC-73DD5D23AFF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47375" y="6681227"/>
            <a:ext cx="725972" cy="118795"/>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rtl="0" fontAlgn="base">
        <a:lnSpc>
          <a:spcPct val="80000"/>
        </a:lnSpc>
        <a:spcBef>
          <a:spcPct val="0"/>
        </a:spcBef>
        <a:spcAft>
          <a:spcPct val="0"/>
        </a:spcAft>
        <a:defRPr sz="3600">
          <a:solidFill>
            <a:schemeClr val="tx1"/>
          </a:solidFill>
          <a:latin typeface="+mj-lt"/>
          <a:ea typeface="+mj-ea"/>
          <a:cs typeface="+mj-cs"/>
        </a:defRPr>
      </a:lvl1pPr>
      <a:lvl2pPr algn="l" rtl="0" fontAlgn="base">
        <a:lnSpc>
          <a:spcPct val="80000"/>
        </a:lnSpc>
        <a:spcBef>
          <a:spcPct val="0"/>
        </a:spcBef>
        <a:spcAft>
          <a:spcPct val="0"/>
        </a:spcAft>
        <a:defRPr sz="3600">
          <a:solidFill>
            <a:schemeClr val="tx1"/>
          </a:solidFill>
          <a:latin typeface="Tahoma" pitchFamily="34" charset="0"/>
        </a:defRPr>
      </a:lvl2pPr>
      <a:lvl3pPr algn="l" rtl="0" fontAlgn="base">
        <a:lnSpc>
          <a:spcPct val="80000"/>
        </a:lnSpc>
        <a:spcBef>
          <a:spcPct val="0"/>
        </a:spcBef>
        <a:spcAft>
          <a:spcPct val="0"/>
        </a:spcAft>
        <a:defRPr sz="3600">
          <a:solidFill>
            <a:schemeClr val="tx1"/>
          </a:solidFill>
          <a:latin typeface="Tahoma" pitchFamily="34" charset="0"/>
        </a:defRPr>
      </a:lvl3pPr>
      <a:lvl4pPr algn="l" rtl="0" fontAlgn="base">
        <a:lnSpc>
          <a:spcPct val="80000"/>
        </a:lnSpc>
        <a:spcBef>
          <a:spcPct val="0"/>
        </a:spcBef>
        <a:spcAft>
          <a:spcPct val="0"/>
        </a:spcAft>
        <a:defRPr sz="3600">
          <a:solidFill>
            <a:schemeClr val="tx1"/>
          </a:solidFill>
          <a:latin typeface="Tahoma" pitchFamily="34" charset="0"/>
        </a:defRPr>
      </a:lvl4pPr>
      <a:lvl5pPr algn="l" rtl="0" fontAlgn="base">
        <a:lnSpc>
          <a:spcPct val="80000"/>
        </a:lnSpc>
        <a:spcBef>
          <a:spcPct val="0"/>
        </a:spcBef>
        <a:spcAft>
          <a:spcPct val="0"/>
        </a:spcAft>
        <a:defRPr sz="3600">
          <a:solidFill>
            <a:schemeClr val="tx1"/>
          </a:solidFill>
          <a:latin typeface="Tahoma" pitchFamily="34" charset="0"/>
        </a:defRPr>
      </a:lvl5pPr>
      <a:lvl6pPr marL="457200" algn="l" rtl="0" fontAlgn="base">
        <a:lnSpc>
          <a:spcPct val="80000"/>
        </a:lnSpc>
        <a:spcBef>
          <a:spcPct val="0"/>
        </a:spcBef>
        <a:spcAft>
          <a:spcPct val="0"/>
        </a:spcAft>
        <a:defRPr sz="3600">
          <a:solidFill>
            <a:schemeClr val="tx1"/>
          </a:solidFill>
          <a:latin typeface="Tahoma" pitchFamily="34" charset="0"/>
        </a:defRPr>
      </a:lvl6pPr>
      <a:lvl7pPr marL="914400" algn="l" rtl="0" fontAlgn="base">
        <a:lnSpc>
          <a:spcPct val="80000"/>
        </a:lnSpc>
        <a:spcBef>
          <a:spcPct val="0"/>
        </a:spcBef>
        <a:spcAft>
          <a:spcPct val="0"/>
        </a:spcAft>
        <a:defRPr sz="3600">
          <a:solidFill>
            <a:schemeClr val="tx1"/>
          </a:solidFill>
          <a:latin typeface="Tahoma" pitchFamily="34" charset="0"/>
        </a:defRPr>
      </a:lvl7pPr>
      <a:lvl8pPr marL="1371600" algn="l" rtl="0" fontAlgn="base">
        <a:lnSpc>
          <a:spcPct val="80000"/>
        </a:lnSpc>
        <a:spcBef>
          <a:spcPct val="0"/>
        </a:spcBef>
        <a:spcAft>
          <a:spcPct val="0"/>
        </a:spcAft>
        <a:defRPr sz="3600">
          <a:solidFill>
            <a:schemeClr val="tx1"/>
          </a:solidFill>
          <a:latin typeface="Tahoma" pitchFamily="34" charset="0"/>
        </a:defRPr>
      </a:lvl8pPr>
      <a:lvl9pPr marL="1828800" algn="l" rtl="0" fontAlgn="base">
        <a:lnSpc>
          <a:spcPct val="80000"/>
        </a:lnSpc>
        <a:spcBef>
          <a:spcPct val="0"/>
        </a:spcBef>
        <a:spcAft>
          <a:spcPct val="0"/>
        </a:spcAft>
        <a:defRPr sz="3600">
          <a:solidFill>
            <a:schemeClr val="tx1"/>
          </a:solidFill>
          <a:latin typeface="Tahoma" pitchFamily="34" charset="0"/>
        </a:defRPr>
      </a:lvl9pPr>
    </p:titleStyle>
    <p:bodyStyle>
      <a:lvl1pPr marL="342900" indent="-342900" algn="l" rtl="0" fontAlgn="base">
        <a:spcBef>
          <a:spcPct val="20000"/>
        </a:spcBef>
        <a:spcAft>
          <a:spcPct val="0"/>
        </a:spcAft>
        <a:buClr>
          <a:srgbClr val="FF6600"/>
        </a:buClr>
        <a:buSzPct val="120000"/>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Clr>
          <a:srgbClr val="FF6600"/>
        </a:buClr>
        <a:buFont typeface="Tahoma" pitchFamily="34" charset="0"/>
        <a:buChar char="−"/>
        <a:defRPr sz="2400">
          <a:solidFill>
            <a:schemeClr val="tx1"/>
          </a:solidFill>
          <a:latin typeface="+mn-lt"/>
        </a:defRPr>
      </a:lvl2pPr>
      <a:lvl3pPr marL="1143000" indent="-228600" algn="l" rtl="0" fontAlgn="base">
        <a:spcBef>
          <a:spcPct val="20000"/>
        </a:spcBef>
        <a:spcAft>
          <a:spcPct val="0"/>
        </a:spcAft>
        <a:buClr>
          <a:srgbClr val="FF6600"/>
        </a:buClr>
        <a:buChar char="•"/>
        <a:defRPr sz="2000">
          <a:solidFill>
            <a:schemeClr val="tx1"/>
          </a:solidFill>
          <a:latin typeface="+mn-lt"/>
        </a:defRPr>
      </a:lvl3pPr>
      <a:lvl4pPr marL="1600200" indent="-228600" algn="l" rtl="0" fontAlgn="base">
        <a:spcBef>
          <a:spcPct val="20000"/>
        </a:spcBef>
        <a:spcAft>
          <a:spcPct val="0"/>
        </a:spcAft>
        <a:buClr>
          <a:srgbClr val="FF6600"/>
        </a:buClr>
        <a:buFont typeface="Wingdings" pitchFamily="2" charset="2"/>
        <a:buChar char="§"/>
        <a:defRPr sz="1900">
          <a:solidFill>
            <a:schemeClr val="tx1"/>
          </a:solidFill>
          <a:latin typeface="+mn-lt"/>
        </a:defRPr>
      </a:lvl4pPr>
      <a:lvl5pPr marL="2057400" indent="-228600" algn="l" rtl="0" fontAlgn="base">
        <a:spcBef>
          <a:spcPct val="20000"/>
        </a:spcBef>
        <a:spcAft>
          <a:spcPct val="0"/>
        </a:spcAft>
        <a:buClr>
          <a:schemeClr val="tx2"/>
        </a:buClr>
        <a:buSzPct val="50000"/>
        <a:buFont typeface="Wingdings" pitchFamily="2" charset="2"/>
        <a:buChar char="q"/>
        <a:defRPr>
          <a:solidFill>
            <a:schemeClr val="tx1"/>
          </a:solidFill>
          <a:latin typeface="+mn-lt"/>
        </a:defRPr>
      </a:lvl5pPr>
      <a:lvl6pPr marL="2514600" indent="-228600" algn="l" rtl="0" fontAlgn="base">
        <a:spcBef>
          <a:spcPct val="20000"/>
        </a:spcBef>
        <a:spcAft>
          <a:spcPct val="0"/>
        </a:spcAft>
        <a:buClr>
          <a:schemeClr val="tx2"/>
        </a:buClr>
        <a:buSzPct val="50000"/>
        <a:buFont typeface="Wingdings" pitchFamily="2" charset="2"/>
        <a:buChar char="q"/>
        <a:defRPr>
          <a:solidFill>
            <a:schemeClr val="tx1"/>
          </a:solidFill>
          <a:latin typeface="+mn-lt"/>
        </a:defRPr>
      </a:lvl6pPr>
      <a:lvl7pPr marL="2971800" indent="-228600" algn="l" rtl="0" fontAlgn="base">
        <a:spcBef>
          <a:spcPct val="20000"/>
        </a:spcBef>
        <a:spcAft>
          <a:spcPct val="0"/>
        </a:spcAft>
        <a:buClr>
          <a:schemeClr val="tx2"/>
        </a:buClr>
        <a:buSzPct val="50000"/>
        <a:buFont typeface="Wingdings" pitchFamily="2" charset="2"/>
        <a:buChar char="q"/>
        <a:defRPr>
          <a:solidFill>
            <a:schemeClr val="tx1"/>
          </a:solidFill>
          <a:latin typeface="+mn-lt"/>
        </a:defRPr>
      </a:lvl7pPr>
      <a:lvl8pPr marL="3429000" indent="-228600" algn="l" rtl="0" fontAlgn="base">
        <a:spcBef>
          <a:spcPct val="20000"/>
        </a:spcBef>
        <a:spcAft>
          <a:spcPct val="0"/>
        </a:spcAft>
        <a:buClr>
          <a:schemeClr val="tx2"/>
        </a:buClr>
        <a:buSzPct val="50000"/>
        <a:buFont typeface="Wingdings" pitchFamily="2" charset="2"/>
        <a:buChar char="q"/>
        <a:defRPr>
          <a:solidFill>
            <a:schemeClr val="tx1"/>
          </a:solidFill>
          <a:latin typeface="+mn-lt"/>
        </a:defRPr>
      </a:lvl8pPr>
      <a:lvl9pPr marL="3886200" indent="-228600" algn="l" rtl="0" fontAlgn="base">
        <a:spcBef>
          <a:spcPct val="20000"/>
        </a:spcBef>
        <a:spcAft>
          <a:spcPct val="0"/>
        </a:spcAft>
        <a:buClr>
          <a:schemeClr val="tx2"/>
        </a:buClr>
        <a:buSzPct val="50000"/>
        <a:buFont typeface="Wingdings" pitchFamily="2" charset="2"/>
        <a:buChar char="q"/>
        <a:defRPr>
          <a:solidFill>
            <a:schemeClr val="tx1"/>
          </a:solidFill>
          <a:latin typeface="+mn-lt"/>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ctrTitle"/>
          </p:nvPr>
        </p:nvSpPr>
        <p:spPr>
          <a:xfrm>
            <a:off x="806065" y="1751014"/>
            <a:ext cx="7407275" cy="1462087"/>
          </a:xfrm>
        </p:spPr>
        <p:txBody>
          <a:bodyPr/>
          <a:lstStyle/>
          <a:p>
            <a:r>
              <a:rPr lang="en-US" sz="2400" b="1" dirty="0">
                <a:effectLst>
                  <a:outerShdw blurRad="38100" dist="38100" dir="2700000" algn="tl">
                    <a:srgbClr val="C0C0C0"/>
                  </a:outerShdw>
                </a:effectLst>
              </a:rPr>
              <a:t>Operating Systems:</a:t>
            </a:r>
            <a:br>
              <a:rPr lang="en-US" sz="2400" b="1" dirty="0">
                <a:effectLst>
                  <a:outerShdw blurRad="38100" dist="38100" dir="2700000" algn="tl">
                    <a:srgbClr val="C0C0C0"/>
                  </a:outerShdw>
                </a:effectLst>
              </a:rPr>
            </a:br>
            <a:br>
              <a:rPr lang="en-US" sz="1200" b="1" dirty="0">
                <a:effectLst>
                  <a:outerShdw blurRad="38100" dist="38100" dir="2700000" algn="tl">
                    <a:srgbClr val="C0C0C0"/>
                  </a:outerShdw>
                </a:effectLst>
              </a:rPr>
            </a:br>
            <a:r>
              <a:rPr lang="en-US" sz="4800" b="1" dirty="0">
                <a:effectLst>
                  <a:outerShdw blurRad="38100" dist="38100" dir="2700000" algn="tl">
                    <a:srgbClr val="C0C0C0"/>
                  </a:outerShdw>
                </a:effectLst>
              </a:rPr>
              <a:t> Dynamic Partitioning </a:t>
            </a:r>
          </a:p>
        </p:txBody>
      </p:sp>
      <p:sp>
        <p:nvSpPr>
          <p:cNvPr id="1160196" name="Text Box 4"/>
          <p:cNvSpPr txBox="1">
            <a:spLocks noChangeArrowheads="1"/>
          </p:cNvSpPr>
          <p:nvPr/>
        </p:nvSpPr>
        <p:spPr bwMode="auto">
          <a:xfrm>
            <a:off x="684214" y="188914"/>
            <a:ext cx="800168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dirty="0">
                <a:solidFill>
                  <a:schemeClr val="tx2"/>
                </a:solidFill>
              </a:rPr>
              <a:t>IN2140:</a:t>
            </a:r>
            <a:br>
              <a:rPr lang="en-US" sz="2000" dirty="0">
                <a:solidFill>
                  <a:schemeClr val="tx2"/>
                </a:solidFill>
              </a:rPr>
            </a:br>
            <a:r>
              <a:rPr lang="en-US" sz="2000" dirty="0">
                <a:solidFill>
                  <a:schemeClr val="tx2"/>
                </a:solidFill>
              </a:rPr>
              <a:t>Introduction to Operating Systems and Data Communication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p:txBody>
          <a:bodyPr/>
          <a:lstStyle/>
          <a:p>
            <a:r>
              <a:rPr lang="en-US"/>
              <a:t>Dynamic Partitioning</a:t>
            </a:r>
          </a:p>
        </p:txBody>
      </p:sp>
      <p:sp>
        <p:nvSpPr>
          <p:cNvPr id="1177603" name="Rectangle 3"/>
          <p:cNvSpPr>
            <a:spLocks noGrp="1" noChangeArrowheads="1"/>
          </p:cNvSpPr>
          <p:nvPr>
            <p:ph type="body" sz="half" idx="1"/>
          </p:nvPr>
        </p:nvSpPr>
        <p:spPr>
          <a:xfrm>
            <a:off x="1" y="991534"/>
            <a:ext cx="4492625" cy="2314575"/>
          </a:xfrm>
        </p:spPr>
        <p:txBody>
          <a:bodyPr/>
          <a:lstStyle/>
          <a:p>
            <a:pPr>
              <a:lnSpc>
                <a:spcPct val="90000"/>
              </a:lnSpc>
            </a:pPr>
            <a:r>
              <a:rPr lang="en-US" sz="2000" dirty="0"/>
              <a:t>Divide memory at run-time</a:t>
            </a:r>
            <a:endParaRPr lang="en-US" sz="1800" dirty="0"/>
          </a:p>
          <a:p>
            <a:pPr lvl="1">
              <a:lnSpc>
                <a:spcPct val="90000"/>
              </a:lnSpc>
            </a:pPr>
            <a:r>
              <a:rPr lang="en-US" sz="1800" dirty="0"/>
              <a:t>partitions are created dynamically</a:t>
            </a:r>
          </a:p>
          <a:p>
            <a:pPr lvl="1">
              <a:lnSpc>
                <a:spcPct val="90000"/>
              </a:lnSpc>
            </a:pPr>
            <a:r>
              <a:rPr lang="en-US" sz="1800" dirty="0"/>
              <a:t>removed after jobs are finished</a:t>
            </a:r>
          </a:p>
          <a:p>
            <a:pPr lvl="1">
              <a:lnSpc>
                <a:spcPct val="90000"/>
              </a:lnSpc>
              <a:buFont typeface="Tahoma" pitchFamily="34" charset="0"/>
              <a:buNone/>
            </a:pPr>
            <a:endParaRPr lang="en-US" sz="1800" dirty="0"/>
          </a:p>
          <a:p>
            <a:pPr>
              <a:lnSpc>
                <a:spcPct val="90000"/>
              </a:lnSpc>
            </a:pPr>
            <a:r>
              <a:rPr lang="en-US" sz="2000" dirty="0"/>
              <a:t>External fragmentation increases with system running time</a:t>
            </a:r>
          </a:p>
        </p:txBody>
      </p:sp>
      <p:sp>
        <p:nvSpPr>
          <p:cNvPr id="1177604" name="Rectangle 4"/>
          <p:cNvSpPr>
            <a:spLocks noChangeArrowheads="1"/>
          </p:cNvSpPr>
          <p:nvPr/>
        </p:nvSpPr>
        <p:spPr bwMode="auto">
          <a:xfrm>
            <a:off x="6877049" y="1268413"/>
            <a:ext cx="1873251" cy="576262"/>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Operating system</a:t>
            </a:r>
          </a:p>
          <a:p>
            <a:pPr marL="457200" indent="-457200" algn="ctr"/>
            <a:r>
              <a:rPr lang="en-US" sz="1800" b="0">
                <a:latin typeface="Helvetica" pitchFamily="34" charset="0"/>
              </a:rPr>
              <a:t>8MB</a:t>
            </a:r>
          </a:p>
        </p:txBody>
      </p:sp>
      <p:sp>
        <p:nvSpPr>
          <p:cNvPr id="1177605" name="Rectangle 5"/>
          <p:cNvSpPr>
            <a:spLocks noChangeArrowheads="1"/>
          </p:cNvSpPr>
          <p:nvPr/>
        </p:nvSpPr>
        <p:spPr bwMode="auto">
          <a:xfrm>
            <a:off x="6877049" y="1844676"/>
            <a:ext cx="1873251" cy="4032250"/>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56MB free</a:t>
            </a:r>
          </a:p>
        </p:txBody>
      </p:sp>
      <p:grpSp>
        <p:nvGrpSpPr>
          <p:cNvPr id="1177606" name="Group 6"/>
          <p:cNvGrpSpPr>
            <a:grpSpLocks/>
          </p:cNvGrpSpPr>
          <p:nvPr/>
        </p:nvGrpSpPr>
        <p:grpSpPr bwMode="auto">
          <a:xfrm>
            <a:off x="6877049" y="1844676"/>
            <a:ext cx="1873251" cy="4032250"/>
            <a:chOff x="4332" y="1162"/>
            <a:chExt cx="1180" cy="2540"/>
          </a:xfrm>
        </p:grpSpPr>
        <p:sp>
          <p:nvSpPr>
            <p:cNvPr id="1177607" name="Rectangle 7"/>
            <p:cNvSpPr>
              <a:spLocks noChangeArrowheads="1"/>
            </p:cNvSpPr>
            <p:nvPr/>
          </p:nvSpPr>
          <p:spPr bwMode="auto">
            <a:xfrm>
              <a:off x="4332" y="1162"/>
              <a:ext cx="1180" cy="907"/>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Process 1</a:t>
              </a:r>
            </a:p>
            <a:p>
              <a:pPr marL="457200" indent="-457200" algn="ctr"/>
              <a:r>
                <a:rPr lang="en-US" sz="1800" b="0">
                  <a:latin typeface="Helvetica" pitchFamily="34" charset="0"/>
                </a:rPr>
                <a:t>20MB</a:t>
              </a:r>
            </a:p>
          </p:txBody>
        </p:sp>
        <p:sp>
          <p:nvSpPr>
            <p:cNvPr id="1177608" name="Rectangle 8"/>
            <p:cNvSpPr>
              <a:spLocks noChangeArrowheads="1"/>
            </p:cNvSpPr>
            <p:nvPr/>
          </p:nvSpPr>
          <p:spPr bwMode="auto">
            <a:xfrm>
              <a:off x="4332" y="2069"/>
              <a:ext cx="1180" cy="1633"/>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36MB free</a:t>
              </a:r>
            </a:p>
          </p:txBody>
        </p:sp>
      </p:grpSp>
      <p:grpSp>
        <p:nvGrpSpPr>
          <p:cNvPr id="1177609" name="Group 9"/>
          <p:cNvGrpSpPr>
            <a:grpSpLocks/>
          </p:cNvGrpSpPr>
          <p:nvPr/>
        </p:nvGrpSpPr>
        <p:grpSpPr bwMode="auto">
          <a:xfrm>
            <a:off x="6877049" y="3284539"/>
            <a:ext cx="1873251" cy="2592387"/>
            <a:chOff x="1701" y="2296"/>
            <a:chExt cx="1180" cy="1633"/>
          </a:xfrm>
        </p:grpSpPr>
        <p:sp>
          <p:nvSpPr>
            <p:cNvPr id="1177610" name="Rectangle 10"/>
            <p:cNvSpPr>
              <a:spLocks noChangeArrowheads="1"/>
            </p:cNvSpPr>
            <p:nvPr/>
          </p:nvSpPr>
          <p:spPr bwMode="auto">
            <a:xfrm>
              <a:off x="1701" y="2931"/>
              <a:ext cx="1180" cy="998"/>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22MB free</a:t>
              </a:r>
            </a:p>
          </p:txBody>
        </p:sp>
        <p:sp>
          <p:nvSpPr>
            <p:cNvPr id="1177611" name="Rectangle 11"/>
            <p:cNvSpPr>
              <a:spLocks noChangeArrowheads="1"/>
            </p:cNvSpPr>
            <p:nvPr/>
          </p:nvSpPr>
          <p:spPr bwMode="auto">
            <a:xfrm>
              <a:off x="1701" y="2296"/>
              <a:ext cx="1180" cy="635"/>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Process 2</a:t>
              </a:r>
            </a:p>
            <a:p>
              <a:pPr marL="457200" indent="-457200" algn="ctr"/>
              <a:r>
                <a:rPr lang="en-US" sz="1800" b="0">
                  <a:latin typeface="Helvetica" pitchFamily="34" charset="0"/>
                </a:rPr>
                <a:t>14MB</a:t>
              </a:r>
            </a:p>
          </p:txBody>
        </p:sp>
      </p:grpSp>
      <p:grpSp>
        <p:nvGrpSpPr>
          <p:cNvPr id="1177612" name="Group 12"/>
          <p:cNvGrpSpPr>
            <a:grpSpLocks/>
          </p:cNvGrpSpPr>
          <p:nvPr/>
        </p:nvGrpSpPr>
        <p:grpSpPr bwMode="auto">
          <a:xfrm>
            <a:off x="6877049" y="4292601"/>
            <a:ext cx="1873251" cy="1584325"/>
            <a:chOff x="1746" y="2659"/>
            <a:chExt cx="1180" cy="998"/>
          </a:xfrm>
        </p:grpSpPr>
        <p:sp>
          <p:nvSpPr>
            <p:cNvPr id="1177613" name="Rectangle 13"/>
            <p:cNvSpPr>
              <a:spLocks noChangeArrowheads="1"/>
            </p:cNvSpPr>
            <p:nvPr/>
          </p:nvSpPr>
          <p:spPr bwMode="auto">
            <a:xfrm>
              <a:off x="1746" y="3475"/>
              <a:ext cx="1180" cy="182"/>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4MB free</a:t>
              </a:r>
            </a:p>
          </p:txBody>
        </p:sp>
        <p:sp>
          <p:nvSpPr>
            <p:cNvPr id="1177614" name="Rectangle 14"/>
            <p:cNvSpPr>
              <a:spLocks noChangeArrowheads="1"/>
            </p:cNvSpPr>
            <p:nvPr/>
          </p:nvSpPr>
          <p:spPr bwMode="auto">
            <a:xfrm>
              <a:off x="1746" y="2659"/>
              <a:ext cx="1180" cy="816"/>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Process 3</a:t>
              </a:r>
            </a:p>
            <a:p>
              <a:pPr marL="457200" indent="-457200" algn="ctr"/>
              <a:r>
                <a:rPr lang="en-US" sz="1800" b="0">
                  <a:latin typeface="Helvetica" pitchFamily="34" charset="0"/>
                </a:rPr>
                <a:t>18MB</a:t>
              </a:r>
            </a:p>
          </p:txBody>
        </p:sp>
      </p:grpSp>
      <p:sp>
        <p:nvSpPr>
          <p:cNvPr id="1177615" name="Rectangle 15"/>
          <p:cNvSpPr>
            <a:spLocks noChangeArrowheads="1"/>
          </p:cNvSpPr>
          <p:nvPr/>
        </p:nvSpPr>
        <p:spPr bwMode="auto">
          <a:xfrm>
            <a:off x="6877049" y="3284539"/>
            <a:ext cx="1873251" cy="1008062"/>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14MB free</a:t>
            </a:r>
          </a:p>
        </p:txBody>
      </p:sp>
      <p:grpSp>
        <p:nvGrpSpPr>
          <p:cNvPr id="1177616" name="Group 16"/>
          <p:cNvGrpSpPr>
            <a:grpSpLocks/>
          </p:cNvGrpSpPr>
          <p:nvPr/>
        </p:nvGrpSpPr>
        <p:grpSpPr bwMode="auto">
          <a:xfrm>
            <a:off x="6877049" y="3284539"/>
            <a:ext cx="1873251" cy="1008062"/>
            <a:chOff x="1202" y="2976"/>
            <a:chExt cx="1180" cy="635"/>
          </a:xfrm>
        </p:grpSpPr>
        <p:sp>
          <p:nvSpPr>
            <p:cNvPr id="1177617" name="Rectangle 17"/>
            <p:cNvSpPr>
              <a:spLocks noChangeArrowheads="1"/>
            </p:cNvSpPr>
            <p:nvPr/>
          </p:nvSpPr>
          <p:spPr bwMode="auto">
            <a:xfrm>
              <a:off x="1202" y="2976"/>
              <a:ext cx="1180" cy="363"/>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Process 4</a:t>
              </a:r>
            </a:p>
            <a:p>
              <a:pPr marL="457200" indent="-457200" algn="ctr"/>
              <a:r>
                <a:rPr lang="en-US" sz="1800" b="0">
                  <a:latin typeface="Helvetica" pitchFamily="34" charset="0"/>
                </a:rPr>
                <a:t>8MB</a:t>
              </a:r>
            </a:p>
          </p:txBody>
        </p:sp>
        <p:sp>
          <p:nvSpPr>
            <p:cNvPr id="1177618" name="Rectangle 18"/>
            <p:cNvSpPr>
              <a:spLocks noChangeArrowheads="1"/>
            </p:cNvSpPr>
            <p:nvPr/>
          </p:nvSpPr>
          <p:spPr bwMode="auto">
            <a:xfrm>
              <a:off x="1202" y="3339"/>
              <a:ext cx="1180" cy="272"/>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6MB free</a:t>
              </a:r>
            </a:p>
          </p:txBody>
        </p:sp>
      </p:grpSp>
      <p:sp>
        <p:nvSpPr>
          <p:cNvPr id="1177619" name="Rectangle 19"/>
          <p:cNvSpPr>
            <a:spLocks noChangeArrowheads="1"/>
          </p:cNvSpPr>
          <p:nvPr/>
        </p:nvSpPr>
        <p:spPr bwMode="auto">
          <a:xfrm>
            <a:off x="6877049" y="1844676"/>
            <a:ext cx="1873251" cy="1439863"/>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20MB free</a:t>
            </a:r>
          </a:p>
        </p:txBody>
      </p:sp>
      <p:grpSp>
        <p:nvGrpSpPr>
          <p:cNvPr id="1177620" name="Group 20"/>
          <p:cNvGrpSpPr>
            <a:grpSpLocks/>
          </p:cNvGrpSpPr>
          <p:nvPr/>
        </p:nvGrpSpPr>
        <p:grpSpPr bwMode="auto">
          <a:xfrm>
            <a:off x="6877049" y="1844676"/>
            <a:ext cx="1873251" cy="1441450"/>
            <a:chOff x="1066" y="2976"/>
            <a:chExt cx="1180" cy="908"/>
          </a:xfrm>
        </p:grpSpPr>
        <p:sp>
          <p:nvSpPr>
            <p:cNvPr id="1177621" name="Rectangle 21"/>
            <p:cNvSpPr>
              <a:spLocks noChangeArrowheads="1"/>
            </p:cNvSpPr>
            <p:nvPr/>
          </p:nvSpPr>
          <p:spPr bwMode="auto">
            <a:xfrm>
              <a:off x="1066" y="2976"/>
              <a:ext cx="1180" cy="635"/>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Process 5</a:t>
              </a:r>
            </a:p>
            <a:p>
              <a:pPr marL="457200" indent="-457200" algn="ctr"/>
              <a:r>
                <a:rPr lang="en-US" sz="1800" b="0">
                  <a:latin typeface="Helvetica" pitchFamily="34" charset="0"/>
                </a:rPr>
                <a:t>14MB</a:t>
              </a:r>
            </a:p>
          </p:txBody>
        </p:sp>
        <p:sp>
          <p:nvSpPr>
            <p:cNvPr id="1177622" name="Rectangle 22"/>
            <p:cNvSpPr>
              <a:spLocks noChangeArrowheads="1"/>
            </p:cNvSpPr>
            <p:nvPr/>
          </p:nvSpPr>
          <p:spPr bwMode="auto">
            <a:xfrm>
              <a:off x="1066" y="3612"/>
              <a:ext cx="1180" cy="272"/>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dirty="0">
                  <a:latin typeface="Helvetica" pitchFamily="34" charset="0"/>
                </a:rPr>
                <a:t>6MB free</a:t>
              </a:r>
            </a:p>
          </p:txBody>
        </p:sp>
      </p:grpSp>
      <p:grpSp>
        <p:nvGrpSpPr>
          <p:cNvPr id="1177623" name="Group 23"/>
          <p:cNvGrpSpPr>
            <a:grpSpLocks/>
          </p:cNvGrpSpPr>
          <p:nvPr/>
        </p:nvGrpSpPr>
        <p:grpSpPr bwMode="auto">
          <a:xfrm>
            <a:off x="4572002" y="2276475"/>
            <a:ext cx="2305051" cy="3384550"/>
            <a:chOff x="2880" y="1434"/>
            <a:chExt cx="1452" cy="2132"/>
          </a:xfrm>
        </p:grpSpPr>
        <p:sp>
          <p:nvSpPr>
            <p:cNvPr id="1177624" name="Text Box 24"/>
            <p:cNvSpPr txBox="1">
              <a:spLocks noChangeArrowheads="1"/>
            </p:cNvSpPr>
            <p:nvPr/>
          </p:nvSpPr>
          <p:spPr bwMode="auto">
            <a:xfrm>
              <a:off x="2880" y="1434"/>
              <a:ext cx="1104"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type="none" w="lg"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sz="2000" b="0">
                  <a:latin typeface="Helvetica" pitchFamily="34" charset="0"/>
                </a:rPr>
                <a:t>External</a:t>
              </a:r>
            </a:p>
            <a:p>
              <a:r>
                <a:rPr lang="en-US" sz="2000" b="0">
                  <a:latin typeface="Helvetica" pitchFamily="34" charset="0"/>
                </a:rPr>
                <a:t>fragmentation</a:t>
              </a:r>
            </a:p>
          </p:txBody>
        </p:sp>
        <p:sp>
          <p:nvSpPr>
            <p:cNvPr id="1177625" name="Line 25"/>
            <p:cNvSpPr>
              <a:spLocks noChangeShapeType="1"/>
            </p:cNvSpPr>
            <p:nvPr/>
          </p:nvSpPr>
          <p:spPr bwMode="auto">
            <a:xfrm>
              <a:off x="3923" y="1797"/>
              <a:ext cx="409" cy="136"/>
            </a:xfrm>
            <a:prstGeom prst="line">
              <a:avLst/>
            </a:prstGeom>
            <a:noFill/>
            <a:ln w="12700">
              <a:solidFill>
                <a:schemeClr val="tx1"/>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nb-NO"/>
            </a:p>
          </p:txBody>
        </p:sp>
        <p:sp>
          <p:nvSpPr>
            <p:cNvPr id="1177626" name="Line 26"/>
            <p:cNvSpPr>
              <a:spLocks noChangeShapeType="1"/>
            </p:cNvSpPr>
            <p:nvPr/>
          </p:nvSpPr>
          <p:spPr bwMode="auto">
            <a:xfrm>
              <a:off x="3606" y="1842"/>
              <a:ext cx="726" cy="726"/>
            </a:xfrm>
            <a:prstGeom prst="line">
              <a:avLst/>
            </a:prstGeom>
            <a:noFill/>
            <a:ln w="12700">
              <a:solidFill>
                <a:schemeClr val="tx1"/>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nb-NO"/>
            </a:p>
          </p:txBody>
        </p:sp>
        <p:sp>
          <p:nvSpPr>
            <p:cNvPr id="1177627" name="Line 27"/>
            <p:cNvSpPr>
              <a:spLocks noChangeShapeType="1"/>
            </p:cNvSpPr>
            <p:nvPr/>
          </p:nvSpPr>
          <p:spPr bwMode="auto">
            <a:xfrm>
              <a:off x="3515" y="1842"/>
              <a:ext cx="817" cy="1724"/>
            </a:xfrm>
            <a:prstGeom prst="line">
              <a:avLst/>
            </a:prstGeom>
            <a:noFill/>
            <a:ln w="12700">
              <a:solidFill>
                <a:schemeClr val="tx1"/>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nb-NO"/>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76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776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776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77603">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776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7761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7762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1776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77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15" grpId="0" animBg="1"/>
      <p:bldP spid="11776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ChangeArrowheads="1"/>
          </p:cNvSpPr>
          <p:nvPr/>
        </p:nvSpPr>
        <p:spPr bwMode="auto">
          <a:xfrm>
            <a:off x="6877049" y="1268413"/>
            <a:ext cx="1873251" cy="576262"/>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Operating system</a:t>
            </a:r>
          </a:p>
          <a:p>
            <a:pPr marL="457200" indent="-457200" algn="ctr"/>
            <a:r>
              <a:rPr lang="en-US" sz="1800" b="0">
                <a:latin typeface="Helvetica" pitchFamily="34" charset="0"/>
              </a:rPr>
              <a:t>8MB</a:t>
            </a:r>
          </a:p>
        </p:txBody>
      </p:sp>
      <p:sp>
        <p:nvSpPr>
          <p:cNvPr id="1178627" name="Rectangle 3"/>
          <p:cNvSpPr>
            <a:spLocks noGrp="1" noChangeArrowheads="1"/>
          </p:cNvSpPr>
          <p:nvPr>
            <p:ph type="title"/>
          </p:nvPr>
        </p:nvSpPr>
        <p:spPr/>
        <p:txBody>
          <a:bodyPr/>
          <a:lstStyle/>
          <a:p>
            <a:r>
              <a:rPr lang="en-US"/>
              <a:t>Dynamic Partitioning</a:t>
            </a:r>
          </a:p>
        </p:txBody>
      </p:sp>
      <p:sp>
        <p:nvSpPr>
          <p:cNvPr id="1178628" name="Rectangle 4"/>
          <p:cNvSpPr>
            <a:spLocks noGrp="1" noChangeArrowheads="1"/>
          </p:cNvSpPr>
          <p:nvPr>
            <p:ph type="body" sz="half" idx="1"/>
          </p:nvPr>
        </p:nvSpPr>
        <p:spPr>
          <a:xfrm>
            <a:off x="1" y="2998789"/>
            <a:ext cx="5651500" cy="3462337"/>
          </a:xfrm>
        </p:spPr>
        <p:txBody>
          <a:bodyPr/>
          <a:lstStyle/>
          <a:p>
            <a:pPr>
              <a:lnSpc>
                <a:spcPct val="90000"/>
              </a:lnSpc>
            </a:pPr>
            <a:r>
              <a:rPr lang="en-US" sz="2000" b="1" i="1" dirty="0"/>
              <a:t>Compaction</a:t>
            </a:r>
            <a:r>
              <a:rPr lang="en-US" sz="2000" dirty="0"/>
              <a:t> removes fragments by moving </a:t>
            </a:r>
            <a:br>
              <a:rPr lang="en-US" sz="2000" dirty="0"/>
            </a:br>
            <a:r>
              <a:rPr lang="en-US" sz="2000" dirty="0"/>
              <a:t>data in memory</a:t>
            </a:r>
          </a:p>
          <a:p>
            <a:pPr lvl="1">
              <a:lnSpc>
                <a:spcPct val="90000"/>
              </a:lnSpc>
            </a:pPr>
            <a:r>
              <a:rPr lang="en-US" sz="1800" dirty="0"/>
              <a:t>takes time</a:t>
            </a:r>
          </a:p>
          <a:p>
            <a:pPr lvl="1">
              <a:lnSpc>
                <a:spcPct val="90000"/>
              </a:lnSpc>
            </a:pPr>
            <a:r>
              <a:rPr lang="en-US" sz="1800" dirty="0"/>
              <a:t>consumes processing resources</a:t>
            </a:r>
          </a:p>
          <a:p>
            <a:pPr lvl="1">
              <a:lnSpc>
                <a:spcPct val="90000"/>
              </a:lnSpc>
            </a:pPr>
            <a:r>
              <a:rPr lang="en-US" sz="1800" dirty="0">
                <a:solidFill>
                  <a:srgbClr val="FF0000"/>
                </a:solidFill>
              </a:rPr>
              <a:t>and is very difficult if the CPU does not have hardware support for virtual memory</a:t>
            </a:r>
            <a:br>
              <a:rPr lang="en-US" sz="1800" dirty="0"/>
            </a:br>
            <a:endParaRPr lang="en-US" sz="1800" dirty="0"/>
          </a:p>
        </p:txBody>
      </p:sp>
      <p:sp>
        <p:nvSpPr>
          <p:cNvPr id="1178629" name="Rectangle 5"/>
          <p:cNvSpPr>
            <a:spLocks noChangeArrowheads="1"/>
          </p:cNvSpPr>
          <p:nvPr/>
        </p:nvSpPr>
        <p:spPr bwMode="auto">
          <a:xfrm>
            <a:off x="6877049" y="5588001"/>
            <a:ext cx="1873251" cy="288925"/>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4MB free</a:t>
            </a:r>
          </a:p>
        </p:txBody>
      </p:sp>
      <p:sp>
        <p:nvSpPr>
          <p:cNvPr id="1178630" name="Rectangle 6"/>
          <p:cNvSpPr>
            <a:spLocks noChangeArrowheads="1"/>
          </p:cNvSpPr>
          <p:nvPr/>
        </p:nvSpPr>
        <p:spPr bwMode="auto">
          <a:xfrm>
            <a:off x="6877049" y="4292600"/>
            <a:ext cx="1873251" cy="1295400"/>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Process 3</a:t>
            </a:r>
          </a:p>
          <a:p>
            <a:pPr marL="457200" indent="-457200" algn="ctr"/>
            <a:r>
              <a:rPr lang="en-US" sz="1800" b="0">
                <a:latin typeface="Helvetica" pitchFamily="34" charset="0"/>
              </a:rPr>
              <a:t>18MB</a:t>
            </a:r>
          </a:p>
        </p:txBody>
      </p:sp>
      <p:sp>
        <p:nvSpPr>
          <p:cNvPr id="1178631" name="Rectangle 7"/>
          <p:cNvSpPr>
            <a:spLocks noChangeArrowheads="1"/>
          </p:cNvSpPr>
          <p:nvPr/>
        </p:nvSpPr>
        <p:spPr bwMode="auto">
          <a:xfrm>
            <a:off x="6877049" y="3284538"/>
            <a:ext cx="1873251" cy="576262"/>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Process 4</a:t>
            </a:r>
          </a:p>
          <a:p>
            <a:pPr marL="457200" indent="-457200" algn="ctr"/>
            <a:r>
              <a:rPr lang="en-US" sz="1800" b="0">
                <a:latin typeface="Helvetica" pitchFamily="34" charset="0"/>
              </a:rPr>
              <a:t>8MB</a:t>
            </a:r>
          </a:p>
        </p:txBody>
      </p:sp>
      <p:sp>
        <p:nvSpPr>
          <p:cNvPr id="1178632" name="Rectangle 8"/>
          <p:cNvSpPr>
            <a:spLocks noChangeArrowheads="1"/>
          </p:cNvSpPr>
          <p:nvPr/>
        </p:nvSpPr>
        <p:spPr bwMode="auto">
          <a:xfrm>
            <a:off x="6877049" y="3860801"/>
            <a:ext cx="1873251" cy="431800"/>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6MB free</a:t>
            </a:r>
          </a:p>
        </p:txBody>
      </p:sp>
      <p:sp>
        <p:nvSpPr>
          <p:cNvPr id="1178633" name="Rectangle 9"/>
          <p:cNvSpPr>
            <a:spLocks noChangeArrowheads="1"/>
          </p:cNvSpPr>
          <p:nvPr/>
        </p:nvSpPr>
        <p:spPr bwMode="auto">
          <a:xfrm>
            <a:off x="6877049" y="1844675"/>
            <a:ext cx="1873251" cy="1008063"/>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Process 5</a:t>
            </a:r>
          </a:p>
          <a:p>
            <a:pPr marL="457200" indent="-457200" algn="ctr"/>
            <a:r>
              <a:rPr lang="en-US" sz="1800" b="0">
                <a:latin typeface="Helvetica" pitchFamily="34" charset="0"/>
              </a:rPr>
              <a:t>14MB</a:t>
            </a:r>
          </a:p>
        </p:txBody>
      </p:sp>
      <p:sp>
        <p:nvSpPr>
          <p:cNvPr id="1178634" name="Rectangle 10"/>
          <p:cNvSpPr>
            <a:spLocks noChangeArrowheads="1"/>
          </p:cNvSpPr>
          <p:nvPr/>
        </p:nvSpPr>
        <p:spPr bwMode="auto">
          <a:xfrm>
            <a:off x="6877049" y="2854326"/>
            <a:ext cx="1873251" cy="431800"/>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6MB</a:t>
            </a:r>
          </a:p>
        </p:txBody>
      </p:sp>
      <p:sp>
        <p:nvSpPr>
          <p:cNvPr id="1178635" name="Rectangle 11"/>
          <p:cNvSpPr>
            <a:spLocks noChangeArrowheads="1"/>
          </p:cNvSpPr>
          <p:nvPr/>
        </p:nvSpPr>
        <p:spPr bwMode="auto">
          <a:xfrm>
            <a:off x="6877049" y="2852739"/>
            <a:ext cx="1873251" cy="576262"/>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dirty="0">
                <a:latin typeface="Helvetica" pitchFamily="34" charset="0"/>
              </a:rPr>
              <a:t>Process 4</a:t>
            </a:r>
          </a:p>
          <a:p>
            <a:pPr marL="457200" indent="-457200" algn="ctr"/>
            <a:r>
              <a:rPr lang="en-US" sz="1800" b="0" dirty="0">
                <a:latin typeface="Helvetica" pitchFamily="34" charset="0"/>
              </a:rPr>
              <a:t>8MB</a:t>
            </a:r>
          </a:p>
        </p:txBody>
      </p:sp>
      <p:sp>
        <p:nvSpPr>
          <p:cNvPr id="1178636" name="Rectangle 12"/>
          <p:cNvSpPr>
            <a:spLocks noChangeArrowheads="1"/>
          </p:cNvSpPr>
          <p:nvPr/>
        </p:nvSpPr>
        <p:spPr bwMode="auto">
          <a:xfrm>
            <a:off x="6877049" y="3429000"/>
            <a:ext cx="1873251" cy="431800"/>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6MB free</a:t>
            </a:r>
          </a:p>
        </p:txBody>
      </p:sp>
      <p:sp>
        <p:nvSpPr>
          <p:cNvPr id="1178637" name="Rectangle 13"/>
          <p:cNvSpPr>
            <a:spLocks noChangeArrowheads="1"/>
          </p:cNvSpPr>
          <p:nvPr/>
        </p:nvSpPr>
        <p:spPr bwMode="auto">
          <a:xfrm>
            <a:off x="6877049" y="3429000"/>
            <a:ext cx="1873251" cy="1295400"/>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Process 3</a:t>
            </a:r>
          </a:p>
          <a:p>
            <a:pPr marL="457200" indent="-457200" algn="ctr"/>
            <a:r>
              <a:rPr lang="en-US" sz="1800" b="0">
                <a:latin typeface="Helvetica" pitchFamily="34" charset="0"/>
              </a:rPr>
              <a:t>18MB</a:t>
            </a:r>
          </a:p>
        </p:txBody>
      </p:sp>
      <p:sp>
        <p:nvSpPr>
          <p:cNvPr id="1178638" name="Rectangle 14"/>
          <p:cNvSpPr>
            <a:spLocks noChangeArrowheads="1"/>
          </p:cNvSpPr>
          <p:nvPr/>
        </p:nvSpPr>
        <p:spPr bwMode="auto">
          <a:xfrm>
            <a:off x="6877049" y="5156201"/>
            <a:ext cx="1873251" cy="431800"/>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6MB free</a:t>
            </a:r>
          </a:p>
        </p:txBody>
      </p:sp>
      <p:sp>
        <p:nvSpPr>
          <p:cNvPr id="1178639" name="Rectangle 15"/>
          <p:cNvSpPr>
            <a:spLocks noChangeArrowheads="1"/>
          </p:cNvSpPr>
          <p:nvPr/>
        </p:nvSpPr>
        <p:spPr bwMode="auto">
          <a:xfrm>
            <a:off x="6877049" y="4724400"/>
            <a:ext cx="1873251" cy="431800"/>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6MB free</a:t>
            </a:r>
          </a:p>
        </p:txBody>
      </p:sp>
      <p:sp>
        <p:nvSpPr>
          <p:cNvPr id="1178640" name="Rectangle 16"/>
          <p:cNvSpPr>
            <a:spLocks noChangeArrowheads="1"/>
          </p:cNvSpPr>
          <p:nvPr/>
        </p:nvSpPr>
        <p:spPr bwMode="auto">
          <a:xfrm>
            <a:off x="6877049" y="4724401"/>
            <a:ext cx="1873251" cy="1152525"/>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16MB free</a:t>
            </a:r>
          </a:p>
        </p:txBody>
      </p:sp>
      <p:sp>
        <p:nvSpPr>
          <p:cNvPr id="1178641" name="Rectangle 17"/>
          <p:cNvSpPr>
            <a:spLocks noChangeArrowheads="1"/>
          </p:cNvSpPr>
          <p:nvPr/>
        </p:nvSpPr>
        <p:spPr bwMode="auto">
          <a:xfrm>
            <a:off x="1" y="998538"/>
            <a:ext cx="4492625"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Ins="54000"/>
          <a:lstStyle/>
          <a:p>
            <a:pPr marL="342900" indent="-342900" eaLnBrk="1" hangingPunct="1">
              <a:lnSpc>
                <a:spcPct val="90000"/>
              </a:lnSpc>
              <a:spcBef>
                <a:spcPct val="20000"/>
              </a:spcBef>
              <a:buClr>
                <a:srgbClr val="FF6600"/>
              </a:buClr>
              <a:buSzPct val="120000"/>
              <a:buFont typeface="Wingdings" pitchFamily="2" charset="2"/>
              <a:buChar char="§"/>
            </a:pPr>
            <a:r>
              <a:rPr lang="en-US" sz="2000" b="0" dirty="0"/>
              <a:t>Divide memory at run-time</a:t>
            </a:r>
          </a:p>
          <a:p>
            <a:pPr marL="742950" lvl="1" indent="-285750" eaLnBrk="1" hangingPunct="1">
              <a:lnSpc>
                <a:spcPct val="90000"/>
              </a:lnSpc>
              <a:spcBef>
                <a:spcPct val="20000"/>
              </a:spcBef>
              <a:buClr>
                <a:srgbClr val="FF6600"/>
              </a:buClr>
              <a:buFont typeface="Tahoma" pitchFamily="34" charset="0"/>
              <a:buChar char="−"/>
            </a:pPr>
            <a:r>
              <a:rPr lang="en-US" sz="1800" b="0" dirty="0"/>
              <a:t>partitions are created dynamically</a:t>
            </a:r>
          </a:p>
          <a:p>
            <a:pPr marL="742950" lvl="1" indent="-285750" eaLnBrk="1" hangingPunct="1">
              <a:lnSpc>
                <a:spcPct val="90000"/>
              </a:lnSpc>
              <a:spcBef>
                <a:spcPct val="20000"/>
              </a:spcBef>
              <a:buClr>
                <a:srgbClr val="FF6600"/>
              </a:buClr>
              <a:buFont typeface="Tahoma" pitchFamily="34" charset="0"/>
              <a:buChar char="−"/>
            </a:pPr>
            <a:r>
              <a:rPr lang="en-US" sz="1800" b="0" dirty="0"/>
              <a:t>removed after jobs are finished</a:t>
            </a:r>
          </a:p>
          <a:p>
            <a:pPr marL="742950" lvl="1" indent="-285750" eaLnBrk="1" hangingPunct="1">
              <a:lnSpc>
                <a:spcPct val="90000"/>
              </a:lnSpc>
              <a:spcBef>
                <a:spcPct val="20000"/>
              </a:spcBef>
              <a:buClr>
                <a:srgbClr val="FF6600"/>
              </a:buClr>
              <a:buFont typeface="Tahoma" pitchFamily="34" charset="0"/>
              <a:buNone/>
            </a:pPr>
            <a:endParaRPr lang="en-US" sz="1800" b="0" dirty="0"/>
          </a:p>
          <a:p>
            <a:pPr marL="342900" indent="-342900" eaLnBrk="1" hangingPunct="1">
              <a:lnSpc>
                <a:spcPct val="90000"/>
              </a:lnSpc>
              <a:spcBef>
                <a:spcPct val="20000"/>
              </a:spcBef>
              <a:buClr>
                <a:srgbClr val="FF6600"/>
              </a:buClr>
              <a:buSzPct val="120000"/>
              <a:buFont typeface="Wingdings" pitchFamily="2" charset="2"/>
              <a:buChar char="§"/>
            </a:pPr>
            <a:r>
              <a:rPr lang="en-US" sz="2000" b="0" dirty="0"/>
              <a:t>External fragmentation increases with system running time</a:t>
            </a:r>
          </a:p>
        </p:txBody>
      </p:sp>
    </p:spTree>
    <p:extLst>
      <p:ext uri="{BB962C8B-B14F-4D97-AF65-F5344CB8AC3E}">
        <p14:creationId xmlns:p14="http://schemas.microsoft.com/office/powerpoint/2010/main" val="2908011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78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8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8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862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786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786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86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786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86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8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35" grpId="0" animBg="1"/>
      <p:bldP spid="1178636" grpId="0" animBg="1"/>
      <p:bldP spid="1178637" grpId="0" animBg="1"/>
      <p:bldP spid="1178638" grpId="0" animBg="1"/>
      <p:bldP spid="1178639" grpId="0" animBg="1"/>
      <p:bldP spid="11786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40" name="Rectangle 16"/>
          <p:cNvSpPr>
            <a:spLocks noChangeArrowheads="1"/>
          </p:cNvSpPr>
          <p:nvPr/>
        </p:nvSpPr>
        <p:spPr bwMode="auto">
          <a:xfrm>
            <a:off x="6872670" y="1850229"/>
            <a:ext cx="1873251" cy="4026697"/>
          </a:xfrm>
          <a:prstGeom prst="rect">
            <a:avLst/>
          </a:prstGeom>
          <a:solidFill>
            <a:srgbClr val="C0C0C0"/>
          </a:solidFill>
          <a:ln w="12700" algn="ctr">
            <a:solidFill>
              <a:schemeClr val="tx1"/>
            </a:solidFill>
            <a:miter lim="800000"/>
            <a:headEnd/>
            <a:tailEnd type="none" w="lg" len="lg"/>
          </a:ln>
          <a:effectLst/>
        </p:spPr>
        <p:txBody>
          <a:bodyPr wrap="none" anchor="ctr"/>
          <a:lstStyle/>
          <a:p>
            <a:pPr marL="457200" indent="-457200" algn="ctr"/>
            <a:endParaRPr lang="en-US" sz="1800" b="0" dirty="0">
              <a:latin typeface="Helvetica" pitchFamily="34" charset="0"/>
            </a:endParaRPr>
          </a:p>
        </p:txBody>
      </p:sp>
      <p:sp>
        <p:nvSpPr>
          <p:cNvPr id="1178626" name="Rectangle 2"/>
          <p:cNvSpPr>
            <a:spLocks noChangeArrowheads="1"/>
          </p:cNvSpPr>
          <p:nvPr/>
        </p:nvSpPr>
        <p:spPr bwMode="auto">
          <a:xfrm>
            <a:off x="6872670" y="1268413"/>
            <a:ext cx="1873251" cy="576262"/>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Operating system</a:t>
            </a:r>
          </a:p>
          <a:p>
            <a:pPr marL="457200" indent="-457200" algn="ctr"/>
            <a:r>
              <a:rPr lang="en-US" sz="1800" b="0">
                <a:latin typeface="Helvetica" pitchFamily="34" charset="0"/>
              </a:rPr>
              <a:t>8MB</a:t>
            </a:r>
          </a:p>
        </p:txBody>
      </p:sp>
      <p:sp>
        <p:nvSpPr>
          <p:cNvPr id="1178627" name="Rectangle 3"/>
          <p:cNvSpPr>
            <a:spLocks noGrp="1" noChangeArrowheads="1"/>
          </p:cNvSpPr>
          <p:nvPr>
            <p:ph type="title"/>
          </p:nvPr>
        </p:nvSpPr>
        <p:spPr/>
        <p:txBody>
          <a:bodyPr/>
          <a:lstStyle/>
          <a:p>
            <a:r>
              <a:rPr lang="en-US"/>
              <a:t>Dynamic Partitioning</a:t>
            </a:r>
          </a:p>
        </p:txBody>
      </p:sp>
      <p:sp>
        <p:nvSpPr>
          <p:cNvPr id="1178628" name="Rectangle 4"/>
          <p:cNvSpPr>
            <a:spLocks noGrp="1" noChangeArrowheads="1"/>
          </p:cNvSpPr>
          <p:nvPr>
            <p:ph type="body" sz="half" idx="1"/>
          </p:nvPr>
        </p:nvSpPr>
        <p:spPr>
          <a:xfrm>
            <a:off x="1" y="2998789"/>
            <a:ext cx="5651500" cy="3462337"/>
          </a:xfrm>
        </p:spPr>
        <p:txBody>
          <a:bodyPr/>
          <a:lstStyle/>
          <a:p>
            <a:pPr>
              <a:lnSpc>
                <a:spcPct val="90000"/>
              </a:lnSpc>
            </a:pPr>
            <a:r>
              <a:rPr lang="en-US" sz="2000" b="1" i="1" dirty="0"/>
              <a:t>Compaction</a:t>
            </a:r>
            <a:r>
              <a:rPr lang="en-US" sz="2000" dirty="0"/>
              <a:t> removes fragments by moving </a:t>
            </a:r>
            <a:br>
              <a:rPr lang="en-US" sz="2000" dirty="0"/>
            </a:br>
            <a:r>
              <a:rPr lang="en-US" sz="2000" dirty="0"/>
              <a:t>data in memory</a:t>
            </a:r>
          </a:p>
          <a:p>
            <a:pPr lvl="1">
              <a:lnSpc>
                <a:spcPct val="90000"/>
              </a:lnSpc>
            </a:pPr>
            <a:r>
              <a:rPr lang="en-US" sz="1800" dirty="0"/>
              <a:t>takes time</a:t>
            </a:r>
          </a:p>
          <a:p>
            <a:pPr lvl="1">
              <a:lnSpc>
                <a:spcPct val="90000"/>
              </a:lnSpc>
            </a:pPr>
            <a:r>
              <a:rPr lang="en-US" sz="1800" dirty="0"/>
              <a:t>consumes processing resources</a:t>
            </a:r>
            <a:br>
              <a:rPr lang="en-US" sz="1800" dirty="0"/>
            </a:br>
            <a:endParaRPr lang="en-US" sz="1800" dirty="0"/>
          </a:p>
          <a:p>
            <a:pPr>
              <a:lnSpc>
                <a:spcPct val="90000"/>
              </a:lnSpc>
            </a:pPr>
            <a:r>
              <a:rPr lang="en-US" sz="2000" dirty="0"/>
              <a:t>Proper placement algorithm might reduce </a:t>
            </a:r>
            <a:br>
              <a:rPr lang="en-US" sz="2000" dirty="0"/>
            </a:br>
            <a:r>
              <a:rPr lang="en-US" sz="2000" dirty="0"/>
              <a:t>need for compaction</a:t>
            </a:r>
          </a:p>
          <a:p>
            <a:pPr lvl="1">
              <a:lnSpc>
                <a:spcPct val="90000"/>
              </a:lnSpc>
            </a:pPr>
            <a:r>
              <a:rPr lang="en-US" sz="1800" dirty="0"/>
              <a:t>first fit  – 	simplest, fastest, typically the best </a:t>
            </a:r>
          </a:p>
          <a:p>
            <a:pPr lvl="1">
              <a:lnSpc>
                <a:spcPct val="90000"/>
              </a:lnSpc>
            </a:pPr>
            <a:r>
              <a:rPr lang="en-US" sz="1800" dirty="0"/>
              <a:t>next fit  – 	almost as first fit</a:t>
            </a:r>
          </a:p>
          <a:p>
            <a:pPr lvl="1">
              <a:lnSpc>
                <a:spcPct val="90000"/>
              </a:lnSpc>
            </a:pPr>
            <a:r>
              <a:rPr lang="en-US" sz="1800" dirty="0"/>
              <a:t>best fit  – 	slowest, lots of small fragments, </a:t>
            </a:r>
            <a:br>
              <a:rPr lang="en-US" sz="1800" dirty="0"/>
            </a:br>
            <a:r>
              <a:rPr lang="en-US" sz="1800" dirty="0"/>
              <a:t>		therefore often worst</a:t>
            </a:r>
          </a:p>
        </p:txBody>
      </p:sp>
      <p:sp>
        <p:nvSpPr>
          <p:cNvPr id="1178629" name="Rectangle 5"/>
          <p:cNvSpPr>
            <a:spLocks noChangeArrowheads="1"/>
          </p:cNvSpPr>
          <p:nvPr/>
        </p:nvSpPr>
        <p:spPr bwMode="auto">
          <a:xfrm>
            <a:off x="6872670" y="5588001"/>
            <a:ext cx="1873251" cy="288925"/>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4MB free</a:t>
            </a:r>
          </a:p>
        </p:txBody>
      </p:sp>
      <p:sp>
        <p:nvSpPr>
          <p:cNvPr id="1178634" name="Rectangle 10"/>
          <p:cNvSpPr>
            <a:spLocks noChangeArrowheads="1"/>
          </p:cNvSpPr>
          <p:nvPr/>
        </p:nvSpPr>
        <p:spPr bwMode="auto">
          <a:xfrm>
            <a:off x="6872670" y="2838645"/>
            <a:ext cx="1873251" cy="689333"/>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dirty="0">
                <a:latin typeface="Helvetica" pitchFamily="34" charset="0"/>
              </a:rPr>
              <a:t>10MB free</a:t>
            </a:r>
          </a:p>
        </p:txBody>
      </p:sp>
      <p:sp>
        <p:nvSpPr>
          <p:cNvPr id="1178638" name="Rectangle 14"/>
          <p:cNvSpPr>
            <a:spLocks noChangeArrowheads="1"/>
          </p:cNvSpPr>
          <p:nvPr/>
        </p:nvSpPr>
        <p:spPr bwMode="auto">
          <a:xfrm>
            <a:off x="6872670" y="4860771"/>
            <a:ext cx="1873251" cy="554750"/>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dirty="0">
                <a:latin typeface="Helvetica" pitchFamily="34" charset="0"/>
              </a:rPr>
              <a:t>8MB free</a:t>
            </a:r>
          </a:p>
        </p:txBody>
      </p:sp>
      <p:sp>
        <p:nvSpPr>
          <p:cNvPr id="1178639" name="Rectangle 15"/>
          <p:cNvSpPr>
            <a:spLocks noChangeArrowheads="1"/>
          </p:cNvSpPr>
          <p:nvPr/>
        </p:nvSpPr>
        <p:spPr bwMode="auto">
          <a:xfrm>
            <a:off x="6872670" y="1839297"/>
            <a:ext cx="1873251" cy="431800"/>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a:latin typeface="Helvetica" pitchFamily="34" charset="0"/>
              </a:rPr>
              <a:t>6MB free</a:t>
            </a:r>
          </a:p>
        </p:txBody>
      </p:sp>
      <p:sp>
        <p:nvSpPr>
          <p:cNvPr id="1178641" name="Rectangle 17"/>
          <p:cNvSpPr>
            <a:spLocks noChangeArrowheads="1"/>
          </p:cNvSpPr>
          <p:nvPr/>
        </p:nvSpPr>
        <p:spPr bwMode="auto">
          <a:xfrm>
            <a:off x="1" y="998538"/>
            <a:ext cx="4492625"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Ins="54000"/>
          <a:lstStyle/>
          <a:p>
            <a:pPr marL="342900" indent="-342900" eaLnBrk="1" hangingPunct="1">
              <a:lnSpc>
                <a:spcPct val="90000"/>
              </a:lnSpc>
              <a:spcBef>
                <a:spcPct val="20000"/>
              </a:spcBef>
              <a:buClr>
                <a:srgbClr val="FF6600"/>
              </a:buClr>
              <a:buSzPct val="120000"/>
              <a:buFont typeface="Wingdings" pitchFamily="2" charset="2"/>
              <a:buChar char="§"/>
            </a:pPr>
            <a:r>
              <a:rPr lang="en-US" sz="2000" b="0" dirty="0"/>
              <a:t>Divide memory at run-time</a:t>
            </a:r>
          </a:p>
          <a:p>
            <a:pPr marL="742950" lvl="1" indent="-285750" eaLnBrk="1" hangingPunct="1">
              <a:lnSpc>
                <a:spcPct val="90000"/>
              </a:lnSpc>
              <a:spcBef>
                <a:spcPct val="20000"/>
              </a:spcBef>
              <a:buClr>
                <a:srgbClr val="FF6600"/>
              </a:buClr>
              <a:buFont typeface="Tahoma" pitchFamily="34" charset="0"/>
              <a:buChar char="−"/>
            </a:pPr>
            <a:r>
              <a:rPr lang="en-US" sz="1800" b="0" dirty="0"/>
              <a:t>partitions are created dynamically</a:t>
            </a:r>
          </a:p>
          <a:p>
            <a:pPr marL="742950" lvl="1" indent="-285750" eaLnBrk="1" hangingPunct="1">
              <a:lnSpc>
                <a:spcPct val="90000"/>
              </a:lnSpc>
              <a:spcBef>
                <a:spcPct val="20000"/>
              </a:spcBef>
              <a:buClr>
                <a:srgbClr val="FF6600"/>
              </a:buClr>
              <a:buFont typeface="Tahoma" pitchFamily="34" charset="0"/>
              <a:buChar char="−"/>
            </a:pPr>
            <a:r>
              <a:rPr lang="en-US" sz="1800" b="0" dirty="0"/>
              <a:t>removed after jobs are finished</a:t>
            </a:r>
          </a:p>
          <a:p>
            <a:pPr marL="742950" lvl="1" indent="-285750" eaLnBrk="1" hangingPunct="1">
              <a:lnSpc>
                <a:spcPct val="90000"/>
              </a:lnSpc>
              <a:spcBef>
                <a:spcPct val="20000"/>
              </a:spcBef>
              <a:buClr>
                <a:srgbClr val="FF6600"/>
              </a:buClr>
              <a:buFont typeface="Tahoma" pitchFamily="34" charset="0"/>
              <a:buNone/>
            </a:pPr>
            <a:endParaRPr lang="en-US" sz="1800" b="0" dirty="0"/>
          </a:p>
          <a:p>
            <a:pPr marL="342900" indent="-342900" eaLnBrk="1" hangingPunct="1">
              <a:lnSpc>
                <a:spcPct val="90000"/>
              </a:lnSpc>
              <a:spcBef>
                <a:spcPct val="20000"/>
              </a:spcBef>
              <a:buClr>
                <a:srgbClr val="FF6600"/>
              </a:buClr>
              <a:buSzPct val="120000"/>
              <a:buFont typeface="Wingdings" pitchFamily="2" charset="2"/>
              <a:buChar char="§"/>
            </a:pPr>
            <a:r>
              <a:rPr lang="en-US" sz="2000" b="0" dirty="0"/>
              <a:t>External fragmentation increases with system running time</a:t>
            </a:r>
          </a:p>
        </p:txBody>
      </p:sp>
      <p:sp>
        <p:nvSpPr>
          <p:cNvPr id="20" name="Rectangle 14"/>
          <p:cNvSpPr>
            <a:spLocks noChangeArrowheads="1"/>
          </p:cNvSpPr>
          <p:nvPr/>
        </p:nvSpPr>
        <p:spPr bwMode="auto">
          <a:xfrm>
            <a:off x="6872670" y="3931257"/>
            <a:ext cx="1873251" cy="772715"/>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800" b="0" dirty="0">
                <a:latin typeface="Helvetica" pitchFamily="34" charset="0"/>
              </a:rPr>
              <a:t>14MB free</a:t>
            </a:r>
          </a:p>
        </p:txBody>
      </p:sp>
      <p:grpSp>
        <p:nvGrpSpPr>
          <p:cNvPr id="27" name="Group 26"/>
          <p:cNvGrpSpPr/>
          <p:nvPr/>
        </p:nvGrpSpPr>
        <p:grpSpPr>
          <a:xfrm>
            <a:off x="6000172" y="1877191"/>
            <a:ext cx="799561" cy="369332"/>
            <a:chOff x="6020225" y="3480941"/>
            <a:chExt cx="799561" cy="369332"/>
          </a:xfrm>
        </p:grpSpPr>
        <p:sp>
          <p:nvSpPr>
            <p:cNvPr id="28" name="TextBox 27"/>
            <p:cNvSpPr txBox="1"/>
            <p:nvPr/>
          </p:nvSpPr>
          <p:spPr>
            <a:xfrm>
              <a:off x="6020225" y="3480941"/>
              <a:ext cx="574308" cy="369332"/>
            </a:xfrm>
            <a:prstGeom prst="rect">
              <a:avLst/>
            </a:prstGeom>
            <a:noFill/>
          </p:spPr>
          <p:txBody>
            <a:bodyPr wrap="none" rtlCol="0">
              <a:spAutoFit/>
            </a:bodyPr>
            <a:lstStyle/>
            <a:p>
              <a:r>
                <a:rPr lang="en-US" sz="1800" b="0" dirty="0">
                  <a:solidFill>
                    <a:srgbClr val="FF0000"/>
                  </a:solidFill>
                </a:rPr>
                <a:t>first</a:t>
              </a:r>
            </a:p>
          </p:txBody>
        </p:sp>
        <p:cxnSp>
          <p:nvCxnSpPr>
            <p:cNvPr id="29" name="Straight Arrow Connector 28"/>
            <p:cNvCxnSpPr/>
            <p:nvPr/>
          </p:nvCxnSpPr>
          <p:spPr bwMode="auto">
            <a:xfrm>
              <a:off x="6548286" y="3681287"/>
              <a:ext cx="271500" cy="3492"/>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0" name="Group 29"/>
          <p:cNvGrpSpPr/>
          <p:nvPr/>
        </p:nvGrpSpPr>
        <p:grpSpPr>
          <a:xfrm>
            <a:off x="5975309" y="4115020"/>
            <a:ext cx="851401" cy="369332"/>
            <a:chOff x="5968385" y="3480941"/>
            <a:chExt cx="851401" cy="369332"/>
          </a:xfrm>
        </p:grpSpPr>
        <p:sp>
          <p:nvSpPr>
            <p:cNvPr id="31" name="TextBox 30"/>
            <p:cNvSpPr txBox="1"/>
            <p:nvPr/>
          </p:nvSpPr>
          <p:spPr>
            <a:xfrm>
              <a:off x="5968385" y="3480941"/>
              <a:ext cx="626381" cy="369332"/>
            </a:xfrm>
            <a:prstGeom prst="rect">
              <a:avLst/>
            </a:prstGeom>
            <a:noFill/>
          </p:spPr>
          <p:txBody>
            <a:bodyPr wrap="none" rtlCol="0">
              <a:spAutoFit/>
            </a:bodyPr>
            <a:lstStyle/>
            <a:p>
              <a:r>
                <a:rPr lang="en-US" sz="1800" b="0" dirty="0">
                  <a:solidFill>
                    <a:srgbClr val="008000"/>
                  </a:solidFill>
                </a:rPr>
                <a:t>next</a:t>
              </a:r>
            </a:p>
          </p:txBody>
        </p:sp>
        <p:cxnSp>
          <p:nvCxnSpPr>
            <p:cNvPr id="32" name="Straight Arrow Connector 31"/>
            <p:cNvCxnSpPr/>
            <p:nvPr/>
          </p:nvCxnSpPr>
          <p:spPr bwMode="auto">
            <a:xfrm>
              <a:off x="6548286" y="3681287"/>
              <a:ext cx="271500" cy="3492"/>
            </a:xfrm>
            <a:prstGeom prst="straightConnector1">
              <a:avLst/>
            </a:prstGeom>
            <a:solidFill>
              <a:schemeClr val="accent1"/>
            </a:solidFill>
            <a:ln w="9525" cap="flat" cmpd="sng" algn="ctr">
              <a:solidFill>
                <a:srgbClr val="008000"/>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4" name="Group 33"/>
          <p:cNvGrpSpPr/>
          <p:nvPr/>
        </p:nvGrpSpPr>
        <p:grpSpPr>
          <a:xfrm>
            <a:off x="5972648" y="5530610"/>
            <a:ext cx="842761" cy="369332"/>
            <a:chOff x="5977025" y="3480941"/>
            <a:chExt cx="842761" cy="369332"/>
          </a:xfrm>
        </p:grpSpPr>
        <p:sp>
          <p:nvSpPr>
            <p:cNvPr id="35" name="TextBox 34"/>
            <p:cNvSpPr txBox="1"/>
            <p:nvPr/>
          </p:nvSpPr>
          <p:spPr>
            <a:xfrm>
              <a:off x="5977025" y="3480941"/>
              <a:ext cx="613983" cy="369332"/>
            </a:xfrm>
            <a:prstGeom prst="rect">
              <a:avLst/>
            </a:prstGeom>
            <a:noFill/>
          </p:spPr>
          <p:txBody>
            <a:bodyPr wrap="none" rtlCol="0">
              <a:spAutoFit/>
            </a:bodyPr>
            <a:lstStyle/>
            <a:p>
              <a:r>
                <a:rPr lang="en-US" sz="1800" b="0" dirty="0">
                  <a:solidFill>
                    <a:srgbClr val="FF8000"/>
                  </a:solidFill>
                </a:rPr>
                <a:t>best</a:t>
              </a:r>
            </a:p>
          </p:txBody>
        </p:sp>
        <p:cxnSp>
          <p:nvCxnSpPr>
            <p:cNvPr id="36" name="Straight Arrow Connector 35"/>
            <p:cNvCxnSpPr/>
            <p:nvPr/>
          </p:nvCxnSpPr>
          <p:spPr bwMode="auto">
            <a:xfrm>
              <a:off x="6548286" y="3681287"/>
              <a:ext cx="271500" cy="3492"/>
            </a:xfrm>
            <a:prstGeom prst="straightConnector1">
              <a:avLst/>
            </a:prstGeom>
            <a:solidFill>
              <a:schemeClr val="accent1"/>
            </a:solidFill>
            <a:ln w="9525" cap="flat" cmpd="sng" algn="ctr">
              <a:solidFill>
                <a:srgbClr val="FF8000"/>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37" name="Rectangle 7"/>
          <p:cNvSpPr>
            <a:spLocks noChangeArrowheads="1"/>
          </p:cNvSpPr>
          <p:nvPr/>
        </p:nvSpPr>
        <p:spPr bwMode="auto">
          <a:xfrm>
            <a:off x="6872670" y="1845818"/>
            <a:ext cx="1873251" cy="179999"/>
          </a:xfrm>
          <a:prstGeom prst="rect">
            <a:avLst/>
          </a:prstGeom>
          <a:solidFill>
            <a:srgbClr val="FF0000">
              <a:alpha val="37000"/>
            </a:srgbClr>
          </a:solidFill>
          <a:ln w="12700" algn="ctr">
            <a:noFill/>
            <a:miter lim="800000"/>
            <a:headEnd/>
            <a:tailEnd type="none" w="lg" len="lg"/>
          </a:ln>
          <a:effectLst/>
        </p:spPr>
        <p:txBody>
          <a:bodyPr wrap="none" anchor="ctr"/>
          <a:lstStyle/>
          <a:p>
            <a:pPr marL="457200" indent="-457200" algn="ctr"/>
            <a:endParaRPr lang="en-US" sz="1100" b="0" dirty="0">
              <a:solidFill>
                <a:srgbClr val="FF0000"/>
              </a:solidFill>
              <a:latin typeface="Helvetica" pitchFamily="34" charset="0"/>
            </a:endParaRPr>
          </a:p>
        </p:txBody>
      </p:sp>
      <p:sp>
        <p:nvSpPr>
          <p:cNvPr id="38" name="Rectangle 7"/>
          <p:cNvSpPr>
            <a:spLocks noChangeArrowheads="1"/>
          </p:cNvSpPr>
          <p:nvPr/>
        </p:nvSpPr>
        <p:spPr bwMode="auto">
          <a:xfrm>
            <a:off x="6872670" y="3942526"/>
            <a:ext cx="1873251" cy="179999"/>
          </a:xfrm>
          <a:prstGeom prst="rect">
            <a:avLst/>
          </a:prstGeom>
          <a:solidFill>
            <a:srgbClr val="008000">
              <a:alpha val="37000"/>
            </a:srgbClr>
          </a:solidFill>
          <a:ln w="12700" algn="ctr">
            <a:noFill/>
            <a:miter lim="800000"/>
            <a:headEnd/>
            <a:tailEnd type="none" w="lg" len="lg"/>
          </a:ln>
          <a:effectLst/>
        </p:spPr>
        <p:txBody>
          <a:bodyPr wrap="none" anchor="ctr"/>
          <a:lstStyle/>
          <a:p>
            <a:pPr marL="457200" indent="-457200" algn="ctr"/>
            <a:endParaRPr lang="en-US" sz="1100" b="0" dirty="0">
              <a:solidFill>
                <a:srgbClr val="FF0000"/>
              </a:solidFill>
              <a:latin typeface="Helvetica" pitchFamily="34" charset="0"/>
            </a:endParaRPr>
          </a:p>
        </p:txBody>
      </p:sp>
      <p:sp>
        <p:nvSpPr>
          <p:cNvPr id="39" name="Rectangle 7"/>
          <p:cNvSpPr>
            <a:spLocks noChangeArrowheads="1"/>
          </p:cNvSpPr>
          <p:nvPr/>
        </p:nvSpPr>
        <p:spPr bwMode="auto">
          <a:xfrm>
            <a:off x="6872670" y="5584517"/>
            <a:ext cx="1873251" cy="179999"/>
          </a:xfrm>
          <a:prstGeom prst="rect">
            <a:avLst/>
          </a:prstGeom>
          <a:solidFill>
            <a:srgbClr val="FF8000">
              <a:alpha val="37000"/>
            </a:srgbClr>
          </a:solidFill>
          <a:ln w="12700" algn="ctr">
            <a:noFill/>
            <a:miter lim="800000"/>
            <a:headEnd/>
            <a:tailEnd type="none" w="lg" len="lg"/>
          </a:ln>
          <a:effectLst/>
        </p:spPr>
        <p:txBody>
          <a:bodyPr wrap="none" anchor="ctr"/>
          <a:lstStyle/>
          <a:p>
            <a:pPr marL="457200" indent="-457200" algn="ctr"/>
            <a:endParaRPr lang="en-US" sz="1100" b="0" dirty="0">
              <a:solidFill>
                <a:srgbClr val="FF0000"/>
              </a:solidFill>
              <a:latin typeface="Helvetica" pitchFamily="34" charset="0"/>
            </a:endParaRPr>
          </a:p>
        </p:txBody>
      </p:sp>
      <p:grpSp>
        <p:nvGrpSpPr>
          <p:cNvPr id="9" name="Group 8"/>
          <p:cNvGrpSpPr/>
          <p:nvPr/>
        </p:nvGrpSpPr>
        <p:grpSpPr>
          <a:xfrm>
            <a:off x="5046376" y="685519"/>
            <a:ext cx="3927573" cy="3227474"/>
            <a:chOff x="5046376" y="685519"/>
            <a:chExt cx="3927573" cy="3227474"/>
          </a:xfrm>
        </p:grpSpPr>
        <p:sp>
          <p:nvSpPr>
            <p:cNvPr id="1178631" name="Rectangle 7"/>
            <p:cNvSpPr>
              <a:spLocks noChangeArrowheads="1"/>
            </p:cNvSpPr>
            <p:nvPr/>
          </p:nvSpPr>
          <p:spPr bwMode="auto">
            <a:xfrm>
              <a:off x="5685545" y="799665"/>
              <a:ext cx="1873251" cy="215999"/>
            </a:xfrm>
            <a:prstGeom prst="rect">
              <a:avLst/>
            </a:prstGeom>
            <a:solidFill>
              <a:srgbClr val="C0C0C0"/>
            </a:solidFill>
            <a:ln w="12700" algn="ctr">
              <a:solidFill>
                <a:schemeClr val="tx1"/>
              </a:solidFill>
              <a:miter lim="800000"/>
              <a:headEnd/>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457200" indent="-457200" algn="ctr"/>
              <a:r>
                <a:rPr lang="en-US" sz="1100" b="0" dirty="0">
                  <a:solidFill>
                    <a:srgbClr val="0501FF"/>
                  </a:solidFill>
                  <a:latin typeface="Helvetica" pitchFamily="34" charset="0"/>
                </a:rPr>
                <a:t>3MB</a:t>
              </a:r>
            </a:p>
          </p:txBody>
        </p:sp>
        <p:grpSp>
          <p:nvGrpSpPr>
            <p:cNvPr id="8" name="Group 7"/>
            <p:cNvGrpSpPr/>
            <p:nvPr/>
          </p:nvGrpSpPr>
          <p:grpSpPr>
            <a:xfrm>
              <a:off x="5046376" y="3543661"/>
              <a:ext cx="1773410" cy="369332"/>
              <a:chOff x="5046376" y="3480941"/>
              <a:chExt cx="1773410" cy="369332"/>
            </a:xfrm>
          </p:grpSpPr>
          <p:sp>
            <p:nvSpPr>
              <p:cNvPr id="3" name="TextBox 2"/>
              <p:cNvSpPr txBox="1"/>
              <p:nvPr/>
            </p:nvSpPr>
            <p:spPr>
              <a:xfrm>
                <a:off x="5046376" y="3480941"/>
                <a:ext cx="1517588" cy="369332"/>
              </a:xfrm>
              <a:prstGeom prst="rect">
                <a:avLst/>
              </a:prstGeom>
              <a:noFill/>
            </p:spPr>
            <p:txBody>
              <a:bodyPr wrap="none" rtlCol="0">
                <a:spAutoFit/>
              </a:bodyPr>
              <a:lstStyle/>
              <a:p>
                <a:pPr algn="r"/>
                <a:r>
                  <a:rPr lang="en-US" sz="1800" b="0" dirty="0">
                    <a:solidFill>
                      <a:srgbClr val="0000FF"/>
                    </a:solidFill>
                  </a:rPr>
                  <a:t>last allocated</a:t>
                </a:r>
              </a:p>
            </p:txBody>
          </p:sp>
          <p:cxnSp>
            <p:nvCxnSpPr>
              <p:cNvPr id="5" name="Straight Arrow Connector 4"/>
              <p:cNvCxnSpPr/>
              <p:nvPr/>
            </p:nvCxnSpPr>
            <p:spPr bwMode="auto">
              <a:xfrm>
                <a:off x="6548286" y="3681287"/>
                <a:ext cx="271500" cy="3492"/>
              </a:xfrm>
              <a:prstGeom prst="straightConnector1">
                <a:avLst/>
              </a:prstGeom>
              <a:solidFill>
                <a:schemeClr val="accent1"/>
              </a:solidFill>
              <a:ln w="9525" cap="flat" cmpd="sng" algn="ctr">
                <a:solidFill>
                  <a:srgbClr val="0000FF"/>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0" name="TextBox 39"/>
            <p:cNvSpPr txBox="1"/>
            <p:nvPr/>
          </p:nvSpPr>
          <p:spPr>
            <a:xfrm>
              <a:off x="7519817" y="685519"/>
              <a:ext cx="1454132" cy="369332"/>
            </a:xfrm>
            <a:prstGeom prst="rect">
              <a:avLst/>
            </a:prstGeom>
            <a:noFill/>
          </p:spPr>
          <p:txBody>
            <a:bodyPr wrap="none" rtlCol="0">
              <a:spAutoFit/>
            </a:bodyPr>
            <a:lstStyle/>
            <a:p>
              <a:pPr algn="r"/>
              <a:r>
                <a:rPr lang="en-US" sz="1800" b="0" dirty="0">
                  <a:solidFill>
                    <a:srgbClr val="0501FF"/>
                  </a:solidFill>
                </a:rPr>
                <a:t>placement??</a:t>
              </a:r>
            </a:p>
          </p:txBody>
        </p:sp>
      </p:grpSp>
    </p:spTree>
    <p:extLst>
      <p:ext uri="{BB962C8B-B14F-4D97-AF65-F5344CB8AC3E}">
        <p14:creationId xmlns:p14="http://schemas.microsoft.com/office/powerpoint/2010/main" val="413403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par>
                          <p:cTn id="11" fill="hold">
                            <p:stCondLst>
                              <p:cond delay="0"/>
                            </p:stCondLst>
                            <p:childTnLst>
                              <p:par>
                                <p:cTn id="12" presetID="9" presetClass="entr" presetSubtype="0"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dissolve">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par>
                          <p:cTn id="19" fill="hold">
                            <p:stCondLst>
                              <p:cond delay="0"/>
                            </p:stCondLst>
                            <p:childTnLst>
                              <p:par>
                                <p:cTn id="20" presetID="9" presetClass="entr" presetSubtype="0"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par>
                          <p:cTn id="27" fill="hold">
                            <p:stCondLst>
                              <p:cond delay="0"/>
                            </p:stCondLst>
                            <p:childTnLst>
                              <p:par>
                                <p:cTn id="28" presetID="9" presetClass="entr" presetSubtype="0"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1" name="Rectangle 3"/>
          <p:cNvSpPr>
            <a:spLocks noGrp="1" noChangeArrowheads="1"/>
          </p:cNvSpPr>
          <p:nvPr>
            <p:ph type="title"/>
          </p:nvPr>
        </p:nvSpPr>
        <p:spPr/>
        <p:txBody>
          <a:bodyPr/>
          <a:lstStyle/>
          <a:p>
            <a:r>
              <a:rPr lang="nb-NO" dirty="0" err="1"/>
              <a:t>Relevance</a:t>
            </a:r>
            <a:r>
              <a:rPr lang="nb-NO" dirty="0"/>
              <a:t> in spite </a:t>
            </a:r>
            <a:r>
              <a:rPr lang="nb-NO" dirty="0" err="1"/>
              <a:t>of</a:t>
            </a:r>
            <a:r>
              <a:rPr lang="nb-NO" dirty="0"/>
              <a:t> </a:t>
            </a:r>
            <a:r>
              <a:rPr lang="nb-NO" dirty="0" err="1"/>
              <a:t>virtual</a:t>
            </a:r>
            <a:r>
              <a:rPr lang="nb-NO" dirty="0"/>
              <a:t> </a:t>
            </a:r>
            <a:r>
              <a:rPr lang="nb-NO" dirty="0" err="1"/>
              <a:t>memory</a:t>
            </a:r>
            <a:endParaRPr lang="en-US" dirty="0"/>
          </a:p>
        </p:txBody>
      </p:sp>
      <p:sp>
        <p:nvSpPr>
          <p:cNvPr id="1174533" name="Rectangle 5"/>
          <p:cNvSpPr>
            <a:spLocks noChangeArrowheads="1"/>
          </p:cNvSpPr>
          <p:nvPr/>
        </p:nvSpPr>
        <p:spPr bwMode="auto">
          <a:xfrm>
            <a:off x="6911975" y="2312989"/>
            <a:ext cx="1944688" cy="1584325"/>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534" name="Text Box 6"/>
          <p:cNvSpPr txBox="1">
            <a:spLocks noChangeArrowheads="1"/>
          </p:cNvSpPr>
          <p:nvPr/>
        </p:nvSpPr>
        <p:spPr bwMode="auto">
          <a:xfrm>
            <a:off x="7542306" y="2967039"/>
            <a:ext cx="690377" cy="276999"/>
          </a:xfrm>
          <a:prstGeom prst="rect">
            <a:avLst/>
          </a:prstGeom>
          <a:solidFill>
            <a:srgbClr val="66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process A</a:t>
            </a:r>
            <a:endParaRPr lang="en-US" sz="900" b="0"/>
          </a:p>
        </p:txBody>
      </p:sp>
      <p:sp>
        <p:nvSpPr>
          <p:cNvPr id="1174535" name="Rectangle 7"/>
          <p:cNvSpPr>
            <a:spLocks noChangeArrowheads="1"/>
          </p:cNvSpPr>
          <p:nvPr/>
        </p:nvSpPr>
        <p:spPr bwMode="auto">
          <a:xfrm>
            <a:off x="6911975" y="1125538"/>
            <a:ext cx="1944688" cy="5256212"/>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536" name="Text Box 8"/>
          <p:cNvSpPr txBox="1">
            <a:spLocks noChangeArrowheads="1"/>
          </p:cNvSpPr>
          <p:nvPr/>
        </p:nvSpPr>
        <p:spPr bwMode="auto">
          <a:xfrm>
            <a:off x="6110289" y="883861"/>
            <a:ext cx="98964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dirty="0">
                <a:solidFill>
                  <a:schemeClr val="folHlink"/>
                </a:solidFill>
              </a:rPr>
              <a:t>low address</a:t>
            </a:r>
          </a:p>
        </p:txBody>
      </p:sp>
      <p:sp>
        <p:nvSpPr>
          <p:cNvPr id="1174537" name="Text Box 9"/>
          <p:cNvSpPr txBox="1">
            <a:spLocks noChangeArrowheads="1"/>
          </p:cNvSpPr>
          <p:nvPr/>
        </p:nvSpPr>
        <p:spPr bwMode="auto">
          <a:xfrm>
            <a:off x="6049965" y="6323014"/>
            <a:ext cx="104855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solidFill>
                  <a:schemeClr val="folHlink"/>
                </a:solidFill>
              </a:rPr>
              <a:t>high address</a:t>
            </a:r>
          </a:p>
        </p:txBody>
      </p:sp>
      <p:grpSp>
        <p:nvGrpSpPr>
          <p:cNvPr id="1174595" name="Group 67"/>
          <p:cNvGrpSpPr>
            <a:grpSpLocks/>
          </p:cNvGrpSpPr>
          <p:nvPr/>
        </p:nvGrpSpPr>
        <p:grpSpPr bwMode="auto">
          <a:xfrm>
            <a:off x="6911975" y="1484314"/>
            <a:ext cx="1944688" cy="684212"/>
            <a:chOff x="4343" y="709"/>
            <a:chExt cx="1225" cy="226"/>
          </a:xfrm>
        </p:grpSpPr>
        <p:sp>
          <p:nvSpPr>
            <p:cNvPr id="1174596" name="Rectangle 68"/>
            <p:cNvSpPr>
              <a:spLocks noChangeArrowheads="1"/>
            </p:cNvSpPr>
            <p:nvPr/>
          </p:nvSpPr>
          <p:spPr bwMode="auto">
            <a:xfrm>
              <a:off x="4343" y="709"/>
              <a:ext cx="1225" cy="226"/>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597" name="Text Box 69"/>
            <p:cNvSpPr txBox="1">
              <a:spLocks noChangeArrowheads="1"/>
            </p:cNvSpPr>
            <p:nvPr/>
          </p:nvSpPr>
          <p:spPr bwMode="auto">
            <a:xfrm>
              <a:off x="4649" y="781"/>
              <a:ext cx="622" cy="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endParaRPr lang="en-US" sz="100" b="0">
                <a:solidFill>
                  <a:schemeClr val="bg1"/>
                </a:solidFill>
              </a:endParaRPr>
            </a:p>
            <a:p>
              <a:pPr algn="ctr"/>
              <a:r>
                <a:rPr lang="en-US" sz="1200" b="0">
                  <a:solidFill>
                    <a:schemeClr val="bg1"/>
                  </a:solidFill>
                </a:rPr>
                <a:t>code segment</a:t>
              </a:r>
            </a:p>
          </p:txBody>
        </p:sp>
      </p:grpSp>
      <p:grpSp>
        <p:nvGrpSpPr>
          <p:cNvPr id="1174598" name="Group 70"/>
          <p:cNvGrpSpPr>
            <a:grpSpLocks/>
          </p:cNvGrpSpPr>
          <p:nvPr/>
        </p:nvGrpSpPr>
        <p:grpSpPr bwMode="auto">
          <a:xfrm>
            <a:off x="6911976" y="1125539"/>
            <a:ext cx="1944688" cy="358775"/>
            <a:chOff x="4343" y="709"/>
            <a:chExt cx="1225" cy="226"/>
          </a:xfrm>
        </p:grpSpPr>
        <p:sp>
          <p:nvSpPr>
            <p:cNvPr id="1174599" name="Rectangle 71"/>
            <p:cNvSpPr>
              <a:spLocks noChangeArrowheads="1"/>
            </p:cNvSpPr>
            <p:nvPr/>
          </p:nvSpPr>
          <p:spPr bwMode="auto">
            <a:xfrm>
              <a:off x="4343" y="709"/>
              <a:ext cx="1225" cy="226"/>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00" name="Text Box 72"/>
            <p:cNvSpPr txBox="1">
              <a:spLocks noChangeArrowheads="1"/>
            </p:cNvSpPr>
            <p:nvPr/>
          </p:nvSpPr>
          <p:spPr bwMode="auto">
            <a:xfrm>
              <a:off x="4357" y="736"/>
              <a:ext cx="1211" cy="174"/>
            </a:xfrm>
            <a:prstGeom prst="rect">
              <a:avLst/>
            </a:prstGeom>
            <a:solidFill>
              <a:srgbClr val="66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system data segment (PCB)</a:t>
              </a:r>
            </a:p>
          </p:txBody>
        </p:sp>
      </p:grpSp>
      <p:sp>
        <p:nvSpPr>
          <p:cNvPr id="1174601" name="Rectangle 73"/>
          <p:cNvSpPr>
            <a:spLocks noChangeArrowheads="1"/>
          </p:cNvSpPr>
          <p:nvPr/>
        </p:nvSpPr>
        <p:spPr bwMode="auto">
          <a:xfrm>
            <a:off x="6911975" y="2168526"/>
            <a:ext cx="1944688" cy="1584325"/>
          </a:xfrm>
          <a:prstGeom prst="rect">
            <a:avLst/>
          </a:prstGeom>
          <a:solidFill>
            <a:srgbClr val="FF9933"/>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02" name="Text Box 74"/>
          <p:cNvSpPr txBox="1">
            <a:spLocks noChangeArrowheads="1"/>
          </p:cNvSpPr>
          <p:nvPr/>
        </p:nvSpPr>
        <p:spPr bwMode="auto">
          <a:xfrm>
            <a:off x="7405893" y="2822575"/>
            <a:ext cx="964791" cy="276999"/>
          </a:xfrm>
          <a:prstGeom prst="rect">
            <a:avLst/>
          </a:prstGeom>
          <a:noFill/>
          <a:ln>
            <a:noFill/>
          </a:ln>
          <a:effectLst/>
          <a:extLst>
            <a:ext uri="{909E8E84-426E-40dd-AFC4-6F175D3DCCD1}">
              <a14:hiddenFill xmlns="" xmlns:a14="http://schemas.microsoft.com/office/drawing/2010/main">
                <a:solidFill>
                  <a:srgbClr val="66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data segment</a:t>
            </a:r>
            <a:endParaRPr lang="en-US" sz="900" b="0"/>
          </a:p>
        </p:txBody>
      </p:sp>
      <p:grpSp>
        <p:nvGrpSpPr>
          <p:cNvPr id="1174603" name="Group 75"/>
          <p:cNvGrpSpPr>
            <a:grpSpLocks/>
          </p:cNvGrpSpPr>
          <p:nvPr/>
        </p:nvGrpSpPr>
        <p:grpSpPr bwMode="auto">
          <a:xfrm>
            <a:off x="6911977" y="2168526"/>
            <a:ext cx="1944689" cy="433388"/>
            <a:chOff x="4354" y="1366"/>
            <a:chExt cx="1225" cy="273"/>
          </a:xfrm>
        </p:grpSpPr>
        <p:sp>
          <p:nvSpPr>
            <p:cNvPr id="1174604" name="Rectangle 76"/>
            <p:cNvSpPr>
              <a:spLocks noChangeArrowheads="1"/>
            </p:cNvSpPr>
            <p:nvPr/>
          </p:nvSpPr>
          <p:spPr bwMode="auto">
            <a:xfrm>
              <a:off x="4354" y="1366"/>
              <a:ext cx="1225" cy="273"/>
            </a:xfrm>
            <a:prstGeom prst="rect">
              <a:avLst/>
            </a:prstGeom>
            <a:gradFill rotWithShape="1">
              <a:gsLst>
                <a:gs pos="0">
                  <a:srgbClr val="FFFF66"/>
                </a:gs>
                <a:gs pos="100000">
                  <a:srgbClr val="FFFF66"/>
                </a:gs>
              </a:gsLst>
              <a:lin ang="54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05" name="Text Box 77"/>
            <p:cNvSpPr txBox="1">
              <a:spLocks noChangeArrowheads="1"/>
            </p:cNvSpPr>
            <p:nvPr/>
          </p:nvSpPr>
          <p:spPr bwMode="auto">
            <a:xfrm>
              <a:off x="4560" y="1412"/>
              <a:ext cx="824" cy="174"/>
            </a:xfrm>
            <a:prstGeom prst="rect">
              <a:avLst/>
            </a:prstGeom>
            <a:gradFill rotWithShape="1">
              <a:gsLst>
                <a:gs pos="0">
                  <a:srgbClr val="FFFF66"/>
                </a:gs>
                <a:gs pos="100000">
                  <a:srgbClr val="FFFF66"/>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dirty="0"/>
                <a:t>initialized variables</a:t>
              </a:r>
              <a:endParaRPr lang="en-US" sz="900" b="0" dirty="0"/>
            </a:p>
          </p:txBody>
        </p:sp>
      </p:grpSp>
      <p:grpSp>
        <p:nvGrpSpPr>
          <p:cNvPr id="1174606" name="Group 78"/>
          <p:cNvGrpSpPr>
            <a:grpSpLocks/>
          </p:cNvGrpSpPr>
          <p:nvPr/>
        </p:nvGrpSpPr>
        <p:grpSpPr bwMode="auto">
          <a:xfrm>
            <a:off x="6911975" y="2600326"/>
            <a:ext cx="1944688" cy="433388"/>
            <a:chOff x="4354" y="1638"/>
            <a:chExt cx="1225" cy="273"/>
          </a:xfrm>
        </p:grpSpPr>
        <p:sp>
          <p:nvSpPr>
            <p:cNvPr id="1174607" name="Rectangle 79"/>
            <p:cNvSpPr>
              <a:spLocks noChangeArrowheads="1"/>
            </p:cNvSpPr>
            <p:nvPr/>
          </p:nvSpPr>
          <p:spPr bwMode="auto">
            <a:xfrm>
              <a:off x="4354" y="1638"/>
              <a:ext cx="1225" cy="273"/>
            </a:xfrm>
            <a:prstGeom prst="rect">
              <a:avLst/>
            </a:prstGeom>
            <a:solidFill>
              <a:srgbClr val="FF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08" name="Text Box 80"/>
            <p:cNvSpPr txBox="1">
              <a:spLocks noChangeArrowheads="1"/>
            </p:cNvSpPr>
            <p:nvPr/>
          </p:nvSpPr>
          <p:spPr bwMode="auto">
            <a:xfrm>
              <a:off x="4500" y="1684"/>
              <a:ext cx="932" cy="174"/>
            </a:xfrm>
            <a:prstGeom prst="rect">
              <a:avLst/>
            </a:prstGeom>
            <a:noFill/>
            <a:ln>
              <a:noFill/>
            </a:ln>
            <a:effectLst/>
            <a:extLst>
              <a:ext uri="{909E8E84-426E-40dd-AFC4-6F175D3DCCD1}">
                <a14:hiddenFill xmlns="" xmlns:a14="http://schemas.microsoft.com/office/drawing/2010/main">
                  <a:solidFill>
                    <a:srgbClr val="FF9933">
                      <a:alpha val="60001"/>
                    </a:srgb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dirty="0"/>
                <a:t>uninitialized variables</a:t>
              </a:r>
              <a:endParaRPr lang="en-US" sz="900" b="0" dirty="0"/>
            </a:p>
          </p:txBody>
        </p:sp>
      </p:grpSp>
      <p:sp>
        <p:nvSpPr>
          <p:cNvPr id="1174609" name="Text Box 81"/>
          <p:cNvSpPr txBox="1">
            <a:spLocks noChangeArrowheads="1"/>
          </p:cNvSpPr>
          <p:nvPr/>
        </p:nvSpPr>
        <p:spPr bwMode="auto">
          <a:xfrm rot="16200000">
            <a:off x="8475074" y="2796789"/>
            <a:ext cx="964791" cy="276999"/>
          </a:xfrm>
          <a:prstGeom prst="rect">
            <a:avLst/>
          </a:prstGeom>
          <a:noFill/>
          <a:ln>
            <a:noFill/>
          </a:ln>
          <a:effectLst/>
          <a:extLst>
            <a:ext uri="{909E8E84-426E-40dd-AFC4-6F175D3DCCD1}">
              <a14:hiddenFill xmlns="" xmlns:a14="http://schemas.microsoft.com/office/drawing/2010/main">
                <a:solidFill>
                  <a:srgbClr val="66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data segment</a:t>
            </a:r>
            <a:endParaRPr lang="en-US" sz="900" b="0"/>
          </a:p>
        </p:txBody>
      </p:sp>
      <p:grpSp>
        <p:nvGrpSpPr>
          <p:cNvPr id="1174610" name="Group 82"/>
          <p:cNvGrpSpPr>
            <a:grpSpLocks/>
          </p:cNvGrpSpPr>
          <p:nvPr/>
        </p:nvGrpSpPr>
        <p:grpSpPr bwMode="auto">
          <a:xfrm>
            <a:off x="6911975" y="3032126"/>
            <a:ext cx="1944688" cy="720725"/>
            <a:chOff x="4354" y="1910"/>
            <a:chExt cx="1225" cy="454"/>
          </a:xfrm>
        </p:grpSpPr>
        <p:sp>
          <p:nvSpPr>
            <p:cNvPr id="1174611" name="Rectangle 83"/>
            <p:cNvSpPr>
              <a:spLocks noChangeArrowheads="1"/>
            </p:cNvSpPr>
            <p:nvPr/>
          </p:nvSpPr>
          <p:spPr bwMode="auto">
            <a:xfrm>
              <a:off x="4354" y="1910"/>
              <a:ext cx="1225" cy="454"/>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12" name="Text Box 84"/>
            <p:cNvSpPr txBox="1">
              <a:spLocks noChangeArrowheads="1"/>
            </p:cNvSpPr>
            <p:nvPr/>
          </p:nvSpPr>
          <p:spPr bwMode="auto">
            <a:xfrm>
              <a:off x="4854" y="2032"/>
              <a:ext cx="232" cy="174"/>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heap</a:t>
              </a:r>
              <a:endParaRPr lang="en-US" sz="900" b="0"/>
            </a:p>
          </p:txBody>
        </p:sp>
      </p:grpSp>
      <p:grpSp>
        <p:nvGrpSpPr>
          <p:cNvPr id="1174613" name="Group 85"/>
          <p:cNvGrpSpPr>
            <a:grpSpLocks/>
          </p:cNvGrpSpPr>
          <p:nvPr/>
        </p:nvGrpSpPr>
        <p:grpSpPr bwMode="auto">
          <a:xfrm>
            <a:off x="6911975" y="5734050"/>
            <a:ext cx="1944688" cy="647700"/>
            <a:chOff x="4354" y="3612"/>
            <a:chExt cx="1225" cy="408"/>
          </a:xfrm>
        </p:grpSpPr>
        <p:sp>
          <p:nvSpPr>
            <p:cNvPr id="1174614" name="Rectangle 86"/>
            <p:cNvSpPr>
              <a:spLocks noChangeArrowheads="1"/>
            </p:cNvSpPr>
            <p:nvPr/>
          </p:nvSpPr>
          <p:spPr bwMode="auto">
            <a:xfrm>
              <a:off x="4354" y="3612"/>
              <a:ext cx="1225" cy="408"/>
            </a:xfrm>
            <a:prstGeom prst="rect">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15" name="Text Box 87"/>
            <p:cNvSpPr txBox="1">
              <a:spLocks noChangeArrowheads="1"/>
            </p:cNvSpPr>
            <p:nvPr/>
          </p:nvSpPr>
          <p:spPr bwMode="auto">
            <a:xfrm>
              <a:off x="4848" y="3725"/>
              <a:ext cx="242" cy="174"/>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stack</a:t>
              </a:r>
              <a:endParaRPr lang="en-US" sz="900" b="0"/>
            </a:p>
          </p:txBody>
        </p:sp>
      </p:grpSp>
      <p:sp>
        <p:nvSpPr>
          <p:cNvPr id="1174616" name="AutoShape 88"/>
          <p:cNvSpPr>
            <a:spLocks noChangeArrowheads="1"/>
          </p:cNvSpPr>
          <p:nvPr/>
        </p:nvSpPr>
        <p:spPr bwMode="auto">
          <a:xfrm>
            <a:off x="7596189" y="3716338"/>
            <a:ext cx="576263" cy="468312"/>
          </a:xfrm>
          <a:prstGeom prst="downArrow">
            <a:avLst>
              <a:gd name="adj1" fmla="val 47111"/>
              <a:gd name="adj2" fmla="val 48477"/>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nb-NO"/>
          </a:p>
        </p:txBody>
      </p:sp>
      <p:sp>
        <p:nvSpPr>
          <p:cNvPr id="1174617" name="AutoShape 89"/>
          <p:cNvSpPr>
            <a:spLocks noChangeArrowheads="1"/>
          </p:cNvSpPr>
          <p:nvPr/>
        </p:nvSpPr>
        <p:spPr bwMode="auto">
          <a:xfrm rot="10800000">
            <a:off x="7596189" y="5300663"/>
            <a:ext cx="576263" cy="468312"/>
          </a:xfrm>
          <a:prstGeom prst="downArrow">
            <a:avLst>
              <a:gd name="adj1" fmla="val 47111"/>
              <a:gd name="adj2" fmla="val 48477"/>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nb-NO"/>
          </a:p>
        </p:txBody>
      </p:sp>
      <p:sp>
        <p:nvSpPr>
          <p:cNvPr id="1174618" name="Text Box 90"/>
          <p:cNvSpPr txBox="1">
            <a:spLocks noChangeArrowheads="1"/>
          </p:cNvSpPr>
          <p:nvPr/>
        </p:nvSpPr>
        <p:spPr bwMode="auto">
          <a:xfrm rot="-2273991">
            <a:off x="7230146" y="4521608"/>
            <a:ext cx="140359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“unused” memory</a:t>
            </a:r>
          </a:p>
        </p:txBody>
      </p:sp>
      <p:grpSp>
        <p:nvGrpSpPr>
          <p:cNvPr id="1174619" name="Group 91"/>
          <p:cNvGrpSpPr>
            <a:grpSpLocks/>
          </p:cNvGrpSpPr>
          <p:nvPr/>
        </p:nvGrpSpPr>
        <p:grpSpPr bwMode="auto">
          <a:xfrm>
            <a:off x="6911975" y="5949950"/>
            <a:ext cx="1944688" cy="427038"/>
            <a:chOff x="2585" y="3475"/>
            <a:chExt cx="1225" cy="269"/>
          </a:xfrm>
        </p:grpSpPr>
        <p:sp>
          <p:nvSpPr>
            <p:cNvPr id="1174620" name="Rectangle 92"/>
            <p:cNvSpPr>
              <a:spLocks noChangeArrowheads="1"/>
            </p:cNvSpPr>
            <p:nvPr/>
          </p:nvSpPr>
          <p:spPr bwMode="auto">
            <a:xfrm>
              <a:off x="2585" y="3495"/>
              <a:ext cx="1225" cy="249"/>
            </a:xfrm>
            <a:prstGeom prst="rect">
              <a:avLst/>
            </a:prstGeom>
            <a:solidFill>
              <a:srgbClr val="FF99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nb-NO"/>
            </a:p>
          </p:txBody>
        </p:sp>
        <p:sp>
          <p:nvSpPr>
            <p:cNvPr id="1174621" name="Text Box 93"/>
            <p:cNvSpPr txBox="1">
              <a:spLocks noChangeArrowheads="1"/>
            </p:cNvSpPr>
            <p:nvPr/>
          </p:nvSpPr>
          <p:spPr bwMode="auto">
            <a:xfrm>
              <a:off x="2645" y="3475"/>
              <a:ext cx="1143" cy="252"/>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gn="ctr"/>
              <a:r>
                <a:rPr lang="en-US" sz="1000" b="0" dirty="0"/>
                <a:t>possible thread stacks, </a:t>
              </a:r>
              <a:br>
                <a:rPr lang="en-US" sz="1000" b="0" dirty="0"/>
              </a:br>
              <a:r>
                <a:rPr lang="en-US" sz="1000" b="0" dirty="0"/>
                <a:t>arguments</a:t>
              </a:r>
              <a:endParaRPr lang="en-US" sz="800" b="0" dirty="0"/>
            </a:p>
          </p:txBody>
        </p:sp>
      </p:grpSp>
      <p:sp>
        <p:nvSpPr>
          <p:cNvPr id="1174532" name="Rectangle 4"/>
          <p:cNvSpPr>
            <a:spLocks noGrp="1" noChangeArrowheads="1"/>
          </p:cNvSpPr>
          <p:nvPr>
            <p:ph type="body" sz="half" idx="1"/>
          </p:nvPr>
        </p:nvSpPr>
        <p:spPr>
          <a:xfrm>
            <a:off x="0" y="719139"/>
            <a:ext cx="6133088" cy="5875337"/>
          </a:xfrm>
        </p:spPr>
        <p:txBody>
          <a:bodyPr/>
          <a:lstStyle/>
          <a:p>
            <a:pPr>
              <a:lnSpc>
                <a:spcPct val="80000"/>
              </a:lnSpc>
            </a:pPr>
            <a:r>
              <a:rPr lang="en-US" sz="2000" dirty="0"/>
              <a:t>On most architectures, a process partitions its available memory (address space), but for what?</a:t>
            </a:r>
            <a:br>
              <a:rPr lang="en-US" sz="2000" dirty="0"/>
            </a:br>
            <a:r>
              <a:rPr lang="en-US" sz="500" dirty="0"/>
              <a:t> </a:t>
            </a:r>
          </a:p>
          <a:p>
            <a:pPr lvl="1">
              <a:lnSpc>
                <a:spcPct val="80000"/>
              </a:lnSpc>
            </a:pPr>
            <a:r>
              <a:rPr lang="en-US" sz="1800" dirty="0">
                <a:solidFill>
                  <a:schemeClr val="folHlink"/>
                </a:solidFill>
              </a:rPr>
              <a:t>a text (code) segment(s)</a:t>
            </a:r>
            <a:br>
              <a:rPr lang="en-US" sz="1200" dirty="0"/>
            </a:br>
            <a:endParaRPr lang="en-US" sz="500" dirty="0"/>
          </a:p>
          <a:p>
            <a:pPr lvl="2">
              <a:lnSpc>
                <a:spcPct val="80000"/>
              </a:lnSpc>
            </a:pPr>
            <a:r>
              <a:rPr lang="en-US" sz="1200" dirty="0"/>
              <a:t>The executable code</a:t>
            </a:r>
          </a:p>
          <a:p>
            <a:pPr lvl="2">
              <a:lnSpc>
                <a:spcPct val="80000"/>
              </a:lnSpc>
            </a:pPr>
            <a:r>
              <a:rPr lang="en-US" sz="1200" dirty="0"/>
              <a:t>Includes </a:t>
            </a:r>
            <a:r>
              <a:rPr lang="en-US" sz="1200" b="1" dirty="0">
                <a:solidFill>
                  <a:srgbClr val="0501FF"/>
                </a:solidFill>
              </a:rPr>
              <a:t>initialized</a:t>
            </a:r>
            <a:r>
              <a:rPr lang="en-US" sz="1200" dirty="0">
                <a:solidFill>
                  <a:srgbClr val="0501FF"/>
                </a:solidFill>
              </a:rPr>
              <a:t> read-only variables </a:t>
            </a:r>
            <a:r>
              <a:rPr lang="en-US" sz="1200" dirty="0"/>
              <a:t>- sometimes in a separate read-only data segment</a:t>
            </a:r>
          </a:p>
          <a:p>
            <a:pPr lvl="1">
              <a:lnSpc>
                <a:spcPct val="80000"/>
              </a:lnSpc>
            </a:pPr>
            <a:r>
              <a:rPr lang="en-US" sz="1800" dirty="0">
                <a:solidFill>
                  <a:schemeClr val="folHlink"/>
                </a:solidFill>
              </a:rPr>
              <a:t>a data segment(s)</a:t>
            </a:r>
          </a:p>
          <a:p>
            <a:pPr lvl="2">
              <a:lnSpc>
                <a:spcPct val="80000"/>
              </a:lnSpc>
            </a:pPr>
            <a:r>
              <a:rPr lang="en-US" sz="1200" dirty="0"/>
              <a:t>Initialized read-write variables</a:t>
            </a:r>
          </a:p>
          <a:p>
            <a:pPr lvl="2">
              <a:lnSpc>
                <a:spcPct val="80000"/>
              </a:lnSpc>
            </a:pPr>
            <a:r>
              <a:rPr lang="en-US" sz="1200" dirty="0"/>
              <a:t>Space for uninitialized variables</a:t>
            </a:r>
          </a:p>
          <a:p>
            <a:pPr lvl="2">
              <a:lnSpc>
                <a:spcPct val="80000"/>
              </a:lnSpc>
            </a:pPr>
            <a:r>
              <a:rPr lang="en-US" sz="1200" dirty="0"/>
              <a:t>Space for the heap to grow</a:t>
            </a:r>
          </a:p>
          <a:p>
            <a:pPr lvl="2">
              <a:lnSpc>
                <a:spcPct val="80000"/>
              </a:lnSpc>
            </a:pPr>
            <a:r>
              <a:rPr lang="en-US" sz="1200" dirty="0"/>
              <a:t>Space for the stack to grow</a:t>
            </a:r>
          </a:p>
          <a:p>
            <a:pPr lvl="2">
              <a:lnSpc>
                <a:spcPct val="80000"/>
              </a:lnSpc>
            </a:pPr>
            <a:r>
              <a:rPr lang="en-US" sz="1200" dirty="0"/>
              <a:t>Modern OSes prefer to divide these in several segments</a:t>
            </a: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endParaRPr lang="en-US" sz="500" dirty="0"/>
          </a:p>
          <a:p>
            <a:pPr lvl="1">
              <a:lnSpc>
                <a:spcPct val="80000"/>
              </a:lnSpc>
            </a:pPr>
            <a:r>
              <a:rPr lang="en-US" sz="1800" dirty="0">
                <a:solidFill>
                  <a:srgbClr val="FF9933"/>
                </a:solidFill>
              </a:rPr>
              <a:t>system data segment (PCB)</a:t>
            </a:r>
            <a:endParaRPr lang="en-US" sz="1200" dirty="0"/>
          </a:p>
          <a:p>
            <a:pPr lvl="1">
              <a:lnSpc>
                <a:spcPct val="80000"/>
              </a:lnSpc>
            </a:pPr>
            <a:r>
              <a:rPr lang="en-US" sz="1800" dirty="0"/>
              <a:t>possibly more </a:t>
            </a:r>
            <a:r>
              <a:rPr lang="en-US" sz="1800" dirty="0">
                <a:solidFill>
                  <a:srgbClr val="FF9933"/>
                </a:solidFill>
              </a:rPr>
              <a:t>stacks for threads</a:t>
            </a:r>
          </a:p>
          <a:p>
            <a:pPr lvl="1">
              <a:lnSpc>
                <a:spcPct val="80000"/>
              </a:lnSpc>
            </a:pPr>
            <a:r>
              <a:rPr lang="en-US" sz="1800" dirty="0">
                <a:solidFill>
                  <a:srgbClr val="FF9933"/>
                </a:solidFill>
              </a:rPr>
              <a:t>command line arguments</a:t>
            </a:r>
            <a:r>
              <a:rPr lang="en-US" sz="1800" dirty="0"/>
              <a:t> and </a:t>
            </a:r>
            <a:br>
              <a:rPr lang="en-US" sz="1800" dirty="0"/>
            </a:br>
            <a:r>
              <a:rPr lang="en-US" sz="1800" dirty="0">
                <a:solidFill>
                  <a:srgbClr val="FF9933"/>
                </a:solidFill>
              </a:rPr>
              <a:t>environment variables</a:t>
            </a:r>
            <a:endParaRPr lang="en-US" sz="1800" dirty="0"/>
          </a:p>
        </p:txBody>
      </p:sp>
      <p:sp>
        <p:nvSpPr>
          <p:cNvPr id="2" name="Left Brace 1">
            <a:extLst>
              <a:ext uri="{FF2B5EF4-FFF2-40B4-BE49-F238E27FC236}">
                <a16:creationId xmlns:a16="http://schemas.microsoft.com/office/drawing/2014/main" id="{F39F154D-3194-7965-C48D-059DD55757DE}"/>
              </a:ext>
            </a:extLst>
          </p:cNvPr>
          <p:cNvSpPr/>
          <p:nvPr/>
        </p:nvSpPr>
        <p:spPr bwMode="auto">
          <a:xfrm>
            <a:off x="6332487" y="3041958"/>
            <a:ext cx="476341" cy="2692092"/>
          </a:xfrm>
          <a:prstGeom prst="leftBrace">
            <a:avLst/>
          </a:prstGeom>
          <a:noFill/>
          <a:ln w="25400" cap="flat" cmpd="sng" algn="ctr">
            <a:solidFill>
              <a:srgbClr val="0501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3200" b="1" i="0" u="none" strike="noStrike" cap="none" normalizeH="0" baseline="0">
              <a:ln>
                <a:noFill/>
              </a:ln>
              <a:solidFill>
                <a:schemeClr val="tx1"/>
              </a:solidFill>
              <a:effectLst/>
              <a:latin typeface="Tahoma" pitchFamily="34" charset="0"/>
            </a:endParaRPr>
          </a:p>
        </p:txBody>
      </p:sp>
      <p:sp>
        <p:nvSpPr>
          <p:cNvPr id="3" name="TextBox 2">
            <a:extLst>
              <a:ext uri="{FF2B5EF4-FFF2-40B4-BE49-F238E27FC236}">
                <a16:creationId xmlns:a16="http://schemas.microsoft.com/office/drawing/2014/main" id="{44B40D4D-D063-7B66-D07A-53C7A6421914}"/>
              </a:ext>
            </a:extLst>
          </p:cNvPr>
          <p:cNvSpPr txBox="1"/>
          <p:nvPr/>
        </p:nvSpPr>
        <p:spPr>
          <a:xfrm>
            <a:off x="2757653" y="3841572"/>
            <a:ext cx="3517910" cy="1040388"/>
          </a:xfrm>
          <a:prstGeom prst="rect">
            <a:avLst/>
          </a:prstGeom>
          <a:noFill/>
        </p:spPr>
        <p:txBody>
          <a:bodyPr wrap="square" rtlCol="0">
            <a:noAutofit/>
          </a:bodyPr>
          <a:lstStyle/>
          <a:p>
            <a:pPr algn="r"/>
            <a:r>
              <a:rPr lang="nb-NO" sz="1800" b="0" dirty="0" err="1">
                <a:solidFill>
                  <a:srgbClr val="0501FF"/>
                </a:solidFill>
              </a:rPr>
              <a:t>Pieces</a:t>
            </a:r>
            <a:r>
              <a:rPr lang="nb-NO" sz="1800" b="0" dirty="0">
                <a:solidFill>
                  <a:srgbClr val="0501FF"/>
                </a:solidFill>
              </a:rPr>
              <a:t> </a:t>
            </a:r>
            <a:r>
              <a:rPr lang="nb-NO" sz="1800" b="0" dirty="0" err="1">
                <a:solidFill>
                  <a:srgbClr val="0501FF"/>
                </a:solidFill>
              </a:rPr>
              <a:t>of</a:t>
            </a:r>
            <a:r>
              <a:rPr lang="nb-NO" sz="1800" b="0" dirty="0">
                <a:solidFill>
                  <a:srgbClr val="0501FF"/>
                </a:solidFill>
              </a:rPr>
              <a:t> </a:t>
            </a:r>
            <a:r>
              <a:rPr lang="nb-NO" sz="1800" b="0" dirty="0" err="1">
                <a:solidFill>
                  <a:srgbClr val="0501FF"/>
                </a:solidFill>
              </a:rPr>
              <a:t>this</a:t>
            </a:r>
            <a:r>
              <a:rPr lang="nb-NO" sz="1800" b="0" dirty="0">
                <a:solidFill>
                  <a:srgbClr val="0501FF"/>
                </a:solidFill>
              </a:rPr>
              <a:t> segment </a:t>
            </a:r>
            <a:r>
              <a:rPr lang="nb-NO" sz="1800" b="0" dirty="0" err="1">
                <a:solidFill>
                  <a:srgbClr val="0501FF"/>
                </a:solidFill>
              </a:rPr>
              <a:t>are</a:t>
            </a:r>
            <a:r>
              <a:rPr lang="nb-NO" sz="1800" b="0" dirty="0">
                <a:solidFill>
                  <a:srgbClr val="0501FF"/>
                </a:solidFill>
              </a:rPr>
              <a:t> </a:t>
            </a:r>
            <a:r>
              <a:rPr lang="nb-NO" sz="1800" b="0" dirty="0" err="1">
                <a:solidFill>
                  <a:srgbClr val="0501FF"/>
                </a:solidFill>
              </a:rPr>
              <a:t>allocated</a:t>
            </a:r>
            <a:r>
              <a:rPr lang="nb-NO" sz="1800" b="0" dirty="0">
                <a:solidFill>
                  <a:srgbClr val="0501FF"/>
                </a:solidFill>
              </a:rPr>
              <a:t> and </a:t>
            </a:r>
            <a:r>
              <a:rPr lang="nb-NO" sz="1800" b="0" dirty="0" err="1">
                <a:solidFill>
                  <a:srgbClr val="0501FF"/>
                </a:solidFill>
              </a:rPr>
              <a:t>deallocated</a:t>
            </a:r>
            <a:r>
              <a:rPr lang="nb-NO" sz="1800" b="0" dirty="0">
                <a:solidFill>
                  <a:srgbClr val="0501FF"/>
                </a:solidFill>
              </a:rPr>
              <a:t> </a:t>
            </a:r>
            <a:r>
              <a:rPr lang="nb-NO" sz="1800" b="0" dirty="0" err="1">
                <a:solidFill>
                  <a:srgbClr val="0501FF"/>
                </a:solidFill>
              </a:rPr>
              <a:t>dynamically</a:t>
            </a:r>
            <a:endParaRPr lang="nb-NO" sz="1800" b="0" dirty="0">
              <a:solidFill>
                <a:srgbClr val="0501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afterEffect">
                                  <p:stCondLst>
                                    <p:cond delay="2000"/>
                                  </p:stCondLst>
                                  <p:childTnLst>
                                    <p:animScale>
                                      <p:cBhvr>
                                        <p:cTn id="6" dur="2000" fill="hold"/>
                                        <p:tgtEl>
                                          <p:spTgt spid="1174533"/>
                                        </p:tgtEl>
                                      </p:cBhvr>
                                      <p:by x="100000" y="330000"/>
                                    </p:animScale>
                                  </p:childTnLst>
                                </p:cTn>
                              </p:par>
                              <p:par>
                                <p:cTn id="7" presetID="1" presetClass="exit" presetSubtype="0" fill="hold" grpId="0" nodeType="withEffect">
                                  <p:stCondLst>
                                    <p:cond delay="0"/>
                                  </p:stCondLst>
                                  <p:childTnLst>
                                    <p:set>
                                      <p:cBhvr>
                                        <p:cTn id="8" dur="1" fill="hold">
                                          <p:stCondLst>
                                            <p:cond delay="0"/>
                                          </p:stCondLst>
                                        </p:cTn>
                                        <p:tgtEl>
                                          <p:spTgt spid="1174534"/>
                                        </p:tgtEl>
                                        <p:attrNameLst>
                                          <p:attrName>style.visibility</p:attrName>
                                        </p:attrNameLst>
                                      </p:cBhvr>
                                      <p:to>
                                        <p:strVal val="hidden"/>
                                      </p:to>
                                    </p:set>
                                  </p:childTnLst>
                                </p:cTn>
                              </p:par>
                              <p:par>
                                <p:cTn id="9" presetID="0" presetClass="path" presetSubtype="0" accel="50000" decel="50000" fill="hold" grpId="1" nodeType="withEffect">
                                  <p:stCondLst>
                                    <p:cond delay="0"/>
                                  </p:stCondLst>
                                  <p:childTnLst>
                                    <p:animMotion origin="layout" path="M -2.77778E-6 2.22222E-6 L 0.00018 0.09444 " pathEditMode="relative" rAng="0" ptsTypes="AA">
                                      <p:cBhvr>
                                        <p:cTn id="10" dur="2000" fill="hold"/>
                                        <p:tgtEl>
                                          <p:spTgt spid="1174533"/>
                                        </p:tgtEl>
                                        <p:attrNameLst>
                                          <p:attrName>ppt_x</p:attrName>
                                          <p:attrName>ppt_y</p:attrName>
                                        </p:attrNameLst>
                                      </p:cBhvr>
                                      <p:rCtr x="0" y="4722"/>
                                    </p:animMotion>
                                  </p:childTnLst>
                                </p:cTn>
                              </p:par>
                            </p:childTnLst>
                          </p:cTn>
                        </p:par>
                        <p:par>
                          <p:cTn id="11" fill="hold" nodeType="afterGroup">
                            <p:stCondLst>
                              <p:cond delay="4000"/>
                            </p:stCondLst>
                            <p:childTnLst>
                              <p:par>
                                <p:cTn id="12" presetID="1" presetClass="exit" presetSubtype="0" fill="hold" grpId="2" nodeType="afterEffect">
                                  <p:stCondLst>
                                    <p:cond delay="0"/>
                                  </p:stCondLst>
                                  <p:childTnLst>
                                    <p:set>
                                      <p:cBhvr>
                                        <p:cTn id="13" dur="1" fill="hold">
                                          <p:stCondLst>
                                            <p:cond delay="0"/>
                                          </p:stCondLst>
                                        </p:cTn>
                                        <p:tgtEl>
                                          <p:spTgt spid="1174533"/>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1174535"/>
                                        </p:tgtEl>
                                        <p:attrNameLst>
                                          <p:attrName>style.visibility</p:attrName>
                                        </p:attrNameLst>
                                      </p:cBhvr>
                                      <p:to>
                                        <p:strVal val="visible"/>
                                      </p:to>
                                    </p:set>
                                  </p:childTnLst>
                                </p:cTn>
                              </p:par>
                              <p:par>
                                <p:cTn id="16" presetID="9" presetClass="entr" presetSubtype="0" fill="hold" grpId="0" nodeType="withEffect">
                                  <p:stCondLst>
                                    <p:cond delay="0"/>
                                  </p:stCondLst>
                                  <p:childTnLst>
                                    <p:set>
                                      <p:cBhvr>
                                        <p:cTn id="17" dur="1" fill="hold">
                                          <p:stCondLst>
                                            <p:cond delay="0"/>
                                          </p:stCondLst>
                                        </p:cTn>
                                        <p:tgtEl>
                                          <p:spTgt spid="1174536"/>
                                        </p:tgtEl>
                                        <p:attrNameLst>
                                          <p:attrName>style.visibility</p:attrName>
                                        </p:attrNameLst>
                                      </p:cBhvr>
                                      <p:to>
                                        <p:strVal val="visible"/>
                                      </p:to>
                                    </p:set>
                                    <p:animEffect transition="in" filter="dissolve">
                                      <p:cBhvr>
                                        <p:cTn id="18" dur="500"/>
                                        <p:tgtEl>
                                          <p:spTgt spid="117453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74537"/>
                                        </p:tgtEl>
                                        <p:attrNameLst>
                                          <p:attrName>style.visibility</p:attrName>
                                        </p:attrNameLst>
                                      </p:cBhvr>
                                      <p:to>
                                        <p:strVal val="visible"/>
                                      </p:to>
                                    </p:set>
                                    <p:animEffect transition="in" filter="dissolve">
                                      <p:cBhvr>
                                        <p:cTn id="21" dur="500"/>
                                        <p:tgtEl>
                                          <p:spTgt spid="11745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174532">
                                            <p:txEl>
                                              <p:pRg st="0" end="0"/>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174532">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74532">
                                            <p:txEl>
                                              <p:pRg st="2" end="2"/>
                                            </p:txEl>
                                          </p:spTgt>
                                        </p:tgtEl>
                                        <p:attrNameLst>
                                          <p:attrName>style.visibility</p:attrName>
                                        </p:attrNameLst>
                                      </p:cBhvr>
                                      <p:to>
                                        <p:strVal val="visible"/>
                                      </p:to>
                                    </p:set>
                                  </p:childTnLst>
                                </p:cTn>
                              </p:par>
                            </p:childTnLst>
                          </p:cTn>
                        </p:par>
                        <p:par>
                          <p:cTn id="34" fill="hold" nodeType="afterGroup">
                            <p:stCondLst>
                              <p:cond delay="0"/>
                            </p:stCondLst>
                            <p:childTnLst>
                              <p:par>
                                <p:cTn id="35" presetID="22" presetClass="entr" presetSubtype="1" fill="hold" nodeType="afterEffect">
                                  <p:stCondLst>
                                    <p:cond delay="0"/>
                                  </p:stCondLst>
                                  <p:childTnLst>
                                    <p:set>
                                      <p:cBhvr>
                                        <p:cTn id="36" dur="1" fill="hold">
                                          <p:stCondLst>
                                            <p:cond delay="0"/>
                                          </p:stCondLst>
                                        </p:cTn>
                                        <p:tgtEl>
                                          <p:spTgt spid="1174595"/>
                                        </p:tgtEl>
                                        <p:attrNameLst>
                                          <p:attrName>style.visibility</p:attrName>
                                        </p:attrNameLst>
                                      </p:cBhvr>
                                      <p:to>
                                        <p:strVal val="visible"/>
                                      </p:to>
                                    </p:set>
                                    <p:animEffect transition="in" filter="wipe(up)">
                                      <p:cBhvr>
                                        <p:cTn id="37" dur="1000"/>
                                        <p:tgtEl>
                                          <p:spTgt spid="11745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74601"/>
                                        </p:tgtEl>
                                        <p:attrNameLst>
                                          <p:attrName>style.visibility</p:attrName>
                                        </p:attrNameLst>
                                      </p:cBhvr>
                                      <p:to>
                                        <p:strVal val="visible"/>
                                      </p:to>
                                    </p:set>
                                    <p:animEffect transition="in" filter="dissolve">
                                      <p:cBhvr>
                                        <p:cTn id="42" dur="500"/>
                                        <p:tgtEl>
                                          <p:spTgt spid="1174601"/>
                                        </p:tgtEl>
                                      </p:cBhvr>
                                    </p:animEffect>
                                  </p:childTnLst>
                                </p:cTn>
                              </p:par>
                              <p:par>
                                <p:cTn id="43" presetID="1" presetClass="entr" presetSubtype="0" fill="hold" nodeType="withEffect">
                                  <p:stCondLst>
                                    <p:cond delay="0"/>
                                  </p:stCondLst>
                                  <p:childTnLst>
                                    <p:set>
                                      <p:cBhvr>
                                        <p:cTn id="44" dur="1" fill="hold">
                                          <p:stCondLst>
                                            <p:cond delay="0"/>
                                          </p:stCondLst>
                                        </p:cTn>
                                        <p:tgtEl>
                                          <p:spTgt spid="117453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7453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7453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7453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7453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453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74532">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7460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7460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1174602"/>
                                        </p:tgtEl>
                                        <p:attrNameLst>
                                          <p:attrName>style.visibility</p:attrName>
                                        </p:attrNameLst>
                                      </p:cBhvr>
                                      <p:to>
                                        <p:strVal val="hidden"/>
                                      </p:to>
                                    </p:set>
                                  </p:childTnLst>
                                </p:cTn>
                              </p:par>
                              <p:par>
                                <p:cTn id="63" presetID="9" presetClass="entr" presetSubtype="0" fill="hold" nodeType="withEffect">
                                  <p:stCondLst>
                                    <p:cond delay="0"/>
                                  </p:stCondLst>
                                  <p:childTnLst>
                                    <p:set>
                                      <p:cBhvr>
                                        <p:cTn id="64" dur="1" fill="hold">
                                          <p:stCondLst>
                                            <p:cond delay="0"/>
                                          </p:stCondLst>
                                        </p:cTn>
                                        <p:tgtEl>
                                          <p:spTgt spid="1174603"/>
                                        </p:tgtEl>
                                        <p:attrNameLst>
                                          <p:attrName>style.visibility</p:attrName>
                                        </p:attrNameLst>
                                      </p:cBhvr>
                                      <p:to>
                                        <p:strVal val="visible"/>
                                      </p:to>
                                    </p:set>
                                    <p:animEffect transition="in" filter="dissolve">
                                      <p:cBhvr>
                                        <p:cTn id="65" dur="1000"/>
                                        <p:tgtEl>
                                          <p:spTgt spid="1174603"/>
                                        </p:tgtEl>
                                      </p:cBhvr>
                                    </p:animEffect>
                                  </p:childTnLst>
                                </p:cTn>
                              </p:par>
                              <p:par>
                                <p:cTn id="66" presetID="9" presetClass="entr" presetSubtype="0" fill="hold" nodeType="withEffect">
                                  <p:stCondLst>
                                    <p:cond delay="0"/>
                                  </p:stCondLst>
                                  <p:childTnLst>
                                    <p:set>
                                      <p:cBhvr>
                                        <p:cTn id="67" dur="1" fill="hold">
                                          <p:stCondLst>
                                            <p:cond delay="0"/>
                                          </p:stCondLst>
                                        </p:cTn>
                                        <p:tgtEl>
                                          <p:spTgt spid="1174606"/>
                                        </p:tgtEl>
                                        <p:attrNameLst>
                                          <p:attrName>style.visibility</p:attrName>
                                        </p:attrNameLst>
                                      </p:cBhvr>
                                      <p:to>
                                        <p:strVal val="visible"/>
                                      </p:to>
                                    </p:set>
                                    <p:animEffect transition="in" filter="dissolve">
                                      <p:cBhvr>
                                        <p:cTn id="68" dur="1000"/>
                                        <p:tgtEl>
                                          <p:spTgt spid="1174606"/>
                                        </p:tgtEl>
                                      </p:cBhvr>
                                    </p:animEffect>
                                  </p:childTnLst>
                                </p:cTn>
                              </p:par>
                              <p:par>
                                <p:cTn id="69" presetID="9" presetClass="entr" presetSubtype="0" fill="hold" nodeType="withEffect">
                                  <p:stCondLst>
                                    <p:cond delay="0"/>
                                  </p:stCondLst>
                                  <p:childTnLst>
                                    <p:set>
                                      <p:cBhvr>
                                        <p:cTn id="70" dur="1" fill="hold">
                                          <p:stCondLst>
                                            <p:cond delay="0"/>
                                          </p:stCondLst>
                                        </p:cTn>
                                        <p:tgtEl>
                                          <p:spTgt spid="1174610"/>
                                        </p:tgtEl>
                                        <p:attrNameLst>
                                          <p:attrName>style.visibility</p:attrName>
                                        </p:attrNameLst>
                                      </p:cBhvr>
                                      <p:to>
                                        <p:strVal val="visible"/>
                                      </p:to>
                                    </p:set>
                                    <p:animEffect transition="in" filter="dissolve">
                                      <p:cBhvr>
                                        <p:cTn id="71" dur="1000"/>
                                        <p:tgtEl>
                                          <p:spTgt spid="1174610"/>
                                        </p:tgtEl>
                                      </p:cBhvr>
                                    </p:animEffect>
                                  </p:childTnLst>
                                </p:cTn>
                              </p:par>
                            </p:childTnLst>
                          </p:cTn>
                        </p:par>
                        <p:par>
                          <p:cTn id="72" fill="hold" nodeType="afterGroup">
                            <p:stCondLst>
                              <p:cond delay="1000"/>
                            </p:stCondLst>
                            <p:childTnLst>
                              <p:par>
                                <p:cTn id="73" presetID="22" presetClass="entr" presetSubtype="1" fill="hold" grpId="0" nodeType="afterEffect">
                                  <p:stCondLst>
                                    <p:cond delay="0"/>
                                  </p:stCondLst>
                                  <p:childTnLst>
                                    <p:set>
                                      <p:cBhvr>
                                        <p:cTn id="74" dur="1" fill="hold">
                                          <p:stCondLst>
                                            <p:cond delay="0"/>
                                          </p:stCondLst>
                                        </p:cTn>
                                        <p:tgtEl>
                                          <p:spTgt spid="1174616"/>
                                        </p:tgtEl>
                                        <p:attrNameLst>
                                          <p:attrName>style.visibility</p:attrName>
                                        </p:attrNameLst>
                                      </p:cBhvr>
                                      <p:to>
                                        <p:strVal val="visible"/>
                                      </p:to>
                                    </p:set>
                                    <p:animEffect transition="in" filter="wipe(up)">
                                      <p:cBhvr>
                                        <p:cTn id="75" dur="500"/>
                                        <p:tgtEl>
                                          <p:spTgt spid="1174616"/>
                                        </p:tgtEl>
                                      </p:cBhvr>
                                    </p:animEffect>
                                  </p:childTnLst>
                                </p:cTn>
                              </p:par>
                              <p:par>
                                <p:cTn id="76" presetID="22" presetClass="entr" presetSubtype="4" fill="hold" nodeType="withEffect">
                                  <p:stCondLst>
                                    <p:cond delay="0"/>
                                  </p:stCondLst>
                                  <p:childTnLst>
                                    <p:set>
                                      <p:cBhvr>
                                        <p:cTn id="77" dur="1" fill="hold">
                                          <p:stCondLst>
                                            <p:cond delay="0"/>
                                          </p:stCondLst>
                                        </p:cTn>
                                        <p:tgtEl>
                                          <p:spTgt spid="1174613"/>
                                        </p:tgtEl>
                                        <p:attrNameLst>
                                          <p:attrName>style.visibility</p:attrName>
                                        </p:attrNameLst>
                                      </p:cBhvr>
                                      <p:to>
                                        <p:strVal val="visible"/>
                                      </p:to>
                                    </p:set>
                                    <p:animEffect transition="in" filter="wipe(down)">
                                      <p:cBhvr>
                                        <p:cTn id="78" dur="500"/>
                                        <p:tgtEl>
                                          <p:spTgt spid="1174613"/>
                                        </p:tgtEl>
                                      </p:cBhvr>
                                    </p:animEffect>
                                  </p:childTnLst>
                                </p:cTn>
                              </p:par>
                            </p:childTnLst>
                          </p:cTn>
                        </p:par>
                        <p:par>
                          <p:cTn id="79" fill="hold" nodeType="afterGroup">
                            <p:stCondLst>
                              <p:cond delay="1500"/>
                            </p:stCondLst>
                            <p:childTnLst>
                              <p:par>
                                <p:cTn id="80" presetID="22" presetClass="entr" presetSubtype="4" fill="hold" grpId="0" nodeType="afterEffect">
                                  <p:stCondLst>
                                    <p:cond delay="0"/>
                                  </p:stCondLst>
                                  <p:childTnLst>
                                    <p:set>
                                      <p:cBhvr>
                                        <p:cTn id="81" dur="1" fill="hold">
                                          <p:stCondLst>
                                            <p:cond delay="0"/>
                                          </p:stCondLst>
                                        </p:cTn>
                                        <p:tgtEl>
                                          <p:spTgt spid="1174617"/>
                                        </p:tgtEl>
                                        <p:attrNameLst>
                                          <p:attrName>style.visibility</p:attrName>
                                        </p:attrNameLst>
                                      </p:cBhvr>
                                      <p:to>
                                        <p:strVal val="visible"/>
                                      </p:to>
                                    </p:set>
                                    <p:animEffect transition="in" filter="wipe(down)">
                                      <p:cBhvr>
                                        <p:cTn id="82" dur="500"/>
                                        <p:tgtEl>
                                          <p:spTgt spid="1174617"/>
                                        </p:tgtEl>
                                      </p:cBhvr>
                                    </p:animEffect>
                                  </p:childTnLst>
                                </p:cTn>
                              </p:par>
                            </p:childTnLst>
                          </p:cTn>
                        </p:par>
                        <p:par>
                          <p:cTn id="83" fill="hold" nodeType="afterGroup">
                            <p:stCondLst>
                              <p:cond delay="2000"/>
                            </p:stCondLst>
                            <p:childTnLst>
                              <p:par>
                                <p:cTn id="84" presetID="1" presetClass="entr" presetSubtype="0" fill="hold" grpId="0" nodeType="afterEffect">
                                  <p:stCondLst>
                                    <p:cond delay="0"/>
                                  </p:stCondLst>
                                  <p:childTnLst>
                                    <p:set>
                                      <p:cBhvr>
                                        <p:cTn id="85" dur="1" fill="hold">
                                          <p:stCondLst>
                                            <p:cond delay="0"/>
                                          </p:stCondLst>
                                        </p:cTn>
                                        <p:tgtEl>
                                          <p:spTgt spid="1174618"/>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1174532">
                                            <p:txEl>
                                              <p:pRg st="10" end="10"/>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174532">
                                            <p:txEl>
                                              <p:pRg st="11" end="11"/>
                                            </p:txEl>
                                          </p:spTgt>
                                        </p:tgtEl>
                                        <p:attrNameLst>
                                          <p:attrName>style.visibility</p:attrName>
                                        </p:attrNameLst>
                                      </p:cBhvr>
                                      <p:to>
                                        <p:strVal val="visible"/>
                                      </p:to>
                                    </p:set>
                                  </p:childTnLst>
                                </p:cTn>
                              </p:par>
                              <p:par>
                                <p:cTn id="94" presetID="22" presetClass="entr" presetSubtype="1" fill="hold" nodeType="withEffect">
                                  <p:stCondLst>
                                    <p:cond delay="0"/>
                                  </p:stCondLst>
                                  <p:childTnLst>
                                    <p:set>
                                      <p:cBhvr>
                                        <p:cTn id="95" dur="1" fill="hold">
                                          <p:stCondLst>
                                            <p:cond delay="0"/>
                                          </p:stCondLst>
                                        </p:cTn>
                                        <p:tgtEl>
                                          <p:spTgt spid="1174598"/>
                                        </p:tgtEl>
                                        <p:attrNameLst>
                                          <p:attrName>style.visibility</p:attrName>
                                        </p:attrNameLst>
                                      </p:cBhvr>
                                      <p:to>
                                        <p:strVal val="visible"/>
                                      </p:to>
                                    </p:set>
                                    <p:animEffect transition="in" filter="wipe(up)">
                                      <p:cBhvr>
                                        <p:cTn id="96" dur="1000"/>
                                        <p:tgtEl>
                                          <p:spTgt spid="117459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0" presetClass="path" presetSubtype="0" accel="50000" decel="50000" fill="hold" nodeType="clickEffect">
                                  <p:stCondLst>
                                    <p:cond delay="0"/>
                                  </p:stCondLst>
                                  <p:childTnLst>
                                    <p:animMotion origin="layout" path="M 0 0 L 0 -0.04722 " pathEditMode="relative" ptsTypes="AA">
                                      <p:cBhvr>
                                        <p:cTn id="100" dur="2000" fill="hold"/>
                                        <p:tgtEl>
                                          <p:spTgt spid="1174613"/>
                                        </p:tgtEl>
                                        <p:attrNameLst>
                                          <p:attrName>ppt_x</p:attrName>
                                          <p:attrName>ppt_y</p:attrName>
                                        </p:attrNameLst>
                                      </p:cBhvr>
                                    </p:animMotion>
                                  </p:childTnLst>
                                </p:cTn>
                              </p:par>
                              <p:par>
                                <p:cTn id="101" presetID="0" presetClass="path" presetSubtype="0" accel="50000" decel="50000" fill="hold" grpId="1" nodeType="withEffect">
                                  <p:stCondLst>
                                    <p:cond delay="0"/>
                                  </p:stCondLst>
                                  <p:childTnLst>
                                    <p:animMotion origin="layout" path="M 0 0 L 0 -0.04722 " pathEditMode="relative" ptsTypes="AA">
                                      <p:cBhvr>
                                        <p:cTn id="102" dur="2000" fill="hold"/>
                                        <p:tgtEl>
                                          <p:spTgt spid="1174617"/>
                                        </p:tgtEl>
                                        <p:attrNameLst>
                                          <p:attrName>ppt_x</p:attrName>
                                          <p:attrName>ppt_y</p:attrName>
                                        </p:attrNameLst>
                                      </p:cBhvr>
                                    </p:animMotion>
                                  </p:childTnLst>
                                </p:cTn>
                              </p:par>
                              <p:par>
                                <p:cTn id="103" presetID="1" presetClass="entr" presetSubtype="0" fill="hold" nodeType="withEffect">
                                  <p:stCondLst>
                                    <p:cond delay="0"/>
                                  </p:stCondLst>
                                  <p:childTnLst>
                                    <p:set>
                                      <p:cBhvr>
                                        <p:cTn id="104" dur="1" fill="hold">
                                          <p:stCondLst>
                                            <p:cond delay="0"/>
                                          </p:stCondLst>
                                        </p:cTn>
                                        <p:tgtEl>
                                          <p:spTgt spid="1174532">
                                            <p:txEl>
                                              <p:pRg st="12" end="12"/>
                                            </p:txEl>
                                          </p:spTgt>
                                        </p:tgtEl>
                                        <p:attrNameLst>
                                          <p:attrName>style.visibility</p:attrName>
                                        </p:attrNameLst>
                                      </p:cBhvr>
                                      <p:to>
                                        <p:strVal val="visible"/>
                                      </p:to>
                                    </p:set>
                                  </p:childTnLst>
                                </p:cTn>
                              </p:par>
                            </p:childTnLst>
                          </p:cTn>
                        </p:par>
                        <p:par>
                          <p:cTn id="105" fill="hold" nodeType="afterGroup">
                            <p:stCondLst>
                              <p:cond delay="2000"/>
                            </p:stCondLst>
                            <p:childTnLst>
                              <p:par>
                                <p:cTn id="106" presetID="9" presetClass="entr" presetSubtype="0" fill="hold" nodeType="afterEffect">
                                  <p:stCondLst>
                                    <p:cond delay="0"/>
                                  </p:stCondLst>
                                  <p:childTnLst>
                                    <p:set>
                                      <p:cBhvr>
                                        <p:cTn id="107" dur="1" fill="hold">
                                          <p:stCondLst>
                                            <p:cond delay="0"/>
                                          </p:stCondLst>
                                        </p:cTn>
                                        <p:tgtEl>
                                          <p:spTgt spid="1174619"/>
                                        </p:tgtEl>
                                        <p:attrNameLst>
                                          <p:attrName>style.visibility</p:attrName>
                                        </p:attrNameLst>
                                      </p:cBhvr>
                                      <p:to>
                                        <p:strVal val="visible"/>
                                      </p:to>
                                    </p:set>
                                    <p:animEffect transition="in" filter="dissolve">
                                      <p:cBhvr>
                                        <p:cTn id="108" dur="500"/>
                                        <p:tgtEl>
                                          <p:spTgt spid="1174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3" grpId="0" animBg="1"/>
      <p:bldP spid="1174533" grpId="1" animBg="1"/>
      <p:bldP spid="1174533" grpId="2" animBg="1"/>
      <p:bldP spid="1174534" grpId="0" animBg="1"/>
      <p:bldP spid="1174535" grpId="0" animBg="1"/>
      <p:bldP spid="1174536" grpId="0"/>
      <p:bldP spid="1174537" grpId="0"/>
      <p:bldP spid="1174601" grpId="0" animBg="1"/>
      <p:bldP spid="1174602" grpId="0"/>
      <p:bldP spid="1174602" grpId="1"/>
      <p:bldP spid="1174609" grpId="0"/>
      <p:bldP spid="1174616" grpId="0" animBg="1"/>
      <p:bldP spid="1174617" grpId="0" animBg="1"/>
      <p:bldP spid="1174617" grpId="1" animBg="1"/>
      <p:bldP spid="11746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1DA6C-5BD6-3646-9223-8043E0ED4C02}"/>
            </a:ext>
          </a:extLst>
        </p:cNvPr>
        <p:cNvGrpSpPr/>
        <p:nvPr/>
      </p:nvGrpSpPr>
      <p:grpSpPr>
        <a:xfrm>
          <a:off x="0" y="0"/>
          <a:ext cx="0" cy="0"/>
          <a:chOff x="0" y="0"/>
          <a:chExt cx="0" cy="0"/>
        </a:xfrm>
      </p:grpSpPr>
      <p:sp>
        <p:nvSpPr>
          <p:cNvPr id="1174531" name="Rectangle 3">
            <a:extLst>
              <a:ext uri="{FF2B5EF4-FFF2-40B4-BE49-F238E27FC236}">
                <a16:creationId xmlns:a16="http://schemas.microsoft.com/office/drawing/2014/main" id="{AC46D729-267F-95E8-2F99-DBB3A6EE9C5D}"/>
              </a:ext>
            </a:extLst>
          </p:cNvPr>
          <p:cNvSpPr>
            <a:spLocks noGrp="1" noChangeArrowheads="1"/>
          </p:cNvSpPr>
          <p:nvPr>
            <p:ph type="title"/>
          </p:nvPr>
        </p:nvSpPr>
        <p:spPr/>
        <p:txBody>
          <a:bodyPr/>
          <a:lstStyle/>
          <a:p>
            <a:r>
              <a:rPr lang="nb-NO" dirty="0" err="1"/>
              <a:t>Relevance</a:t>
            </a:r>
            <a:r>
              <a:rPr lang="nb-NO" dirty="0"/>
              <a:t> in spite </a:t>
            </a:r>
            <a:r>
              <a:rPr lang="nb-NO" dirty="0" err="1"/>
              <a:t>of</a:t>
            </a:r>
            <a:r>
              <a:rPr lang="nb-NO" dirty="0"/>
              <a:t> </a:t>
            </a:r>
            <a:r>
              <a:rPr lang="nb-NO" dirty="0" err="1"/>
              <a:t>virtual</a:t>
            </a:r>
            <a:r>
              <a:rPr lang="nb-NO" dirty="0"/>
              <a:t> </a:t>
            </a:r>
            <a:r>
              <a:rPr lang="nb-NO" dirty="0" err="1"/>
              <a:t>memory</a:t>
            </a:r>
            <a:endParaRPr lang="en-US" dirty="0"/>
          </a:p>
        </p:txBody>
      </p:sp>
      <p:sp>
        <p:nvSpPr>
          <p:cNvPr id="1174533" name="Rectangle 5">
            <a:extLst>
              <a:ext uri="{FF2B5EF4-FFF2-40B4-BE49-F238E27FC236}">
                <a16:creationId xmlns:a16="http://schemas.microsoft.com/office/drawing/2014/main" id="{E58864DA-80B8-4F2A-467B-1990E53E5167}"/>
              </a:ext>
            </a:extLst>
          </p:cNvPr>
          <p:cNvSpPr>
            <a:spLocks noChangeArrowheads="1"/>
          </p:cNvSpPr>
          <p:nvPr/>
        </p:nvSpPr>
        <p:spPr bwMode="auto">
          <a:xfrm>
            <a:off x="6911975" y="2312989"/>
            <a:ext cx="1944688" cy="1584325"/>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534" name="Text Box 6">
            <a:extLst>
              <a:ext uri="{FF2B5EF4-FFF2-40B4-BE49-F238E27FC236}">
                <a16:creationId xmlns:a16="http://schemas.microsoft.com/office/drawing/2014/main" id="{E6A4A35F-78F8-1B7D-F0E0-E0D1AB19399F}"/>
              </a:ext>
            </a:extLst>
          </p:cNvPr>
          <p:cNvSpPr txBox="1">
            <a:spLocks noChangeArrowheads="1"/>
          </p:cNvSpPr>
          <p:nvPr/>
        </p:nvSpPr>
        <p:spPr bwMode="auto">
          <a:xfrm>
            <a:off x="7542306" y="2967039"/>
            <a:ext cx="690377" cy="276999"/>
          </a:xfrm>
          <a:prstGeom prst="rect">
            <a:avLst/>
          </a:prstGeom>
          <a:solidFill>
            <a:srgbClr val="66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process A</a:t>
            </a:r>
            <a:endParaRPr lang="en-US" sz="900" b="0"/>
          </a:p>
        </p:txBody>
      </p:sp>
      <p:sp>
        <p:nvSpPr>
          <p:cNvPr id="1174535" name="Rectangle 7">
            <a:extLst>
              <a:ext uri="{FF2B5EF4-FFF2-40B4-BE49-F238E27FC236}">
                <a16:creationId xmlns:a16="http://schemas.microsoft.com/office/drawing/2014/main" id="{30301C89-192D-C86D-7690-D132852CE1FB}"/>
              </a:ext>
            </a:extLst>
          </p:cNvPr>
          <p:cNvSpPr>
            <a:spLocks noChangeArrowheads="1"/>
          </p:cNvSpPr>
          <p:nvPr/>
        </p:nvSpPr>
        <p:spPr bwMode="auto">
          <a:xfrm>
            <a:off x="6911975" y="1125538"/>
            <a:ext cx="1944688" cy="5256212"/>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536" name="Text Box 8">
            <a:extLst>
              <a:ext uri="{FF2B5EF4-FFF2-40B4-BE49-F238E27FC236}">
                <a16:creationId xmlns:a16="http://schemas.microsoft.com/office/drawing/2014/main" id="{721A1E05-0631-2901-0479-8B4463F559C0}"/>
              </a:ext>
            </a:extLst>
          </p:cNvPr>
          <p:cNvSpPr txBox="1">
            <a:spLocks noChangeArrowheads="1"/>
          </p:cNvSpPr>
          <p:nvPr/>
        </p:nvSpPr>
        <p:spPr bwMode="auto">
          <a:xfrm>
            <a:off x="6110289" y="883861"/>
            <a:ext cx="98964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dirty="0">
                <a:solidFill>
                  <a:schemeClr val="folHlink"/>
                </a:solidFill>
              </a:rPr>
              <a:t>low address</a:t>
            </a:r>
          </a:p>
        </p:txBody>
      </p:sp>
      <p:sp>
        <p:nvSpPr>
          <p:cNvPr id="1174537" name="Text Box 9">
            <a:extLst>
              <a:ext uri="{FF2B5EF4-FFF2-40B4-BE49-F238E27FC236}">
                <a16:creationId xmlns:a16="http://schemas.microsoft.com/office/drawing/2014/main" id="{0020D4AD-32B1-698E-DF42-D4CCDC17B83A}"/>
              </a:ext>
            </a:extLst>
          </p:cNvPr>
          <p:cNvSpPr txBox="1">
            <a:spLocks noChangeArrowheads="1"/>
          </p:cNvSpPr>
          <p:nvPr/>
        </p:nvSpPr>
        <p:spPr bwMode="auto">
          <a:xfrm>
            <a:off x="6049965" y="6323014"/>
            <a:ext cx="104855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solidFill>
                  <a:schemeClr val="folHlink"/>
                </a:solidFill>
              </a:rPr>
              <a:t>high address</a:t>
            </a:r>
          </a:p>
        </p:txBody>
      </p:sp>
      <p:grpSp>
        <p:nvGrpSpPr>
          <p:cNvPr id="1174595" name="Group 67">
            <a:extLst>
              <a:ext uri="{FF2B5EF4-FFF2-40B4-BE49-F238E27FC236}">
                <a16:creationId xmlns:a16="http://schemas.microsoft.com/office/drawing/2014/main" id="{DFF60B72-9740-6B0A-4A45-1AE78E50623B}"/>
              </a:ext>
            </a:extLst>
          </p:cNvPr>
          <p:cNvGrpSpPr>
            <a:grpSpLocks/>
          </p:cNvGrpSpPr>
          <p:nvPr/>
        </p:nvGrpSpPr>
        <p:grpSpPr bwMode="auto">
          <a:xfrm>
            <a:off x="6911975" y="1484314"/>
            <a:ext cx="1944688" cy="684212"/>
            <a:chOff x="4343" y="709"/>
            <a:chExt cx="1225" cy="226"/>
          </a:xfrm>
        </p:grpSpPr>
        <p:sp>
          <p:nvSpPr>
            <p:cNvPr id="1174596" name="Rectangle 68">
              <a:extLst>
                <a:ext uri="{FF2B5EF4-FFF2-40B4-BE49-F238E27FC236}">
                  <a16:creationId xmlns:a16="http://schemas.microsoft.com/office/drawing/2014/main" id="{530211A6-9044-03F5-3057-2B1807F48FA6}"/>
                </a:ext>
              </a:extLst>
            </p:cNvPr>
            <p:cNvSpPr>
              <a:spLocks noChangeArrowheads="1"/>
            </p:cNvSpPr>
            <p:nvPr/>
          </p:nvSpPr>
          <p:spPr bwMode="auto">
            <a:xfrm>
              <a:off x="4343" y="709"/>
              <a:ext cx="1225" cy="226"/>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597" name="Text Box 69">
              <a:extLst>
                <a:ext uri="{FF2B5EF4-FFF2-40B4-BE49-F238E27FC236}">
                  <a16:creationId xmlns:a16="http://schemas.microsoft.com/office/drawing/2014/main" id="{30D82AE3-4E45-38D4-516E-88B85F98392B}"/>
                </a:ext>
              </a:extLst>
            </p:cNvPr>
            <p:cNvSpPr txBox="1">
              <a:spLocks noChangeArrowheads="1"/>
            </p:cNvSpPr>
            <p:nvPr/>
          </p:nvSpPr>
          <p:spPr bwMode="auto">
            <a:xfrm>
              <a:off x="4649" y="781"/>
              <a:ext cx="622" cy="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endParaRPr lang="en-US" sz="100" b="0">
                <a:solidFill>
                  <a:schemeClr val="bg1"/>
                </a:solidFill>
              </a:endParaRPr>
            </a:p>
            <a:p>
              <a:pPr algn="ctr"/>
              <a:r>
                <a:rPr lang="en-US" sz="1200" b="0">
                  <a:solidFill>
                    <a:schemeClr val="bg1"/>
                  </a:solidFill>
                </a:rPr>
                <a:t>code segment</a:t>
              </a:r>
            </a:p>
          </p:txBody>
        </p:sp>
      </p:grpSp>
      <p:grpSp>
        <p:nvGrpSpPr>
          <p:cNvPr id="1174598" name="Group 70">
            <a:extLst>
              <a:ext uri="{FF2B5EF4-FFF2-40B4-BE49-F238E27FC236}">
                <a16:creationId xmlns:a16="http://schemas.microsoft.com/office/drawing/2014/main" id="{06E4B304-9F3C-C4A8-8DA6-6AB449532862}"/>
              </a:ext>
            </a:extLst>
          </p:cNvPr>
          <p:cNvGrpSpPr>
            <a:grpSpLocks/>
          </p:cNvGrpSpPr>
          <p:nvPr/>
        </p:nvGrpSpPr>
        <p:grpSpPr bwMode="auto">
          <a:xfrm>
            <a:off x="6911976" y="1125539"/>
            <a:ext cx="1944688" cy="358775"/>
            <a:chOff x="4343" y="709"/>
            <a:chExt cx="1225" cy="226"/>
          </a:xfrm>
        </p:grpSpPr>
        <p:sp>
          <p:nvSpPr>
            <p:cNvPr id="1174599" name="Rectangle 71">
              <a:extLst>
                <a:ext uri="{FF2B5EF4-FFF2-40B4-BE49-F238E27FC236}">
                  <a16:creationId xmlns:a16="http://schemas.microsoft.com/office/drawing/2014/main" id="{A8DA8506-2029-25DC-3367-B2F89DAD10D4}"/>
                </a:ext>
              </a:extLst>
            </p:cNvPr>
            <p:cNvSpPr>
              <a:spLocks noChangeArrowheads="1"/>
            </p:cNvSpPr>
            <p:nvPr/>
          </p:nvSpPr>
          <p:spPr bwMode="auto">
            <a:xfrm>
              <a:off x="4343" y="709"/>
              <a:ext cx="1225" cy="226"/>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00" name="Text Box 72">
              <a:extLst>
                <a:ext uri="{FF2B5EF4-FFF2-40B4-BE49-F238E27FC236}">
                  <a16:creationId xmlns:a16="http://schemas.microsoft.com/office/drawing/2014/main" id="{1EB1AA2F-CC31-8D11-634E-64DF83C831C8}"/>
                </a:ext>
              </a:extLst>
            </p:cNvPr>
            <p:cNvSpPr txBox="1">
              <a:spLocks noChangeArrowheads="1"/>
            </p:cNvSpPr>
            <p:nvPr/>
          </p:nvSpPr>
          <p:spPr bwMode="auto">
            <a:xfrm>
              <a:off x="4357" y="736"/>
              <a:ext cx="1211" cy="174"/>
            </a:xfrm>
            <a:prstGeom prst="rect">
              <a:avLst/>
            </a:prstGeom>
            <a:solidFill>
              <a:srgbClr val="66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system data segment (PCB)</a:t>
              </a:r>
            </a:p>
          </p:txBody>
        </p:sp>
      </p:grpSp>
      <p:sp>
        <p:nvSpPr>
          <p:cNvPr id="1174601" name="Rectangle 73">
            <a:extLst>
              <a:ext uri="{FF2B5EF4-FFF2-40B4-BE49-F238E27FC236}">
                <a16:creationId xmlns:a16="http://schemas.microsoft.com/office/drawing/2014/main" id="{5D22BAAB-F6B3-3DDB-1EDE-6EC3AF721AA6}"/>
              </a:ext>
            </a:extLst>
          </p:cNvPr>
          <p:cNvSpPr>
            <a:spLocks noChangeArrowheads="1"/>
          </p:cNvSpPr>
          <p:nvPr/>
        </p:nvSpPr>
        <p:spPr bwMode="auto">
          <a:xfrm>
            <a:off x="6911975" y="2168526"/>
            <a:ext cx="1944688" cy="1584325"/>
          </a:xfrm>
          <a:prstGeom prst="rect">
            <a:avLst/>
          </a:prstGeom>
          <a:solidFill>
            <a:srgbClr val="FF9933"/>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02" name="Text Box 74">
            <a:extLst>
              <a:ext uri="{FF2B5EF4-FFF2-40B4-BE49-F238E27FC236}">
                <a16:creationId xmlns:a16="http://schemas.microsoft.com/office/drawing/2014/main" id="{17030956-BF35-A6B6-D506-063B8BCA7D53}"/>
              </a:ext>
            </a:extLst>
          </p:cNvPr>
          <p:cNvSpPr txBox="1">
            <a:spLocks noChangeArrowheads="1"/>
          </p:cNvSpPr>
          <p:nvPr/>
        </p:nvSpPr>
        <p:spPr bwMode="auto">
          <a:xfrm>
            <a:off x="7405893" y="2822575"/>
            <a:ext cx="964791" cy="276999"/>
          </a:xfrm>
          <a:prstGeom prst="rect">
            <a:avLst/>
          </a:prstGeom>
          <a:noFill/>
          <a:ln>
            <a:noFill/>
          </a:ln>
          <a:effectLst/>
          <a:extLst>
            <a:ext uri="{909E8E84-426E-40dd-AFC4-6F175D3DCCD1}">
              <a14:hiddenFill xmlns="" xmlns:a14="http://schemas.microsoft.com/office/drawing/2010/main">
                <a:solidFill>
                  <a:srgbClr val="66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data segment</a:t>
            </a:r>
            <a:endParaRPr lang="en-US" sz="900" b="0"/>
          </a:p>
        </p:txBody>
      </p:sp>
      <p:grpSp>
        <p:nvGrpSpPr>
          <p:cNvPr id="1174603" name="Group 75">
            <a:extLst>
              <a:ext uri="{FF2B5EF4-FFF2-40B4-BE49-F238E27FC236}">
                <a16:creationId xmlns:a16="http://schemas.microsoft.com/office/drawing/2014/main" id="{55AB4BA6-3E7D-02CA-BAA2-DAB177D2DDC5}"/>
              </a:ext>
            </a:extLst>
          </p:cNvPr>
          <p:cNvGrpSpPr>
            <a:grpSpLocks/>
          </p:cNvGrpSpPr>
          <p:nvPr/>
        </p:nvGrpSpPr>
        <p:grpSpPr bwMode="auto">
          <a:xfrm>
            <a:off x="6911977" y="2168526"/>
            <a:ext cx="1944689" cy="433388"/>
            <a:chOff x="4354" y="1366"/>
            <a:chExt cx="1225" cy="273"/>
          </a:xfrm>
        </p:grpSpPr>
        <p:sp>
          <p:nvSpPr>
            <p:cNvPr id="1174604" name="Rectangle 76">
              <a:extLst>
                <a:ext uri="{FF2B5EF4-FFF2-40B4-BE49-F238E27FC236}">
                  <a16:creationId xmlns:a16="http://schemas.microsoft.com/office/drawing/2014/main" id="{1595AC1A-6E88-BFC4-4B09-DD9A9D0F69F2}"/>
                </a:ext>
              </a:extLst>
            </p:cNvPr>
            <p:cNvSpPr>
              <a:spLocks noChangeArrowheads="1"/>
            </p:cNvSpPr>
            <p:nvPr/>
          </p:nvSpPr>
          <p:spPr bwMode="auto">
            <a:xfrm>
              <a:off x="4354" y="1366"/>
              <a:ext cx="1225" cy="273"/>
            </a:xfrm>
            <a:prstGeom prst="rect">
              <a:avLst/>
            </a:prstGeom>
            <a:gradFill rotWithShape="1">
              <a:gsLst>
                <a:gs pos="0">
                  <a:srgbClr val="FFFF66"/>
                </a:gs>
                <a:gs pos="100000">
                  <a:srgbClr val="FFFF66"/>
                </a:gs>
              </a:gsLst>
              <a:lin ang="54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05" name="Text Box 77">
              <a:extLst>
                <a:ext uri="{FF2B5EF4-FFF2-40B4-BE49-F238E27FC236}">
                  <a16:creationId xmlns:a16="http://schemas.microsoft.com/office/drawing/2014/main" id="{45CD8255-FED1-14CB-27F2-A3E71F03315A}"/>
                </a:ext>
              </a:extLst>
            </p:cNvPr>
            <p:cNvSpPr txBox="1">
              <a:spLocks noChangeArrowheads="1"/>
            </p:cNvSpPr>
            <p:nvPr/>
          </p:nvSpPr>
          <p:spPr bwMode="auto">
            <a:xfrm>
              <a:off x="4560" y="1412"/>
              <a:ext cx="824" cy="174"/>
            </a:xfrm>
            <a:prstGeom prst="rect">
              <a:avLst/>
            </a:prstGeom>
            <a:gradFill rotWithShape="1">
              <a:gsLst>
                <a:gs pos="0">
                  <a:srgbClr val="FFFF66"/>
                </a:gs>
                <a:gs pos="100000">
                  <a:srgbClr val="FFFF66"/>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dirty="0"/>
                <a:t>initialized variables</a:t>
              </a:r>
              <a:endParaRPr lang="en-US" sz="900" b="0" dirty="0"/>
            </a:p>
          </p:txBody>
        </p:sp>
      </p:grpSp>
      <p:grpSp>
        <p:nvGrpSpPr>
          <p:cNvPr id="1174606" name="Group 78">
            <a:extLst>
              <a:ext uri="{FF2B5EF4-FFF2-40B4-BE49-F238E27FC236}">
                <a16:creationId xmlns:a16="http://schemas.microsoft.com/office/drawing/2014/main" id="{89929BA1-5980-1ACD-A67E-72C1FE663B78}"/>
              </a:ext>
            </a:extLst>
          </p:cNvPr>
          <p:cNvGrpSpPr>
            <a:grpSpLocks/>
          </p:cNvGrpSpPr>
          <p:nvPr/>
        </p:nvGrpSpPr>
        <p:grpSpPr bwMode="auto">
          <a:xfrm>
            <a:off x="6911975" y="2600326"/>
            <a:ext cx="1944688" cy="433388"/>
            <a:chOff x="4354" y="1638"/>
            <a:chExt cx="1225" cy="273"/>
          </a:xfrm>
        </p:grpSpPr>
        <p:sp>
          <p:nvSpPr>
            <p:cNvPr id="1174607" name="Rectangle 79">
              <a:extLst>
                <a:ext uri="{FF2B5EF4-FFF2-40B4-BE49-F238E27FC236}">
                  <a16:creationId xmlns:a16="http://schemas.microsoft.com/office/drawing/2014/main" id="{250E569D-FA25-9660-0141-27495BD45E4D}"/>
                </a:ext>
              </a:extLst>
            </p:cNvPr>
            <p:cNvSpPr>
              <a:spLocks noChangeArrowheads="1"/>
            </p:cNvSpPr>
            <p:nvPr/>
          </p:nvSpPr>
          <p:spPr bwMode="auto">
            <a:xfrm>
              <a:off x="4354" y="1638"/>
              <a:ext cx="1225" cy="273"/>
            </a:xfrm>
            <a:prstGeom prst="rect">
              <a:avLst/>
            </a:prstGeom>
            <a:solidFill>
              <a:srgbClr val="FF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08" name="Text Box 80">
              <a:extLst>
                <a:ext uri="{FF2B5EF4-FFF2-40B4-BE49-F238E27FC236}">
                  <a16:creationId xmlns:a16="http://schemas.microsoft.com/office/drawing/2014/main" id="{9053D0CD-AA69-70E6-05F4-8EC4E37E553D}"/>
                </a:ext>
              </a:extLst>
            </p:cNvPr>
            <p:cNvSpPr txBox="1">
              <a:spLocks noChangeArrowheads="1"/>
            </p:cNvSpPr>
            <p:nvPr/>
          </p:nvSpPr>
          <p:spPr bwMode="auto">
            <a:xfrm>
              <a:off x="4500" y="1684"/>
              <a:ext cx="932" cy="174"/>
            </a:xfrm>
            <a:prstGeom prst="rect">
              <a:avLst/>
            </a:prstGeom>
            <a:noFill/>
            <a:ln>
              <a:noFill/>
            </a:ln>
            <a:effectLst/>
            <a:extLst>
              <a:ext uri="{909E8E84-426E-40dd-AFC4-6F175D3DCCD1}">
                <a14:hiddenFill xmlns="" xmlns:a14="http://schemas.microsoft.com/office/drawing/2010/main">
                  <a:solidFill>
                    <a:srgbClr val="FF9933">
                      <a:alpha val="60001"/>
                    </a:srgb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dirty="0"/>
                <a:t>uninitialized variables</a:t>
              </a:r>
              <a:endParaRPr lang="en-US" sz="900" b="0" dirty="0"/>
            </a:p>
          </p:txBody>
        </p:sp>
      </p:grpSp>
      <p:sp>
        <p:nvSpPr>
          <p:cNvPr id="1174609" name="Text Box 81">
            <a:extLst>
              <a:ext uri="{FF2B5EF4-FFF2-40B4-BE49-F238E27FC236}">
                <a16:creationId xmlns:a16="http://schemas.microsoft.com/office/drawing/2014/main" id="{37E97FC0-1C51-77FE-B447-05222EACFDD3}"/>
              </a:ext>
            </a:extLst>
          </p:cNvPr>
          <p:cNvSpPr txBox="1">
            <a:spLocks noChangeArrowheads="1"/>
          </p:cNvSpPr>
          <p:nvPr/>
        </p:nvSpPr>
        <p:spPr bwMode="auto">
          <a:xfrm rot="16200000">
            <a:off x="8475074" y="2796789"/>
            <a:ext cx="964791" cy="276999"/>
          </a:xfrm>
          <a:prstGeom prst="rect">
            <a:avLst/>
          </a:prstGeom>
          <a:noFill/>
          <a:ln>
            <a:noFill/>
          </a:ln>
          <a:effectLst/>
          <a:extLst>
            <a:ext uri="{909E8E84-426E-40dd-AFC4-6F175D3DCCD1}">
              <a14:hiddenFill xmlns="" xmlns:a14="http://schemas.microsoft.com/office/drawing/2010/main">
                <a:solidFill>
                  <a:srgbClr val="66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data segment</a:t>
            </a:r>
            <a:endParaRPr lang="en-US" sz="900" b="0"/>
          </a:p>
        </p:txBody>
      </p:sp>
      <p:grpSp>
        <p:nvGrpSpPr>
          <p:cNvPr id="1174610" name="Group 82">
            <a:extLst>
              <a:ext uri="{FF2B5EF4-FFF2-40B4-BE49-F238E27FC236}">
                <a16:creationId xmlns:a16="http://schemas.microsoft.com/office/drawing/2014/main" id="{EABFB3FB-7FCD-5045-7E03-D5B2973C8732}"/>
              </a:ext>
            </a:extLst>
          </p:cNvPr>
          <p:cNvGrpSpPr>
            <a:grpSpLocks/>
          </p:cNvGrpSpPr>
          <p:nvPr/>
        </p:nvGrpSpPr>
        <p:grpSpPr bwMode="auto">
          <a:xfrm>
            <a:off x="6911975" y="3032126"/>
            <a:ext cx="1944688" cy="720725"/>
            <a:chOff x="4354" y="1910"/>
            <a:chExt cx="1225" cy="454"/>
          </a:xfrm>
        </p:grpSpPr>
        <p:sp>
          <p:nvSpPr>
            <p:cNvPr id="1174611" name="Rectangle 83">
              <a:extLst>
                <a:ext uri="{FF2B5EF4-FFF2-40B4-BE49-F238E27FC236}">
                  <a16:creationId xmlns:a16="http://schemas.microsoft.com/office/drawing/2014/main" id="{C697A400-1B50-B148-BC6D-524651B0E98F}"/>
                </a:ext>
              </a:extLst>
            </p:cNvPr>
            <p:cNvSpPr>
              <a:spLocks noChangeArrowheads="1"/>
            </p:cNvSpPr>
            <p:nvPr/>
          </p:nvSpPr>
          <p:spPr bwMode="auto">
            <a:xfrm>
              <a:off x="4354" y="1910"/>
              <a:ext cx="1225" cy="454"/>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12" name="Text Box 84">
              <a:extLst>
                <a:ext uri="{FF2B5EF4-FFF2-40B4-BE49-F238E27FC236}">
                  <a16:creationId xmlns:a16="http://schemas.microsoft.com/office/drawing/2014/main" id="{6435336F-9A8B-8B76-E82E-795A5B4AC04B}"/>
                </a:ext>
              </a:extLst>
            </p:cNvPr>
            <p:cNvSpPr txBox="1">
              <a:spLocks noChangeArrowheads="1"/>
            </p:cNvSpPr>
            <p:nvPr/>
          </p:nvSpPr>
          <p:spPr bwMode="auto">
            <a:xfrm>
              <a:off x="4854" y="2032"/>
              <a:ext cx="232" cy="174"/>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heap</a:t>
              </a:r>
              <a:endParaRPr lang="en-US" sz="900" b="0"/>
            </a:p>
          </p:txBody>
        </p:sp>
      </p:grpSp>
      <p:grpSp>
        <p:nvGrpSpPr>
          <p:cNvPr id="1174613" name="Group 85">
            <a:extLst>
              <a:ext uri="{FF2B5EF4-FFF2-40B4-BE49-F238E27FC236}">
                <a16:creationId xmlns:a16="http://schemas.microsoft.com/office/drawing/2014/main" id="{FC25BEDB-131C-663C-B1D7-CAEF54D44A4B}"/>
              </a:ext>
            </a:extLst>
          </p:cNvPr>
          <p:cNvGrpSpPr>
            <a:grpSpLocks/>
          </p:cNvGrpSpPr>
          <p:nvPr/>
        </p:nvGrpSpPr>
        <p:grpSpPr bwMode="auto">
          <a:xfrm>
            <a:off x="6911975" y="5734050"/>
            <a:ext cx="1944688" cy="647700"/>
            <a:chOff x="4354" y="3612"/>
            <a:chExt cx="1225" cy="408"/>
          </a:xfrm>
        </p:grpSpPr>
        <p:sp>
          <p:nvSpPr>
            <p:cNvPr id="1174614" name="Rectangle 86">
              <a:extLst>
                <a:ext uri="{FF2B5EF4-FFF2-40B4-BE49-F238E27FC236}">
                  <a16:creationId xmlns:a16="http://schemas.microsoft.com/office/drawing/2014/main" id="{00A8B086-29E3-F564-E705-CE4EFEEF59C1}"/>
                </a:ext>
              </a:extLst>
            </p:cNvPr>
            <p:cNvSpPr>
              <a:spLocks noChangeArrowheads="1"/>
            </p:cNvSpPr>
            <p:nvPr/>
          </p:nvSpPr>
          <p:spPr bwMode="auto">
            <a:xfrm>
              <a:off x="4354" y="3612"/>
              <a:ext cx="1225" cy="408"/>
            </a:xfrm>
            <a:prstGeom prst="rect">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174615" name="Text Box 87">
              <a:extLst>
                <a:ext uri="{FF2B5EF4-FFF2-40B4-BE49-F238E27FC236}">
                  <a16:creationId xmlns:a16="http://schemas.microsoft.com/office/drawing/2014/main" id="{5C74D1BF-0D94-44E8-5C53-4C728F4C39CA}"/>
                </a:ext>
              </a:extLst>
            </p:cNvPr>
            <p:cNvSpPr txBox="1">
              <a:spLocks noChangeArrowheads="1"/>
            </p:cNvSpPr>
            <p:nvPr/>
          </p:nvSpPr>
          <p:spPr bwMode="auto">
            <a:xfrm>
              <a:off x="4848" y="3725"/>
              <a:ext cx="242" cy="174"/>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 rIns="18000">
              <a:spAutoFit/>
            </a:bodyPr>
            <a:lstStyle/>
            <a:p>
              <a:pPr algn="ctr"/>
              <a:r>
                <a:rPr lang="en-US" sz="1200" b="0"/>
                <a:t>stack</a:t>
              </a:r>
              <a:endParaRPr lang="en-US" sz="900" b="0"/>
            </a:p>
          </p:txBody>
        </p:sp>
      </p:grpSp>
      <p:sp>
        <p:nvSpPr>
          <p:cNvPr id="1174616" name="AutoShape 88">
            <a:extLst>
              <a:ext uri="{FF2B5EF4-FFF2-40B4-BE49-F238E27FC236}">
                <a16:creationId xmlns:a16="http://schemas.microsoft.com/office/drawing/2014/main" id="{428AD28C-A7A2-A5A2-0CFB-437C7C6A0BF5}"/>
              </a:ext>
            </a:extLst>
          </p:cNvPr>
          <p:cNvSpPr>
            <a:spLocks noChangeArrowheads="1"/>
          </p:cNvSpPr>
          <p:nvPr/>
        </p:nvSpPr>
        <p:spPr bwMode="auto">
          <a:xfrm>
            <a:off x="7596189" y="3716338"/>
            <a:ext cx="576263" cy="468312"/>
          </a:xfrm>
          <a:prstGeom prst="downArrow">
            <a:avLst>
              <a:gd name="adj1" fmla="val 47111"/>
              <a:gd name="adj2" fmla="val 48477"/>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nb-NO"/>
          </a:p>
        </p:txBody>
      </p:sp>
      <p:sp>
        <p:nvSpPr>
          <p:cNvPr id="1174617" name="AutoShape 89">
            <a:extLst>
              <a:ext uri="{FF2B5EF4-FFF2-40B4-BE49-F238E27FC236}">
                <a16:creationId xmlns:a16="http://schemas.microsoft.com/office/drawing/2014/main" id="{280D5EBD-FB6B-ED1D-4591-393D848D9B27}"/>
              </a:ext>
            </a:extLst>
          </p:cNvPr>
          <p:cNvSpPr>
            <a:spLocks noChangeArrowheads="1"/>
          </p:cNvSpPr>
          <p:nvPr/>
        </p:nvSpPr>
        <p:spPr bwMode="auto">
          <a:xfrm rot="10800000">
            <a:off x="7596189" y="5300663"/>
            <a:ext cx="576263" cy="468312"/>
          </a:xfrm>
          <a:prstGeom prst="downArrow">
            <a:avLst>
              <a:gd name="adj1" fmla="val 47111"/>
              <a:gd name="adj2" fmla="val 48477"/>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nb-NO"/>
          </a:p>
        </p:txBody>
      </p:sp>
      <p:sp>
        <p:nvSpPr>
          <p:cNvPr id="1174618" name="Text Box 90">
            <a:extLst>
              <a:ext uri="{FF2B5EF4-FFF2-40B4-BE49-F238E27FC236}">
                <a16:creationId xmlns:a16="http://schemas.microsoft.com/office/drawing/2014/main" id="{9C458535-1068-48EC-E6CF-9BCD9D573F9E}"/>
              </a:ext>
            </a:extLst>
          </p:cNvPr>
          <p:cNvSpPr txBox="1">
            <a:spLocks noChangeArrowheads="1"/>
          </p:cNvSpPr>
          <p:nvPr/>
        </p:nvSpPr>
        <p:spPr bwMode="auto">
          <a:xfrm rot="-2273991">
            <a:off x="7230146" y="4521608"/>
            <a:ext cx="140359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“unused” memory</a:t>
            </a:r>
          </a:p>
        </p:txBody>
      </p:sp>
      <p:grpSp>
        <p:nvGrpSpPr>
          <p:cNvPr id="1174619" name="Group 91">
            <a:extLst>
              <a:ext uri="{FF2B5EF4-FFF2-40B4-BE49-F238E27FC236}">
                <a16:creationId xmlns:a16="http://schemas.microsoft.com/office/drawing/2014/main" id="{1DEF7972-4CBA-8690-09F4-D74CAC7C6062}"/>
              </a:ext>
            </a:extLst>
          </p:cNvPr>
          <p:cNvGrpSpPr>
            <a:grpSpLocks/>
          </p:cNvGrpSpPr>
          <p:nvPr/>
        </p:nvGrpSpPr>
        <p:grpSpPr bwMode="auto">
          <a:xfrm>
            <a:off x="6911975" y="5949950"/>
            <a:ext cx="1944688" cy="427038"/>
            <a:chOff x="2585" y="3475"/>
            <a:chExt cx="1225" cy="269"/>
          </a:xfrm>
        </p:grpSpPr>
        <p:sp>
          <p:nvSpPr>
            <p:cNvPr id="1174620" name="Rectangle 92">
              <a:extLst>
                <a:ext uri="{FF2B5EF4-FFF2-40B4-BE49-F238E27FC236}">
                  <a16:creationId xmlns:a16="http://schemas.microsoft.com/office/drawing/2014/main" id="{7DFCC0C9-775B-16F5-88B7-4F2DC6F7B581}"/>
                </a:ext>
              </a:extLst>
            </p:cNvPr>
            <p:cNvSpPr>
              <a:spLocks noChangeArrowheads="1"/>
            </p:cNvSpPr>
            <p:nvPr/>
          </p:nvSpPr>
          <p:spPr bwMode="auto">
            <a:xfrm>
              <a:off x="2585" y="3495"/>
              <a:ext cx="1225" cy="249"/>
            </a:xfrm>
            <a:prstGeom prst="rect">
              <a:avLst/>
            </a:prstGeom>
            <a:solidFill>
              <a:srgbClr val="FF99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nb-NO"/>
            </a:p>
          </p:txBody>
        </p:sp>
        <p:sp>
          <p:nvSpPr>
            <p:cNvPr id="1174621" name="Text Box 93">
              <a:extLst>
                <a:ext uri="{FF2B5EF4-FFF2-40B4-BE49-F238E27FC236}">
                  <a16:creationId xmlns:a16="http://schemas.microsoft.com/office/drawing/2014/main" id="{79BEF44D-F955-1D3C-981A-269D200DD66F}"/>
                </a:ext>
              </a:extLst>
            </p:cNvPr>
            <p:cNvSpPr txBox="1">
              <a:spLocks noChangeArrowheads="1"/>
            </p:cNvSpPr>
            <p:nvPr/>
          </p:nvSpPr>
          <p:spPr bwMode="auto">
            <a:xfrm>
              <a:off x="2645" y="3475"/>
              <a:ext cx="1143" cy="252"/>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gn="ctr"/>
              <a:r>
                <a:rPr lang="en-US" sz="1000" b="0" dirty="0"/>
                <a:t>possible thread stacks, </a:t>
              </a:r>
              <a:br>
                <a:rPr lang="en-US" sz="1000" b="0" dirty="0"/>
              </a:br>
              <a:r>
                <a:rPr lang="en-US" sz="1000" b="0" dirty="0"/>
                <a:t>arguments</a:t>
              </a:r>
              <a:endParaRPr lang="en-US" sz="800" b="0" dirty="0"/>
            </a:p>
          </p:txBody>
        </p:sp>
      </p:grpSp>
      <p:sp>
        <p:nvSpPr>
          <p:cNvPr id="2" name="Left Brace 1">
            <a:extLst>
              <a:ext uri="{FF2B5EF4-FFF2-40B4-BE49-F238E27FC236}">
                <a16:creationId xmlns:a16="http://schemas.microsoft.com/office/drawing/2014/main" id="{0B38F6EB-AC8F-A488-0E13-F28C73057B3E}"/>
              </a:ext>
            </a:extLst>
          </p:cNvPr>
          <p:cNvSpPr/>
          <p:nvPr/>
        </p:nvSpPr>
        <p:spPr bwMode="auto">
          <a:xfrm>
            <a:off x="6332487" y="3041958"/>
            <a:ext cx="476341" cy="2692092"/>
          </a:xfrm>
          <a:prstGeom prst="leftBrace">
            <a:avLst/>
          </a:prstGeom>
          <a:noFill/>
          <a:ln w="25400" cap="flat" cmpd="sng" algn="ctr">
            <a:solidFill>
              <a:srgbClr val="0501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3200" b="1" i="0" u="none" strike="noStrike" cap="none" normalizeH="0" baseline="0">
              <a:ln>
                <a:noFill/>
              </a:ln>
              <a:solidFill>
                <a:schemeClr val="tx1"/>
              </a:solidFill>
              <a:effectLst/>
              <a:latin typeface="Tahoma" pitchFamily="34" charset="0"/>
            </a:endParaRPr>
          </a:p>
        </p:txBody>
      </p:sp>
      <p:sp>
        <p:nvSpPr>
          <p:cNvPr id="3" name="TextBox 2">
            <a:extLst>
              <a:ext uri="{FF2B5EF4-FFF2-40B4-BE49-F238E27FC236}">
                <a16:creationId xmlns:a16="http://schemas.microsoft.com/office/drawing/2014/main" id="{A7D4ABFE-5063-B860-E29D-D08E475A4FDF}"/>
              </a:ext>
            </a:extLst>
          </p:cNvPr>
          <p:cNvSpPr txBox="1"/>
          <p:nvPr/>
        </p:nvSpPr>
        <p:spPr>
          <a:xfrm>
            <a:off x="2757653" y="3841572"/>
            <a:ext cx="3517910" cy="1040388"/>
          </a:xfrm>
          <a:prstGeom prst="rect">
            <a:avLst/>
          </a:prstGeom>
          <a:noFill/>
        </p:spPr>
        <p:txBody>
          <a:bodyPr wrap="square" rtlCol="0">
            <a:noAutofit/>
          </a:bodyPr>
          <a:lstStyle/>
          <a:p>
            <a:pPr algn="r"/>
            <a:r>
              <a:rPr lang="nb-NO" sz="1800" b="0" dirty="0" err="1">
                <a:solidFill>
                  <a:srgbClr val="0501FF"/>
                </a:solidFill>
              </a:rPr>
              <a:t>Pieces</a:t>
            </a:r>
            <a:r>
              <a:rPr lang="nb-NO" sz="1800" b="0" dirty="0">
                <a:solidFill>
                  <a:srgbClr val="0501FF"/>
                </a:solidFill>
              </a:rPr>
              <a:t> </a:t>
            </a:r>
            <a:r>
              <a:rPr lang="nb-NO" sz="1800" b="0" dirty="0" err="1">
                <a:solidFill>
                  <a:srgbClr val="0501FF"/>
                </a:solidFill>
              </a:rPr>
              <a:t>of</a:t>
            </a:r>
            <a:r>
              <a:rPr lang="nb-NO" sz="1800" b="0" dirty="0">
                <a:solidFill>
                  <a:srgbClr val="0501FF"/>
                </a:solidFill>
              </a:rPr>
              <a:t> </a:t>
            </a:r>
            <a:r>
              <a:rPr lang="nb-NO" sz="1800" b="0" dirty="0" err="1">
                <a:solidFill>
                  <a:srgbClr val="0501FF"/>
                </a:solidFill>
              </a:rPr>
              <a:t>this</a:t>
            </a:r>
            <a:r>
              <a:rPr lang="nb-NO" sz="1800" b="0" dirty="0">
                <a:solidFill>
                  <a:srgbClr val="0501FF"/>
                </a:solidFill>
              </a:rPr>
              <a:t> segment </a:t>
            </a:r>
            <a:r>
              <a:rPr lang="nb-NO" sz="1800" b="0" dirty="0" err="1">
                <a:solidFill>
                  <a:srgbClr val="0501FF"/>
                </a:solidFill>
              </a:rPr>
              <a:t>are</a:t>
            </a:r>
            <a:r>
              <a:rPr lang="nb-NO" sz="1800" b="0" dirty="0">
                <a:solidFill>
                  <a:srgbClr val="0501FF"/>
                </a:solidFill>
              </a:rPr>
              <a:t> </a:t>
            </a:r>
            <a:r>
              <a:rPr lang="nb-NO" sz="1800" b="0" dirty="0" err="1">
                <a:solidFill>
                  <a:srgbClr val="0501FF"/>
                </a:solidFill>
              </a:rPr>
              <a:t>allocated</a:t>
            </a:r>
            <a:r>
              <a:rPr lang="nb-NO" sz="1800" b="0" dirty="0">
                <a:solidFill>
                  <a:srgbClr val="0501FF"/>
                </a:solidFill>
              </a:rPr>
              <a:t> and </a:t>
            </a:r>
            <a:r>
              <a:rPr lang="nb-NO" sz="1800" b="0" dirty="0" err="1">
                <a:solidFill>
                  <a:srgbClr val="0501FF"/>
                </a:solidFill>
              </a:rPr>
              <a:t>deallocated</a:t>
            </a:r>
            <a:r>
              <a:rPr lang="nb-NO" sz="1800" b="0" dirty="0">
                <a:solidFill>
                  <a:srgbClr val="0501FF"/>
                </a:solidFill>
              </a:rPr>
              <a:t> </a:t>
            </a:r>
            <a:r>
              <a:rPr lang="nb-NO" sz="1800" b="0" dirty="0" err="1">
                <a:solidFill>
                  <a:srgbClr val="0501FF"/>
                </a:solidFill>
              </a:rPr>
              <a:t>dynamically</a:t>
            </a:r>
            <a:endParaRPr lang="nb-NO" sz="1800" b="0" dirty="0">
              <a:solidFill>
                <a:srgbClr val="0501FF"/>
              </a:solidFill>
            </a:endParaRPr>
          </a:p>
        </p:txBody>
      </p:sp>
      <p:sp>
        <p:nvSpPr>
          <p:cNvPr id="5" name="Content Placeholder 4">
            <a:extLst>
              <a:ext uri="{FF2B5EF4-FFF2-40B4-BE49-F238E27FC236}">
                <a16:creationId xmlns:a16="http://schemas.microsoft.com/office/drawing/2014/main" id="{B02133B4-5B92-1440-51DD-C6516DA32BF9}"/>
              </a:ext>
            </a:extLst>
          </p:cNvPr>
          <p:cNvSpPr>
            <a:spLocks noGrp="1"/>
          </p:cNvSpPr>
          <p:nvPr>
            <p:ph sz="half" idx="1"/>
          </p:nvPr>
        </p:nvSpPr>
        <p:spPr>
          <a:xfrm>
            <a:off x="-1" y="1702293"/>
            <a:ext cx="6224588" cy="4812808"/>
          </a:xfrm>
        </p:spPr>
        <p:txBody>
          <a:bodyPr/>
          <a:lstStyle/>
          <a:p>
            <a:r>
              <a:rPr lang="nb-NO" sz="2400" dirty="0" err="1"/>
              <a:t>Obviously</a:t>
            </a:r>
            <a:r>
              <a:rPr lang="nb-NO" sz="2400" dirty="0"/>
              <a:t>: </a:t>
            </a:r>
            <a:r>
              <a:rPr lang="nb-NO" sz="2400" dirty="0" err="1">
                <a:solidFill>
                  <a:srgbClr val="FFC000"/>
                </a:solidFill>
              </a:rPr>
              <a:t>external</a:t>
            </a:r>
            <a:r>
              <a:rPr lang="nb-NO" sz="2400" dirty="0">
                <a:solidFill>
                  <a:srgbClr val="FFC000"/>
                </a:solidFill>
              </a:rPr>
              <a:t> </a:t>
            </a:r>
            <a:r>
              <a:rPr lang="nb-NO" sz="2400" dirty="0" err="1">
                <a:solidFill>
                  <a:srgbClr val="FFC000"/>
                </a:solidFill>
              </a:rPr>
              <a:t>fragmentation</a:t>
            </a:r>
            <a:r>
              <a:rPr lang="nb-NO" sz="2400" dirty="0">
                <a:solidFill>
                  <a:srgbClr val="FFC000"/>
                </a:solidFill>
              </a:rPr>
              <a:t> </a:t>
            </a:r>
            <a:r>
              <a:rPr lang="nb-NO" sz="2400" dirty="0"/>
              <a:t>due to </a:t>
            </a:r>
            <a:r>
              <a:rPr lang="nb-NO" sz="2400" dirty="0" err="1"/>
              <a:t>malloc</a:t>
            </a:r>
            <a:r>
              <a:rPr lang="nb-NO" sz="2400" dirty="0"/>
              <a:t>/</a:t>
            </a:r>
            <a:r>
              <a:rPr lang="nb-NO" sz="2400" dirty="0" err="1"/>
              <a:t>free</a:t>
            </a:r>
            <a:endParaRPr lang="nb-NO" sz="2400" dirty="0"/>
          </a:p>
          <a:p>
            <a:endParaRPr lang="nb-NO" sz="2400" dirty="0"/>
          </a:p>
          <a:p>
            <a:r>
              <a:rPr lang="nb-NO" sz="2400" dirty="0" err="1"/>
              <a:t>We</a:t>
            </a:r>
            <a:r>
              <a:rPr lang="nb-NO" sz="2400" dirty="0"/>
              <a:t> </a:t>
            </a:r>
            <a:r>
              <a:rPr lang="nb-NO" sz="2400" dirty="0" err="1"/>
              <a:t>can</a:t>
            </a:r>
            <a:r>
              <a:rPr lang="nb-NO" sz="2400" dirty="0"/>
              <a:t> </a:t>
            </a:r>
            <a:r>
              <a:rPr lang="nb-NO" sz="2400" dirty="0" err="1"/>
              <a:t>also</a:t>
            </a:r>
            <a:r>
              <a:rPr lang="nb-NO" sz="2400" dirty="0"/>
              <a:t> have </a:t>
            </a:r>
            <a:r>
              <a:rPr lang="nb-NO" sz="2400" dirty="0" err="1">
                <a:solidFill>
                  <a:srgbClr val="FFC000"/>
                </a:solidFill>
              </a:rPr>
              <a:t>internal</a:t>
            </a:r>
            <a:r>
              <a:rPr lang="nb-NO" sz="2400" dirty="0">
                <a:solidFill>
                  <a:srgbClr val="FFC000"/>
                </a:solidFill>
              </a:rPr>
              <a:t> </a:t>
            </a:r>
            <a:r>
              <a:rPr lang="nb-NO" sz="2400" dirty="0" err="1">
                <a:solidFill>
                  <a:srgbClr val="FFC000"/>
                </a:solidFill>
              </a:rPr>
              <a:t>fragmentation</a:t>
            </a:r>
            <a:endParaRPr lang="nb-NO" sz="2400" dirty="0">
              <a:solidFill>
                <a:srgbClr val="FFC000"/>
              </a:solidFill>
            </a:endParaRPr>
          </a:p>
          <a:p>
            <a:endParaRPr lang="nb-NO" sz="2400" dirty="0">
              <a:solidFill>
                <a:srgbClr val="FFC000"/>
              </a:solidFill>
            </a:endParaRPr>
          </a:p>
          <a:p>
            <a:r>
              <a:rPr lang="nb-NO" sz="2400" dirty="0" err="1">
                <a:solidFill>
                  <a:srgbClr val="0501FF"/>
                </a:solidFill>
              </a:rPr>
              <a:t>Why</a:t>
            </a:r>
            <a:r>
              <a:rPr lang="nb-NO" sz="2400" dirty="0">
                <a:solidFill>
                  <a:srgbClr val="0501FF"/>
                </a:solidFill>
              </a:rPr>
              <a:t>?</a:t>
            </a:r>
          </a:p>
        </p:txBody>
      </p:sp>
    </p:spTree>
    <p:extLst>
      <p:ext uri="{BB962C8B-B14F-4D97-AF65-F5344CB8AC3E}">
        <p14:creationId xmlns:p14="http://schemas.microsoft.com/office/powerpoint/2010/main" val="3832545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afterEffect">
                                  <p:stCondLst>
                                    <p:cond delay="2000"/>
                                  </p:stCondLst>
                                  <p:childTnLst>
                                    <p:animScale>
                                      <p:cBhvr>
                                        <p:cTn id="6" dur="2000" fill="hold"/>
                                        <p:tgtEl>
                                          <p:spTgt spid="1174533"/>
                                        </p:tgtEl>
                                      </p:cBhvr>
                                      <p:by x="100000" y="330000"/>
                                    </p:animScale>
                                  </p:childTnLst>
                                </p:cTn>
                              </p:par>
                              <p:par>
                                <p:cTn id="7" presetID="1" presetClass="exit" presetSubtype="0" fill="hold" grpId="0" nodeType="withEffect">
                                  <p:stCondLst>
                                    <p:cond delay="0"/>
                                  </p:stCondLst>
                                  <p:childTnLst>
                                    <p:set>
                                      <p:cBhvr>
                                        <p:cTn id="8" dur="1" fill="hold">
                                          <p:stCondLst>
                                            <p:cond delay="0"/>
                                          </p:stCondLst>
                                        </p:cTn>
                                        <p:tgtEl>
                                          <p:spTgt spid="1174534"/>
                                        </p:tgtEl>
                                        <p:attrNameLst>
                                          <p:attrName>style.visibility</p:attrName>
                                        </p:attrNameLst>
                                      </p:cBhvr>
                                      <p:to>
                                        <p:strVal val="hidden"/>
                                      </p:to>
                                    </p:set>
                                  </p:childTnLst>
                                </p:cTn>
                              </p:par>
                              <p:par>
                                <p:cTn id="9" presetID="0" presetClass="path" presetSubtype="0" accel="50000" decel="50000" fill="hold" grpId="1" nodeType="withEffect">
                                  <p:stCondLst>
                                    <p:cond delay="0"/>
                                  </p:stCondLst>
                                  <p:childTnLst>
                                    <p:animMotion origin="layout" path="M -2.77778E-6 2.22222E-6 L 0.00018 0.09444 " pathEditMode="relative" rAng="0" ptsTypes="AA">
                                      <p:cBhvr>
                                        <p:cTn id="10" dur="2000" fill="hold"/>
                                        <p:tgtEl>
                                          <p:spTgt spid="1174533"/>
                                        </p:tgtEl>
                                        <p:attrNameLst>
                                          <p:attrName>ppt_x</p:attrName>
                                          <p:attrName>ppt_y</p:attrName>
                                        </p:attrNameLst>
                                      </p:cBhvr>
                                      <p:rCtr x="0" y="4722"/>
                                    </p:animMotion>
                                  </p:childTnLst>
                                </p:cTn>
                              </p:par>
                            </p:childTnLst>
                          </p:cTn>
                        </p:par>
                        <p:par>
                          <p:cTn id="11" fill="hold" nodeType="afterGroup">
                            <p:stCondLst>
                              <p:cond delay="4000"/>
                            </p:stCondLst>
                            <p:childTnLst>
                              <p:par>
                                <p:cTn id="12" presetID="1" presetClass="exit" presetSubtype="0" fill="hold" grpId="2" nodeType="afterEffect">
                                  <p:stCondLst>
                                    <p:cond delay="0"/>
                                  </p:stCondLst>
                                  <p:childTnLst>
                                    <p:set>
                                      <p:cBhvr>
                                        <p:cTn id="13" dur="1" fill="hold">
                                          <p:stCondLst>
                                            <p:cond delay="0"/>
                                          </p:stCondLst>
                                        </p:cTn>
                                        <p:tgtEl>
                                          <p:spTgt spid="1174533"/>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1174535"/>
                                        </p:tgtEl>
                                        <p:attrNameLst>
                                          <p:attrName>style.visibility</p:attrName>
                                        </p:attrNameLst>
                                      </p:cBhvr>
                                      <p:to>
                                        <p:strVal val="visible"/>
                                      </p:to>
                                    </p:set>
                                  </p:childTnLst>
                                </p:cTn>
                              </p:par>
                              <p:par>
                                <p:cTn id="16" presetID="9" presetClass="entr" presetSubtype="0" fill="hold" grpId="0" nodeType="withEffect">
                                  <p:stCondLst>
                                    <p:cond delay="0"/>
                                  </p:stCondLst>
                                  <p:childTnLst>
                                    <p:set>
                                      <p:cBhvr>
                                        <p:cTn id="17" dur="1" fill="hold">
                                          <p:stCondLst>
                                            <p:cond delay="0"/>
                                          </p:stCondLst>
                                        </p:cTn>
                                        <p:tgtEl>
                                          <p:spTgt spid="1174536"/>
                                        </p:tgtEl>
                                        <p:attrNameLst>
                                          <p:attrName>style.visibility</p:attrName>
                                        </p:attrNameLst>
                                      </p:cBhvr>
                                      <p:to>
                                        <p:strVal val="visible"/>
                                      </p:to>
                                    </p:set>
                                    <p:animEffect transition="in" filter="dissolve">
                                      <p:cBhvr>
                                        <p:cTn id="18" dur="500"/>
                                        <p:tgtEl>
                                          <p:spTgt spid="117453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74537"/>
                                        </p:tgtEl>
                                        <p:attrNameLst>
                                          <p:attrName>style.visibility</p:attrName>
                                        </p:attrNameLst>
                                      </p:cBhvr>
                                      <p:to>
                                        <p:strVal val="visible"/>
                                      </p:to>
                                    </p:set>
                                    <p:animEffect transition="in" filter="dissolve">
                                      <p:cBhvr>
                                        <p:cTn id="21" dur="500"/>
                                        <p:tgtEl>
                                          <p:spTgt spid="1174537"/>
                                        </p:tgtEl>
                                      </p:cBhvr>
                                    </p:animEffect>
                                  </p:childTnLst>
                                </p:cTn>
                              </p:par>
                            </p:childTnLst>
                          </p:cTn>
                        </p:par>
                        <p:par>
                          <p:cTn id="22" fill="hold" nodeType="afterGroup">
                            <p:stCondLst>
                              <p:cond delay="4500"/>
                            </p:stCondLst>
                            <p:childTnLst>
                              <p:par>
                                <p:cTn id="23" presetID="22" presetClass="entr" presetSubtype="1" fill="hold" nodeType="afterEffect">
                                  <p:stCondLst>
                                    <p:cond delay="0"/>
                                  </p:stCondLst>
                                  <p:childTnLst>
                                    <p:set>
                                      <p:cBhvr>
                                        <p:cTn id="24" dur="1" fill="hold">
                                          <p:stCondLst>
                                            <p:cond delay="0"/>
                                          </p:stCondLst>
                                        </p:cTn>
                                        <p:tgtEl>
                                          <p:spTgt spid="1174595"/>
                                        </p:tgtEl>
                                        <p:attrNameLst>
                                          <p:attrName>style.visibility</p:attrName>
                                        </p:attrNameLst>
                                      </p:cBhvr>
                                      <p:to>
                                        <p:strVal val="visible"/>
                                      </p:to>
                                    </p:set>
                                    <p:animEffect transition="in" filter="wipe(up)">
                                      <p:cBhvr>
                                        <p:cTn id="25" dur="1000"/>
                                        <p:tgtEl>
                                          <p:spTgt spid="11745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74601"/>
                                        </p:tgtEl>
                                        <p:attrNameLst>
                                          <p:attrName>style.visibility</p:attrName>
                                        </p:attrNameLst>
                                      </p:cBhvr>
                                      <p:to>
                                        <p:strVal val="visible"/>
                                      </p:to>
                                    </p:set>
                                    <p:animEffect transition="in" filter="dissolve">
                                      <p:cBhvr>
                                        <p:cTn id="30" dur="500"/>
                                        <p:tgtEl>
                                          <p:spTgt spid="1174601"/>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11746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7460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174602"/>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174603"/>
                                        </p:tgtEl>
                                        <p:attrNameLst>
                                          <p:attrName>style.visibility</p:attrName>
                                        </p:attrNameLst>
                                      </p:cBhvr>
                                      <p:to>
                                        <p:strVal val="visible"/>
                                      </p:to>
                                    </p:set>
                                    <p:animEffect transition="in" filter="dissolve">
                                      <p:cBhvr>
                                        <p:cTn id="39" dur="1000"/>
                                        <p:tgtEl>
                                          <p:spTgt spid="1174603"/>
                                        </p:tgtEl>
                                      </p:cBhvr>
                                    </p:animEffect>
                                  </p:childTnLst>
                                </p:cTn>
                              </p:par>
                              <p:par>
                                <p:cTn id="40" presetID="9" presetClass="entr" presetSubtype="0" fill="hold" nodeType="withEffect">
                                  <p:stCondLst>
                                    <p:cond delay="0"/>
                                  </p:stCondLst>
                                  <p:childTnLst>
                                    <p:set>
                                      <p:cBhvr>
                                        <p:cTn id="41" dur="1" fill="hold">
                                          <p:stCondLst>
                                            <p:cond delay="0"/>
                                          </p:stCondLst>
                                        </p:cTn>
                                        <p:tgtEl>
                                          <p:spTgt spid="1174606"/>
                                        </p:tgtEl>
                                        <p:attrNameLst>
                                          <p:attrName>style.visibility</p:attrName>
                                        </p:attrNameLst>
                                      </p:cBhvr>
                                      <p:to>
                                        <p:strVal val="visible"/>
                                      </p:to>
                                    </p:set>
                                    <p:animEffect transition="in" filter="dissolve">
                                      <p:cBhvr>
                                        <p:cTn id="42" dur="1000"/>
                                        <p:tgtEl>
                                          <p:spTgt spid="1174606"/>
                                        </p:tgtEl>
                                      </p:cBhvr>
                                    </p:animEffect>
                                  </p:childTnLst>
                                </p:cTn>
                              </p:par>
                              <p:par>
                                <p:cTn id="43" presetID="9" presetClass="entr" presetSubtype="0" fill="hold" nodeType="withEffect">
                                  <p:stCondLst>
                                    <p:cond delay="0"/>
                                  </p:stCondLst>
                                  <p:childTnLst>
                                    <p:set>
                                      <p:cBhvr>
                                        <p:cTn id="44" dur="1" fill="hold">
                                          <p:stCondLst>
                                            <p:cond delay="0"/>
                                          </p:stCondLst>
                                        </p:cTn>
                                        <p:tgtEl>
                                          <p:spTgt spid="1174610"/>
                                        </p:tgtEl>
                                        <p:attrNameLst>
                                          <p:attrName>style.visibility</p:attrName>
                                        </p:attrNameLst>
                                      </p:cBhvr>
                                      <p:to>
                                        <p:strVal val="visible"/>
                                      </p:to>
                                    </p:set>
                                    <p:animEffect transition="in" filter="dissolve">
                                      <p:cBhvr>
                                        <p:cTn id="45" dur="1000"/>
                                        <p:tgtEl>
                                          <p:spTgt spid="1174610"/>
                                        </p:tgtEl>
                                      </p:cBhvr>
                                    </p:animEffect>
                                  </p:childTnLst>
                                </p:cTn>
                              </p:par>
                            </p:childTnLst>
                          </p:cTn>
                        </p:par>
                        <p:par>
                          <p:cTn id="46" fill="hold" nodeType="afterGroup">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1174616"/>
                                        </p:tgtEl>
                                        <p:attrNameLst>
                                          <p:attrName>style.visibility</p:attrName>
                                        </p:attrNameLst>
                                      </p:cBhvr>
                                      <p:to>
                                        <p:strVal val="visible"/>
                                      </p:to>
                                    </p:set>
                                    <p:animEffect transition="in" filter="wipe(up)">
                                      <p:cBhvr>
                                        <p:cTn id="49" dur="500"/>
                                        <p:tgtEl>
                                          <p:spTgt spid="1174616"/>
                                        </p:tgtEl>
                                      </p:cBhvr>
                                    </p:animEffect>
                                  </p:childTnLst>
                                </p:cTn>
                              </p:par>
                              <p:par>
                                <p:cTn id="50" presetID="22" presetClass="entr" presetSubtype="4" fill="hold" nodeType="withEffect">
                                  <p:stCondLst>
                                    <p:cond delay="0"/>
                                  </p:stCondLst>
                                  <p:childTnLst>
                                    <p:set>
                                      <p:cBhvr>
                                        <p:cTn id="51" dur="1" fill="hold">
                                          <p:stCondLst>
                                            <p:cond delay="0"/>
                                          </p:stCondLst>
                                        </p:cTn>
                                        <p:tgtEl>
                                          <p:spTgt spid="1174613"/>
                                        </p:tgtEl>
                                        <p:attrNameLst>
                                          <p:attrName>style.visibility</p:attrName>
                                        </p:attrNameLst>
                                      </p:cBhvr>
                                      <p:to>
                                        <p:strVal val="visible"/>
                                      </p:to>
                                    </p:set>
                                    <p:animEffect transition="in" filter="wipe(down)">
                                      <p:cBhvr>
                                        <p:cTn id="52" dur="500"/>
                                        <p:tgtEl>
                                          <p:spTgt spid="1174613"/>
                                        </p:tgtEl>
                                      </p:cBhvr>
                                    </p:animEffect>
                                  </p:childTnLst>
                                </p:cTn>
                              </p:par>
                            </p:childTnLst>
                          </p:cTn>
                        </p:par>
                        <p:par>
                          <p:cTn id="53" fill="hold" nodeType="afterGroup">
                            <p:stCondLst>
                              <p:cond delay="1500"/>
                            </p:stCondLst>
                            <p:childTnLst>
                              <p:par>
                                <p:cTn id="54" presetID="22" presetClass="entr" presetSubtype="4" fill="hold" grpId="0" nodeType="afterEffect">
                                  <p:stCondLst>
                                    <p:cond delay="0"/>
                                  </p:stCondLst>
                                  <p:childTnLst>
                                    <p:set>
                                      <p:cBhvr>
                                        <p:cTn id="55" dur="1" fill="hold">
                                          <p:stCondLst>
                                            <p:cond delay="0"/>
                                          </p:stCondLst>
                                        </p:cTn>
                                        <p:tgtEl>
                                          <p:spTgt spid="1174617"/>
                                        </p:tgtEl>
                                        <p:attrNameLst>
                                          <p:attrName>style.visibility</p:attrName>
                                        </p:attrNameLst>
                                      </p:cBhvr>
                                      <p:to>
                                        <p:strVal val="visible"/>
                                      </p:to>
                                    </p:set>
                                    <p:animEffect transition="in" filter="wipe(down)">
                                      <p:cBhvr>
                                        <p:cTn id="56" dur="500"/>
                                        <p:tgtEl>
                                          <p:spTgt spid="1174617"/>
                                        </p:tgtEl>
                                      </p:cBhvr>
                                    </p:animEffect>
                                  </p:childTnLst>
                                </p:cTn>
                              </p:par>
                            </p:childTnLst>
                          </p:cTn>
                        </p:par>
                        <p:par>
                          <p:cTn id="57" fill="hold" nodeType="afterGroup">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1174618"/>
                                        </p:tgtEl>
                                        <p:attrNameLst>
                                          <p:attrName>style.visibility</p:attrName>
                                        </p:attrNameLst>
                                      </p:cBhvr>
                                      <p:to>
                                        <p:strVal val="visible"/>
                                      </p:to>
                                    </p:set>
                                  </p:childTnLst>
                                </p:cTn>
                              </p:par>
                              <p:par>
                                <p:cTn id="60" presetID="22" presetClass="entr" presetSubtype="1" fill="hold" nodeType="withEffect">
                                  <p:stCondLst>
                                    <p:cond delay="0"/>
                                  </p:stCondLst>
                                  <p:childTnLst>
                                    <p:set>
                                      <p:cBhvr>
                                        <p:cTn id="61" dur="1" fill="hold">
                                          <p:stCondLst>
                                            <p:cond delay="0"/>
                                          </p:stCondLst>
                                        </p:cTn>
                                        <p:tgtEl>
                                          <p:spTgt spid="1174598"/>
                                        </p:tgtEl>
                                        <p:attrNameLst>
                                          <p:attrName>style.visibility</p:attrName>
                                        </p:attrNameLst>
                                      </p:cBhvr>
                                      <p:to>
                                        <p:strVal val="visible"/>
                                      </p:to>
                                    </p:set>
                                    <p:animEffect transition="in" filter="wipe(up)">
                                      <p:cBhvr>
                                        <p:cTn id="62" dur="1000"/>
                                        <p:tgtEl>
                                          <p:spTgt spid="117459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0" presetClass="path" presetSubtype="0" accel="50000" decel="50000" fill="hold" nodeType="clickEffect">
                                  <p:stCondLst>
                                    <p:cond delay="0"/>
                                  </p:stCondLst>
                                  <p:childTnLst>
                                    <p:animMotion origin="layout" path="M 0 0 L 0 -0.04722 " pathEditMode="relative" ptsTypes="AA">
                                      <p:cBhvr>
                                        <p:cTn id="66" dur="2000" fill="hold"/>
                                        <p:tgtEl>
                                          <p:spTgt spid="1174613"/>
                                        </p:tgtEl>
                                        <p:attrNameLst>
                                          <p:attrName>ppt_x</p:attrName>
                                          <p:attrName>ppt_y</p:attrName>
                                        </p:attrNameLst>
                                      </p:cBhvr>
                                    </p:animMotion>
                                  </p:childTnLst>
                                </p:cTn>
                              </p:par>
                              <p:par>
                                <p:cTn id="67" presetID="0" presetClass="path" presetSubtype="0" accel="50000" decel="50000" fill="hold" grpId="1" nodeType="withEffect">
                                  <p:stCondLst>
                                    <p:cond delay="0"/>
                                  </p:stCondLst>
                                  <p:childTnLst>
                                    <p:animMotion origin="layout" path="M 0 0 L 0 -0.04722 " pathEditMode="relative" ptsTypes="AA">
                                      <p:cBhvr>
                                        <p:cTn id="68" dur="2000" fill="hold"/>
                                        <p:tgtEl>
                                          <p:spTgt spid="1174617"/>
                                        </p:tgtEl>
                                        <p:attrNameLst>
                                          <p:attrName>ppt_x</p:attrName>
                                          <p:attrName>ppt_y</p:attrName>
                                        </p:attrNameLst>
                                      </p:cBhvr>
                                    </p:animMotion>
                                  </p:childTnLst>
                                </p:cTn>
                              </p:par>
                            </p:childTnLst>
                          </p:cTn>
                        </p:par>
                        <p:par>
                          <p:cTn id="69" fill="hold" nodeType="afterGroup">
                            <p:stCondLst>
                              <p:cond delay="2000"/>
                            </p:stCondLst>
                            <p:childTnLst>
                              <p:par>
                                <p:cTn id="70" presetID="9" presetClass="entr" presetSubtype="0" fill="hold" nodeType="afterEffect">
                                  <p:stCondLst>
                                    <p:cond delay="0"/>
                                  </p:stCondLst>
                                  <p:childTnLst>
                                    <p:set>
                                      <p:cBhvr>
                                        <p:cTn id="71" dur="1" fill="hold">
                                          <p:stCondLst>
                                            <p:cond delay="0"/>
                                          </p:stCondLst>
                                        </p:cTn>
                                        <p:tgtEl>
                                          <p:spTgt spid="1174619"/>
                                        </p:tgtEl>
                                        <p:attrNameLst>
                                          <p:attrName>style.visibility</p:attrName>
                                        </p:attrNameLst>
                                      </p:cBhvr>
                                      <p:to>
                                        <p:strVal val="visible"/>
                                      </p:to>
                                    </p:set>
                                    <p:animEffect transition="in" filter="dissolve">
                                      <p:cBhvr>
                                        <p:cTn id="72" dur="500"/>
                                        <p:tgtEl>
                                          <p:spTgt spid="1174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3" grpId="0" animBg="1"/>
      <p:bldP spid="1174533" grpId="1" animBg="1"/>
      <p:bldP spid="1174533" grpId="2" animBg="1"/>
      <p:bldP spid="1174534" grpId="0" animBg="1"/>
      <p:bldP spid="1174535" grpId="0" animBg="1"/>
      <p:bldP spid="1174536" grpId="0"/>
      <p:bldP spid="1174537" grpId="0"/>
      <p:bldP spid="1174601" grpId="0" animBg="1"/>
      <p:bldP spid="1174602" grpId="0"/>
      <p:bldP spid="1174602" grpId="1"/>
      <p:bldP spid="1174609" grpId="0"/>
      <p:bldP spid="1174616" grpId="0" animBg="1"/>
      <p:bldP spid="1174617" grpId="0" animBg="1"/>
      <p:bldP spid="1174617" grpId="1" animBg="1"/>
      <p:bldP spid="1174618" grpId="0"/>
    </p:bldLst>
  </p:timing>
</p:sld>
</file>

<file path=ppt/theme/theme1.xml><?xml version="1.0" encoding="utf-8"?>
<a:theme xmlns:a="http://schemas.openxmlformats.org/drawingml/2006/main" name="1_paalh">
  <a:themeElements>
    <a:clrScheme name="1_paalh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paalh">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1_paalh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paalh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paalh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paalh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paalh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paalh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47920</TotalTime>
  <Words>802</Words>
  <Application>Microsoft Macintosh PowerPoint</Application>
  <PresentationFormat>On-screen Show (4:3)</PresentationFormat>
  <Paragraphs>155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Helvetica</vt:lpstr>
      <vt:lpstr>Tahoma</vt:lpstr>
      <vt:lpstr>Wingdings</vt:lpstr>
      <vt:lpstr>1_paalh</vt:lpstr>
      <vt:lpstr>Operating Systems:   Dynamic Partitioning </vt:lpstr>
      <vt:lpstr>Dynamic Partitioning</vt:lpstr>
      <vt:lpstr>Dynamic Partitioning</vt:lpstr>
      <vt:lpstr>Dynamic Partitioning</vt:lpstr>
      <vt:lpstr>Relevance in spite of virtual memory</vt:lpstr>
      <vt:lpstr>Relevance in spite of virtual memory</vt:lpstr>
    </vt:vector>
  </TitlesOfParts>
  <Company>ifi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paalh</dc:creator>
  <cp:lastModifiedBy>Carsten Griwodz</cp:lastModifiedBy>
  <cp:revision>1878</cp:revision>
  <cp:lastPrinted>2020-01-23T12:31:44Z</cp:lastPrinted>
  <dcterms:created xsi:type="dcterms:W3CDTF">2013-09-25T07:47:56Z</dcterms:created>
  <dcterms:modified xsi:type="dcterms:W3CDTF">2024-02-14T10:53:07Z</dcterms:modified>
</cp:coreProperties>
</file>