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4981"/>
    <a:srgbClr val="FF64B4"/>
    <a:srgbClr val="DE2164"/>
    <a:srgbClr val="208754"/>
    <a:srgbClr val="00F900"/>
    <a:srgbClr val="007676"/>
    <a:srgbClr val="00F9F9"/>
    <a:srgbClr val="000048"/>
    <a:srgbClr val="0000EA"/>
    <a:srgbClr val="860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031BB7-5E93-4544-B929-B07C0980D636}" v="111" dt="2023-05-25T21:56:23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1" d="100"/>
          <a:sy n="51" d="100"/>
        </p:scale>
        <p:origin x="138" y="-4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FEE00-B841-4180-962D-0134BEF492B0}" type="datetimeFigureOut">
              <a:rPr lang="es-ES" smtClean="0"/>
              <a:t>25/05/2023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387B-11F6-4AB5-8B29-754AFB512B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8636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FEE00-B841-4180-962D-0134BEF492B0}" type="datetimeFigureOut">
              <a:rPr lang="es-ES" smtClean="0"/>
              <a:t>25/05/2023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387B-11F6-4AB5-8B29-754AFB512B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32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FEE00-B841-4180-962D-0134BEF492B0}" type="datetimeFigureOut">
              <a:rPr lang="es-ES" smtClean="0"/>
              <a:t>25/05/2023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387B-11F6-4AB5-8B29-754AFB512B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0032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FEE00-B841-4180-962D-0134BEF492B0}" type="datetimeFigureOut">
              <a:rPr lang="es-ES" smtClean="0"/>
              <a:t>25/05/2023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387B-11F6-4AB5-8B29-754AFB512B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716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FEE00-B841-4180-962D-0134BEF492B0}" type="datetimeFigureOut">
              <a:rPr lang="es-ES" smtClean="0"/>
              <a:t>25/05/2023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387B-11F6-4AB5-8B29-754AFB512B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287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FEE00-B841-4180-962D-0134BEF492B0}" type="datetimeFigureOut">
              <a:rPr lang="es-ES" smtClean="0"/>
              <a:t>25/05/2023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387B-11F6-4AB5-8B29-754AFB512B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61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FEE00-B841-4180-962D-0134BEF492B0}" type="datetimeFigureOut">
              <a:rPr lang="es-ES" smtClean="0"/>
              <a:t>25/05/2023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387B-11F6-4AB5-8B29-754AFB512B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155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FEE00-B841-4180-962D-0134BEF492B0}" type="datetimeFigureOut">
              <a:rPr lang="es-ES" smtClean="0"/>
              <a:t>25/05/2023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387B-11F6-4AB5-8B29-754AFB512B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231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FEE00-B841-4180-962D-0134BEF492B0}" type="datetimeFigureOut">
              <a:rPr lang="es-ES" smtClean="0"/>
              <a:t>25/05/2023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387B-11F6-4AB5-8B29-754AFB512B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358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FEE00-B841-4180-962D-0134BEF492B0}" type="datetimeFigureOut">
              <a:rPr lang="es-ES" smtClean="0"/>
              <a:t>25/05/2023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387B-11F6-4AB5-8B29-754AFB512B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228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FEE00-B841-4180-962D-0134BEF492B0}" type="datetimeFigureOut">
              <a:rPr lang="es-ES" smtClean="0"/>
              <a:t>25/05/2023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387B-11F6-4AB5-8B29-754AFB512B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507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FEE00-B841-4180-962D-0134BEF492B0}" type="datetimeFigureOut">
              <a:rPr lang="es-ES" smtClean="0"/>
              <a:t>25/05/2023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D387B-11F6-4AB5-8B29-754AFB512B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822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0">
            <a:extLst>
              <a:ext uri="{FF2B5EF4-FFF2-40B4-BE49-F238E27FC236}">
                <a16:creationId xmlns:a16="http://schemas.microsoft.com/office/drawing/2014/main" id="{0D1CC063-BA92-2608-EE44-F006F75E3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4141" y="-1013301"/>
            <a:ext cx="21647766" cy="32301814"/>
          </a:xfrm>
          <a:prstGeom prst="rect">
            <a:avLst/>
          </a:prstGeom>
          <a:solidFill>
            <a:schemeClr val="bg1">
              <a:lumMod val="75000"/>
              <a:alpha val="7843"/>
            </a:schemeClr>
          </a:solidFill>
          <a:ln w="9525">
            <a:solidFill>
              <a:srgbClr val="D8D8D8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658">
              <a:solidFill>
                <a:srgbClr val="FFFFFF"/>
              </a:solidFill>
              <a:latin typeface="Avenir Book"/>
              <a:ea typeface="ＭＳ Ｐゴシック" charset="0"/>
              <a:cs typeface="Avenir Book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E53AD95-817A-670A-DCEC-FCDADDE4E706}"/>
              </a:ext>
            </a:extLst>
          </p:cNvPr>
          <p:cNvSpPr txBox="1"/>
          <p:nvPr/>
        </p:nvSpPr>
        <p:spPr>
          <a:xfrm>
            <a:off x="1078670" y="555640"/>
            <a:ext cx="19226284" cy="1923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1"/>
              </a:spcAft>
            </a:pPr>
            <a:r>
              <a:rPr lang="es-ES" sz="3600" b="1" dirty="0">
                <a:latin typeface="Georgia" panose="02040502050405020303" pitchFamily="18" charset="0"/>
                <a:ea typeface="Lantinghei TC Demibold" panose="03000509000000000000" pitchFamily="66" charset="-120"/>
                <a:cs typeface="FUTURA MEDIUM" panose="020B0602020204020303" pitchFamily="34" charset="-79"/>
              </a:rPr>
              <a:t>TRATAMIENTO Y PROCESADO DE RESONANCIAS MAGNÉTICAS PARA EL DIAGNÓSTICO DEL CÁNCER DE MAMA:</a:t>
            </a:r>
          </a:p>
          <a:p>
            <a:pPr algn="ctr">
              <a:lnSpc>
                <a:spcPct val="115000"/>
              </a:lnSpc>
              <a:spcAft>
                <a:spcPts val="801"/>
              </a:spcAft>
            </a:pPr>
            <a:r>
              <a:rPr lang="es-ES" sz="2800" b="1" i="0" dirty="0">
                <a:effectLst/>
                <a:latin typeface="Georgia" panose="02040502050405020303" pitchFamily="18" charset="0"/>
              </a:rPr>
              <a:t>AVANZANDO MÁS ALLÁ DE LAS MAMOGRAFÍAS PARA UNA EVALUACIÓN DETALLADA Y PRECISA</a:t>
            </a:r>
            <a:endParaRPr lang="es-ES" sz="2800" b="1" dirty="0">
              <a:latin typeface="Georgia" panose="02040502050405020303" pitchFamily="18" charset="0"/>
              <a:ea typeface="LANTINGHEI TC DEMIBOLD" panose="03000509000000000000" pitchFamily="66" charset="-120"/>
              <a:cs typeface="Futura Medium" panose="020B0602020204020303" pitchFamily="34" charset="-79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62262CA-661E-EE4A-A5DC-46998348AE61}"/>
              </a:ext>
            </a:extLst>
          </p:cNvPr>
          <p:cNvSpPr/>
          <p:nvPr/>
        </p:nvSpPr>
        <p:spPr bwMode="auto">
          <a:xfrm>
            <a:off x="1068440" y="3632307"/>
            <a:ext cx="7175263" cy="8353453"/>
          </a:xfrm>
          <a:prstGeom prst="rect">
            <a:avLst/>
          </a:prstGeom>
          <a:solidFill>
            <a:srgbClr val="FFE4F6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098" tIns="32048" rIns="64098" bIns="32048" numCol="1" rtlCol="0" anchor="t" anchorCtr="0" compatLnSpc="1">
            <a:prstTxWarp prst="textNoShape">
              <a:avLst/>
            </a:prstTxWarp>
          </a:bodyPr>
          <a:lstStyle/>
          <a:p>
            <a:pPr defTabSz="2076274"/>
            <a:endParaRPr lang="es-ES" sz="4065">
              <a:solidFill>
                <a:srgbClr val="FFE4EF"/>
              </a:solidFill>
              <a:latin typeface="Arial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71AC9B6-6FD5-77AD-B193-D6E00BDD1E36}"/>
              </a:ext>
            </a:extLst>
          </p:cNvPr>
          <p:cNvSpPr/>
          <p:nvPr/>
        </p:nvSpPr>
        <p:spPr bwMode="auto">
          <a:xfrm>
            <a:off x="1055787" y="12269950"/>
            <a:ext cx="7277864" cy="8663046"/>
          </a:xfrm>
          <a:prstGeom prst="rect">
            <a:avLst/>
          </a:prstGeom>
          <a:solidFill>
            <a:srgbClr val="FFE4F6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098" tIns="32048" rIns="64098" bIns="32048" numCol="1" rtlCol="0" anchor="t" anchorCtr="0" compatLnSpc="1">
            <a:prstTxWarp prst="textNoShape">
              <a:avLst/>
            </a:prstTxWarp>
          </a:bodyPr>
          <a:lstStyle/>
          <a:p>
            <a:pPr defTabSz="2076274"/>
            <a:endParaRPr lang="es-ES" sz="4065">
              <a:solidFill>
                <a:srgbClr val="FFE4EF"/>
              </a:solidFill>
              <a:latin typeface="Ari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590B4C4-8726-23C6-5F68-E2AE3C2F46CB}"/>
              </a:ext>
            </a:extLst>
          </p:cNvPr>
          <p:cNvSpPr txBox="1"/>
          <p:nvPr/>
        </p:nvSpPr>
        <p:spPr>
          <a:xfrm>
            <a:off x="952761" y="3793221"/>
            <a:ext cx="7194173" cy="1501140"/>
          </a:xfrm>
          <a:prstGeom prst="rect">
            <a:avLst/>
          </a:prstGeom>
          <a:noFill/>
        </p:spPr>
        <p:txBody>
          <a:bodyPr wrap="square" lIns="91590" tIns="45795" rIns="91590" bIns="45795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404" dirty="0">
                <a:solidFill>
                  <a:srgbClr val="A5165E"/>
                </a:solidFill>
                <a:latin typeface="Arial Rounded MT Bold"/>
                <a:cs typeface="Dreaming Outloud Pro"/>
              </a:rPr>
              <a:t>CÁNCER DE MAMA:</a:t>
            </a:r>
          </a:p>
          <a:p>
            <a:pPr algn="ctr"/>
            <a:r>
              <a:rPr lang="es-ES" sz="2404" dirty="0">
                <a:solidFill>
                  <a:srgbClr val="A5165E"/>
                </a:solidFill>
                <a:latin typeface="Arial Rounded MT Bold"/>
                <a:cs typeface="Dreaming Outloud Pro"/>
              </a:rPr>
              <a:t>el más común y mortífero en mujeres</a:t>
            </a:r>
          </a:p>
          <a:p>
            <a:pPr algn="ctr">
              <a:lnSpc>
                <a:spcPct val="150000"/>
              </a:lnSpc>
            </a:pPr>
            <a:endParaRPr lang="es-ES" sz="2404" dirty="0">
              <a:solidFill>
                <a:srgbClr val="A5165E"/>
              </a:solidFill>
              <a:latin typeface="Arial Rounded MT Bold"/>
              <a:cs typeface="Dreaming Outloud Pro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D1A870-E1BB-43D9-C7FA-9C8B1AA51272}"/>
              </a:ext>
            </a:extLst>
          </p:cNvPr>
          <p:cNvSpPr txBox="1"/>
          <p:nvPr/>
        </p:nvSpPr>
        <p:spPr>
          <a:xfrm>
            <a:off x="2947672" y="7233137"/>
            <a:ext cx="1859765" cy="709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4006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76A133B-F2FF-817C-9C04-7A0FCE829ABD}"/>
              </a:ext>
            </a:extLst>
          </p:cNvPr>
          <p:cNvSpPr txBox="1"/>
          <p:nvPr/>
        </p:nvSpPr>
        <p:spPr>
          <a:xfrm>
            <a:off x="1100031" y="12542394"/>
            <a:ext cx="7199509" cy="1131002"/>
          </a:xfrm>
          <a:prstGeom prst="rect">
            <a:avLst/>
          </a:prstGeom>
          <a:noFill/>
        </p:spPr>
        <p:txBody>
          <a:bodyPr wrap="square" lIns="91590" tIns="45795" rIns="91590" bIns="45795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404" dirty="0">
                <a:solidFill>
                  <a:srgbClr val="A5165E"/>
                </a:solidFill>
                <a:latin typeface="Arial Rounded MT Bold"/>
                <a:cs typeface="Dreaming Outloud Pro"/>
              </a:rPr>
              <a:t>OBJETIVOS DEL PROYECTO: </a:t>
            </a:r>
          </a:p>
          <a:p>
            <a:pPr algn="ctr">
              <a:lnSpc>
                <a:spcPct val="150000"/>
              </a:lnSpc>
            </a:pPr>
            <a:r>
              <a:rPr lang="es-ES" sz="2404" dirty="0">
                <a:solidFill>
                  <a:srgbClr val="A5165E"/>
                </a:solidFill>
                <a:latin typeface="Arial Rounded MT Bold"/>
                <a:cs typeface="Dreaming Outloud Pro"/>
              </a:rPr>
              <a:t>detección precisa con resonancias magnéticas</a:t>
            </a:r>
            <a:endParaRPr lang="es-ES" sz="2804" dirty="0">
              <a:solidFill>
                <a:srgbClr val="A5165E"/>
              </a:solidFill>
              <a:latin typeface="Arial Rounded MT Bold"/>
              <a:cs typeface="Dreaming Outloud Pro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7EC1CC4-244B-5E9A-DFC7-362547CB7299}"/>
              </a:ext>
            </a:extLst>
          </p:cNvPr>
          <p:cNvSpPr txBox="1"/>
          <p:nvPr/>
        </p:nvSpPr>
        <p:spPr>
          <a:xfrm>
            <a:off x="3222135" y="14414544"/>
            <a:ext cx="4841567" cy="1293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dirty="0">
                <a:solidFill>
                  <a:srgbClr val="374151"/>
                </a:solidFill>
                <a:latin typeface="Arial Rounded MT Bold" panose="020F0704030504030204" pitchFamily="34" charset="0"/>
              </a:rPr>
              <a:t>Realizar una </a:t>
            </a:r>
            <a:r>
              <a:rPr lang="es-ES" dirty="0">
                <a:solidFill>
                  <a:srgbClr val="A5165E"/>
                </a:solidFill>
                <a:latin typeface="Arial Rounded MT Bold" panose="020F0704030504030204" pitchFamily="34" charset="0"/>
              </a:rPr>
              <a:t>segmentación precisa </a:t>
            </a:r>
            <a:r>
              <a:rPr lang="es-ES" dirty="0">
                <a:solidFill>
                  <a:srgbClr val="333333"/>
                </a:solidFill>
                <a:latin typeface="Arial Rounded MT Bold" panose="020F0704030504030204" pitchFamily="34" charset="77"/>
              </a:rPr>
              <a:t>con el software de procesamiento de imágenes </a:t>
            </a:r>
            <a:r>
              <a:rPr lang="es-ES" b="1" i="1" dirty="0" err="1">
                <a:solidFill>
                  <a:srgbClr val="A5165E"/>
                </a:solidFill>
                <a:latin typeface="Arial Rounded MT Bold" panose="020F0704030504030204" pitchFamily="34" charset="77"/>
              </a:rPr>
              <a:t>Itk</a:t>
            </a:r>
            <a:r>
              <a:rPr lang="es-ES" b="1" i="1" dirty="0">
                <a:solidFill>
                  <a:srgbClr val="A5165E"/>
                </a:solidFill>
                <a:latin typeface="Arial Rounded MT Bold" panose="020F0704030504030204" pitchFamily="34" charset="77"/>
              </a:rPr>
              <a:t>-Snap</a:t>
            </a:r>
            <a:r>
              <a:rPr lang="es-ES" dirty="0">
                <a:solidFill>
                  <a:srgbClr val="333333"/>
                </a:solidFill>
                <a:latin typeface="Arial Rounded MT Bold" panose="020F0704030504030204" pitchFamily="34" charset="77"/>
              </a:rPr>
              <a:t>.</a:t>
            </a:r>
            <a:endParaRPr lang="es-ES" sz="16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7DAF86F-9AB6-5E08-7617-CF938B8B6E0A}"/>
              </a:ext>
            </a:extLst>
          </p:cNvPr>
          <p:cNvSpPr txBox="1"/>
          <p:nvPr/>
        </p:nvSpPr>
        <p:spPr>
          <a:xfrm>
            <a:off x="3186837" y="19262608"/>
            <a:ext cx="4845127" cy="1285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dirty="0">
                <a:solidFill>
                  <a:srgbClr val="374151"/>
                </a:solidFill>
                <a:latin typeface="Arial Rounded MT Bold" panose="020F0704030504030204" pitchFamily="34" charset="0"/>
              </a:rPr>
              <a:t>Establecer </a:t>
            </a:r>
            <a:r>
              <a:rPr lang="es-ES" dirty="0">
                <a:solidFill>
                  <a:srgbClr val="B94981"/>
                </a:solidFill>
                <a:latin typeface="Arial Rounded MT Bold" panose="020F0704030504030204" pitchFamily="34" charset="0"/>
              </a:rPr>
              <a:t>los pasos necesarios </a:t>
            </a:r>
            <a:r>
              <a:rPr lang="es-ES" dirty="0">
                <a:solidFill>
                  <a:srgbClr val="374151"/>
                </a:solidFill>
                <a:latin typeface="Arial Rounded MT Bold" panose="020F0704030504030204" pitchFamily="34" charset="0"/>
              </a:rPr>
              <a:t>para la caracterización cuantitativa de las lesiones mamarias.</a:t>
            </a:r>
            <a:endParaRPr lang="es-ES" dirty="0">
              <a:latin typeface="Arial Rounded MT Bold" panose="020F070403050403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52B4BA3-D8DD-FFF5-81E6-33D5EBCE8C63}"/>
              </a:ext>
            </a:extLst>
          </p:cNvPr>
          <p:cNvSpPr txBox="1"/>
          <p:nvPr/>
        </p:nvSpPr>
        <p:spPr>
          <a:xfrm>
            <a:off x="2938703" y="17801616"/>
            <a:ext cx="4944610" cy="869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dirty="0">
                <a:solidFill>
                  <a:srgbClr val="374151"/>
                </a:solidFill>
                <a:latin typeface="Arial Rounded MT Bold" panose="020F0704030504030204" pitchFamily="34" charset="0"/>
              </a:rPr>
              <a:t>Realizar una </a:t>
            </a:r>
            <a:r>
              <a:rPr lang="es-ES" dirty="0">
                <a:solidFill>
                  <a:srgbClr val="B94981"/>
                </a:solidFill>
                <a:latin typeface="Arial Rounded MT Bold" panose="020F0704030504030204" pitchFamily="34" charset="0"/>
              </a:rPr>
              <a:t>evaluación comparativa </a:t>
            </a:r>
            <a:r>
              <a:rPr lang="es-ES" dirty="0">
                <a:solidFill>
                  <a:srgbClr val="374151"/>
                </a:solidFill>
                <a:latin typeface="Arial Rounded MT Bold" panose="020F0704030504030204" pitchFamily="34" charset="0"/>
              </a:rPr>
              <a:t>de distintas </a:t>
            </a:r>
            <a:r>
              <a:rPr lang="es-ES" dirty="0">
                <a:solidFill>
                  <a:srgbClr val="B94981"/>
                </a:solidFill>
                <a:latin typeface="Arial Rounded MT Bold" panose="020F0704030504030204" pitchFamily="34" charset="0"/>
              </a:rPr>
              <a:t>técnicas de segmentación</a:t>
            </a:r>
          </a:p>
        </p:txBody>
      </p:sp>
      <p:pic>
        <p:nvPicPr>
          <p:cNvPr id="15" name="Imagen 14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F67B261D-BBB4-6AA5-6E30-5EA337860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402" y="13965881"/>
            <a:ext cx="1908933" cy="1908933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93F02DC0-0338-87A5-3124-5D1C07AAAE91}"/>
              </a:ext>
            </a:extLst>
          </p:cNvPr>
          <p:cNvSpPr txBox="1"/>
          <p:nvPr/>
        </p:nvSpPr>
        <p:spPr>
          <a:xfrm>
            <a:off x="1177005" y="9907637"/>
            <a:ext cx="3943973" cy="170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803" dirty="0">
                <a:solidFill>
                  <a:srgbClr val="374151"/>
                </a:solidFill>
                <a:latin typeface="Arial Rounded MT Bold" panose="020F0704030504030204" pitchFamily="34" charset="0"/>
              </a:rPr>
              <a:t>Se requiere el uso de </a:t>
            </a:r>
            <a:r>
              <a:rPr lang="es-ES" sz="1803" dirty="0">
                <a:solidFill>
                  <a:srgbClr val="B94981"/>
                </a:solidFill>
                <a:latin typeface="Arial Rounded MT Bold" panose="020F0704030504030204" pitchFamily="34" charset="0"/>
              </a:rPr>
              <a:t>resonancias magnéticas mamarias </a:t>
            </a:r>
            <a:r>
              <a:rPr lang="es-ES" sz="1803" dirty="0">
                <a:solidFill>
                  <a:srgbClr val="374151"/>
                </a:solidFill>
                <a:latin typeface="Arial Rounded MT Bold" panose="020F0704030504030204" pitchFamily="34" charset="0"/>
              </a:rPr>
              <a:t>para el diagnóstico de cáncer en tejido mamario denso:</a:t>
            </a:r>
            <a:endParaRPr lang="es-ES" sz="1803" dirty="0">
              <a:latin typeface="Arial Rounded MT Bold" panose="020F0704030504030204" pitchFamily="34" charset="0"/>
            </a:endParaRPr>
          </a:p>
        </p:txBody>
      </p: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172368A5-9CDC-5A27-342E-A4860FFCC2B2}"/>
              </a:ext>
            </a:extLst>
          </p:cNvPr>
          <p:cNvGrpSpPr/>
          <p:nvPr/>
        </p:nvGrpSpPr>
        <p:grpSpPr>
          <a:xfrm>
            <a:off x="1306792" y="7302853"/>
            <a:ext cx="6806269" cy="2199784"/>
            <a:chOff x="1310458" y="7648134"/>
            <a:chExt cx="6806269" cy="2199784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0C5FA94-CAB0-63C2-BD55-B05DF8B05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0458" y="7811531"/>
              <a:ext cx="1599829" cy="1831479"/>
            </a:xfrm>
            <a:prstGeom prst="rect">
              <a:avLst/>
            </a:prstGeom>
          </p:spPr>
        </p:pic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36B00C0D-7177-5D17-963D-0202D719194A}"/>
                </a:ext>
              </a:extLst>
            </p:cNvPr>
            <p:cNvSpPr txBox="1"/>
            <p:nvPr/>
          </p:nvSpPr>
          <p:spPr>
            <a:xfrm>
              <a:off x="2876267" y="7648134"/>
              <a:ext cx="5187435" cy="871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s-ES" sz="1803" dirty="0">
                  <a:solidFill>
                    <a:srgbClr val="374151"/>
                  </a:solidFill>
                  <a:latin typeface="Arial Rounded MT Bold" panose="020F0704030504030204" pitchFamily="34" charset="0"/>
                </a:rPr>
                <a:t>Se estima que el </a:t>
              </a:r>
              <a:r>
                <a:rPr lang="es-ES" sz="1803" dirty="0">
                  <a:solidFill>
                    <a:srgbClr val="A5165E"/>
                  </a:solidFill>
                  <a:latin typeface="Arial Rounded MT Bold" panose="020F0704030504030204" pitchFamily="34" charset="0"/>
                </a:rPr>
                <a:t>40% </a:t>
              </a:r>
              <a:r>
                <a:rPr lang="es-ES" sz="1803" dirty="0">
                  <a:solidFill>
                    <a:srgbClr val="374151"/>
                  </a:solidFill>
                  <a:latin typeface="Arial Rounded MT Bold" panose="020F0704030504030204" pitchFamily="34" charset="0"/>
                </a:rPr>
                <a:t>de las mujeres tiene </a:t>
              </a:r>
              <a:r>
                <a:rPr lang="es-ES" sz="1803" dirty="0">
                  <a:solidFill>
                    <a:srgbClr val="A5165E"/>
                  </a:solidFill>
                  <a:latin typeface="Arial Rounded MT Bold" panose="020F0704030504030204" pitchFamily="34" charset="0"/>
                </a:rPr>
                <a:t>tejido mamario denso: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65E0B4A7-F9B9-A6D4-35F8-D20D209E0558}"/>
                </a:ext>
              </a:extLst>
            </p:cNvPr>
            <p:cNvSpPr txBox="1"/>
            <p:nvPr/>
          </p:nvSpPr>
          <p:spPr>
            <a:xfrm>
              <a:off x="3001372" y="8560399"/>
              <a:ext cx="5115355" cy="1287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s-ES" sz="1803" dirty="0">
                  <a:solidFill>
                    <a:srgbClr val="374151"/>
                  </a:solidFill>
                  <a:latin typeface="Arial Rounded MT Bold" panose="020F0704030504030204" pitchFamily="34" charset="0"/>
                </a:rPr>
                <a:t>Se trata de una característica </a:t>
              </a:r>
              <a:r>
                <a:rPr lang="es-ES" sz="1803" dirty="0">
                  <a:solidFill>
                    <a:srgbClr val="A5165E"/>
                  </a:solidFill>
                  <a:latin typeface="Arial Rounded MT Bold" panose="020F0704030504030204" pitchFamily="34" charset="0"/>
                </a:rPr>
                <a:t>anatómica natural </a:t>
              </a:r>
              <a:r>
                <a:rPr lang="es-ES" sz="1803" dirty="0">
                  <a:solidFill>
                    <a:srgbClr val="374151"/>
                  </a:solidFill>
                  <a:latin typeface="Arial Rounded MT Bold" panose="020F0704030504030204" pitchFamily="34" charset="0"/>
                </a:rPr>
                <a:t>que </a:t>
              </a:r>
              <a:r>
                <a:rPr lang="es-ES" sz="1803" dirty="0">
                  <a:solidFill>
                    <a:srgbClr val="A5165E"/>
                  </a:solidFill>
                  <a:latin typeface="Arial Rounded MT Bold" panose="020F0704030504030204" pitchFamily="34" charset="0"/>
                </a:rPr>
                <a:t>dificulta la detección temprana</a:t>
              </a:r>
              <a:r>
                <a:rPr lang="es-ES" sz="1803" dirty="0">
                  <a:solidFill>
                    <a:srgbClr val="374151"/>
                  </a:solidFill>
                  <a:latin typeface="Arial Rounded MT Bold" panose="020F0704030504030204" pitchFamily="34" charset="0"/>
                </a:rPr>
                <a:t> del cáncer de mama</a:t>
              </a:r>
              <a:endParaRPr lang="es-ES" sz="1803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9" name="Imagen 18" descr="Forma&#10;&#10;Descripción generada automáticamente con confianza media">
            <a:extLst>
              <a:ext uri="{FF2B5EF4-FFF2-40B4-BE49-F238E27FC236}">
                <a16:creationId xmlns:a16="http://schemas.microsoft.com/office/drawing/2014/main" id="{972060E0-1C0C-B876-7142-5C40FD532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162" y="15684183"/>
            <a:ext cx="1735816" cy="1735816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7F47F1D0-83F3-A3D4-E4AB-1551F3D4DB47}"/>
              </a:ext>
            </a:extLst>
          </p:cNvPr>
          <p:cNvSpPr txBox="1"/>
          <p:nvPr/>
        </p:nvSpPr>
        <p:spPr>
          <a:xfrm>
            <a:off x="3015682" y="16124449"/>
            <a:ext cx="5187435" cy="1285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dirty="0">
                <a:solidFill>
                  <a:srgbClr val="374151"/>
                </a:solidFill>
                <a:latin typeface="Arial Rounded MT Bold" panose="020F0704030504030204" pitchFamily="34" charset="0"/>
              </a:rPr>
              <a:t>Valorar la </a:t>
            </a:r>
            <a:r>
              <a:rPr lang="es-ES" dirty="0">
                <a:solidFill>
                  <a:srgbClr val="B94981"/>
                </a:solidFill>
                <a:latin typeface="Arial Rounded MT Bold" panose="020F0704030504030204" pitchFamily="34" charset="0"/>
              </a:rPr>
              <a:t>precisión de segmentación obtenida</a:t>
            </a:r>
            <a:r>
              <a:rPr lang="es-ES" dirty="0">
                <a:solidFill>
                  <a:srgbClr val="374151"/>
                </a:solidFill>
                <a:latin typeface="Arial Rounded MT Bold" panose="020F0704030504030204" pitchFamily="34" charset="0"/>
              </a:rPr>
              <a:t> de las diferentes estructuras anatómicas relevantes.</a:t>
            </a:r>
            <a:endParaRPr lang="es-ES" dirty="0">
              <a:latin typeface="Arial Rounded MT Bold" panose="020F0704030504030204" pitchFamily="34" charset="0"/>
            </a:endParaRPr>
          </a:p>
        </p:txBody>
      </p:sp>
      <p:sp>
        <p:nvSpPr>
          <p:cNvPr id="48" name="Text Box 12">
            <a:extLst>
              <a:ext uri="{FF2B5EF4-FFF2-40B4-BE49-F238E27FC236}">
                <a16:creationId xmlns:a16="http://schemas.microsoft.com/office/drawing/2014/main" id="{E5B8080D-8054-DBF4-A9FC-8FE545FE5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4378" y="3701309"/>
            <a:ext cx="12193582" cy="17231687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541513" tIns="270756" rIns="541513" bIns="541513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es-ES" sz="2843" b="1" dirty="0">
                <a:solidFill>
                  <a:srgbClr val="DE2164"/>
                </a:solidFill>
                <a:latin typeface="Avenir Heavy" pitchFamily="124" charset="0"/>
              </a:rPr>
              <a:t>PROCESO DE SEGMENTACIÓN</a:t>
            </a:r>
          </a:p>
        </p:txBody>
      </p:sp>
      <p:sp>
        <p:nvSpPr>
          <p:cNvPr id="22" name="TextBox 5">
            <a:extLst>
              <a:ext uri="{FF2B5EF4-FFF2-40B4-BE49-F238E27FC236}">
                <a16:creationId xmlns:a16="http://schemas.microsoft.com/office/drawing/2014/main" id="{4E276ED6-CB1A-591D-F94B-D7FC289FB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20035" y="5048479"/>
            <a:ext cx="185033" cy="384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s-ES" altLang="es-ES" sz="1895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D684A3F-9A06-A97C-53E9-55352D303727}"/>
              </a:ext>
            </a:extLst>
          </p:cNvPr>
          <p:cNvSpPr txBox="1"/>
          <p:nvPr/>
        </p:nvSpPr>
        <p:spPr>
          <a:xfrm>
            <a:off x="8745532" y="7864849"/>
            <a:ext cx="9721484" cy="422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603" dirty="0">
                <a:solidFill>
                  <a:srgbClr val="333333"/>
                </a:solidFill>
                <a:latin typeface="Arial Rounded MT Bold" panose="020F0704030504030204" pitchFamily="34" charset="77"/>
              </a:rPr>
              <a:t>Imágenes originales de resonancia magnética en los planos transversal, coronal y frontal.</a:t>
            </a:r>
            <a:endParaRPr lang="es-ES" sz="1402" dirty="0"/>
          </a:p>
        </p:txBody>
      </p:sp>
      <p:pic>
        <p:nvPicPr>
          <p:cNvPr id="42" name="Imagen 41" descr="Imagen que contiene foto, diferente, pantalla, parado&#10;&#10;Descripción generada automáticamente">
            <a:extLst>
              <a:ext uri="{FF2B5EF4-FFF2-40B4-BE49-F238E27FC236}">
                <a16:creationId xmlns:a16="http://schemas.microsoft.com/office/drawing/2014/main" id="{E3747E97-75A2-2607-6794-65A67C59C5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1853" b="51512"/>
          <a:stretch/>
        </p:blipFill>
        <p:spPr>
          <a:xfrm>
            <a:off x="9091412" y="10736985"/>
            <a:ext cx="3533546" cy="3095208"/>
          </a:xfrm>
          <a:prstGeom prst="rect">
            <a:avLst/>
          </a:prstGeom>
        </p:spPr>
      </p:pic>
      <p:pic>
        <p:nvPicPr>
          <p:cNvPr id="43" name="Imagen 42" descr="Imagen que contiene foto, cuarto, pantalla, parado&#10;&#10;Descripción generada automáticamente">
            <a:extLst>
              <a:ext uri="{FF2B5EF4-FFF2-40B4-BE49-F238E27FC236}">
                <a16:creationId xmlns:a16="http://schemas.microsoft.com/office/drawing/2014/main" id="{CCE73D13-2BD9-9030-8B03-19DC0BC7BAF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1033" b="51671"/>
          <a:stretch/>
        </p:blipFill>
        <p:spPr>
          <a:xfrm>
            <a:off x="9115223" y="4709550"/>
            <a:ext cx="3546370" cy="3036487"/>
          </a:xfrm>
          <a:prstGeom prst="rect">
            <a:avLst/>
          </a:prstGeom>
        </p:spPr>
      </p:pic>
      <p:pic>
        <p:nvPicPr>
          <p:cNvPr id="44" name="Imagen 43" descr="Imagen que contiene foto, diferente, pantalla, parado&#10;&#10;Descripción generada automáticamente">
            <a:extLst>
              <a:ext uri="{FF2B5EF4-FFF2-40B4-BE49-F238E27FC236}">
                <a16:creationId xmlns:a16="http://schemas.microsoft.com/office/drawing/2014/main" id="{AE9C3836-FF98-E6CA-83D6-525E0FA675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853" t="776" b="50773"/>
          <a:stretch/>
        </p:blipFill>
        <p:spPr>
          <a:xfrm>
            <a:off x="13002735" y="10756035"/>
            <a:ext cx="3536236" cy="3095208"/>
          </a:xfrm>
          <a:prstGeom prst="rect">
            <a:avLst/>
          </a:prstGeom>
        </p:spPr>
      </p:pic>
      <p:pic>
        <p:nvPicPr>
          <p:cNvPr id="45" name="Imagen 44" descr="Imagen que contiene foto, diferente, pantalla, parado&#10;&#10;Descripción generada automáticamente">
            <a:extLst>
              <a:ext uri="{FF2B5EF4-FFF2-40B4-BE49-F238E27FC236}">
                <a16:creationId xmlns:a16="http://schemas.microsoft.com/office/drawing/2014/main" id="{64AA8D07-4F94-BDB5-35A3-728FB4E8D7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252" t="51506"/>
          <a:stretch/>
        </p:blipFill>
        <p:spPr>
          <a:xfrm>
            <a:off x="16840261" y="10753678"/>
            <a:ext cx="3589508" cy="3105891"/>
          </a:xfrm>
          <a:prstGeom prst="rect">
            <a:avLst/>
          </a:prstGeom>
        </p:spPr>
      </p:pic>
      <p:pic>
        <p:nvPicPr>
          <p:cNvPr id="46" name="Imagen 45" descr="Imagen que contiene foto, cuarto, pantalla, parado&#10;&#10;Descripción generada automáticamente">
            <a:extLst>
              <a:ext uri="{FF2B5EF4-FFF2-40B4-BE49-F238E27FC236}">
                <a16:creationId xmlns:a16="http://schemas.microsoft.com/office/drawing/2014/main" id="{FF596176-D541-47F9-0283-A8189C69E23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830" t="52094"/>
          <a:stretch/>
        </p:blipFill>
        <p:spPr>
          <a:xfrm>
            <a:off x="16911311" y="4697426"/>
            <a:ext cx="3583448" cy="3028827"/>
          </a:xfrm>
          <a:prstGeom prst="rect">
            <a:avLst/>
          </a:prstGeom>
        </p:spPr>
      </p:pic>
      <p:pic>
        <p:nvPicPr>
          <p:cNvPr id="47" name="Imagen 46" descr="Imagen que contiene foto, cuarto, pantalla, parado&#10;&#10;Descripción generada automáticamente">
            <a:extLst>
              <a:ext uri="{FF2B5EF4-FFF2-40B4-BE49-F238E27FC236}">
                <a16:creationId xmlns:a16="http://schemas.microsoft.com/office/drawing/2014/main" id="{421535C2-1056-ED64-0B42-15E318D38D9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891" b="51557"/>
          <a:stretch/>
        </p:blipFill>
        <p:spPr>
          <a:xfrm>
            <a:off x="12986747" y="4701042"/>
            <a:ext cx="3568213" cy="3053504"/>
          </a:xfrm>
          <a:prstGeom prst="rect">
            <a:avLst/>
          </a:prstGeom>
        </p:spPr>
      </p:pic>
      <p:sp>
        <p:nvSpPr>
          <p:cNvPr id="61" name="Rectángulo 60">
            <a:extLst>
              <a:ext uri="{FF2B5EF4-FFF2-40B4-BE49-F238E27FC236}">
                <a16:creationId xmlns:a16="http://schemas.microsoft.com/office/drawing/2014/main" id="{FC2CC802-03F9-B4EB-7550-EC98897A4E6E}"/>
              </a:ext>
            </a:extLst>
          </p:cNvPr>
          <p:cNvSpPr/>
          <p:nvPr/>
        </p:nvSpPr>
        <p:spPr bwMode="auto">
          <a:xfrm>
            <a:off x="952761" y="26134161"/>
            <a:ext cx="19923685" cy="3396799"/>
          </a:xfrm>
          <a:prstGeom prst="rect">
            <a:avLst/>
          </a:prstGeom>
          <a:solidFill>
            <a:srgbClr val="FFE4F6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098" tIns="32048" rIns="64098" bIns="32048" numCol="1" rtlCol="0" anchor="t" anchorCtr="0" compatLnSpc="1">
            <a:prstTxWarp prst="textNoShape">
              <a:avLst/>
            </a:prstTxWarp>
          </a:bodyPr>
          <a:lstStyle/>
          <a:p>
            <a:pPr defTabSz="2076274"/>
            <a:endParaRPr lang="es-ES" sz="4065" dirty="0">
              <a:solidFill>
                <a:srgbClr val="FFE4EF"/>
              </a:solidFill>
              <a:latin typeface="Arial" charset="0"/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6D416228-A4DF-6F3A-8C17-2BBA506DE103}"/>
              </a:ext>
            </a:extLst>
          </p:cNvPr>
          <p:cNvSpPr txBox="1"/>
          <p:nvPr/>
        </p:nvSpPr>
        <p:spPr>
          <a:xfrm>
            <a:off x="745120" y="27132071"/>
            <a:ext cx="3241903" cy="370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803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A9C1EB90-11F5-CF05-508F-1BCCA8FFF44A}"/>
              </a:ext>
            </a:extLst>
          </p:cNvPr>
          <p:cNvSpPr txBox="1"/>
          <p:nvPr/>
        </p:nvSpPr>
        <p:spPr>
          <a:xfrm>
            <a:off x="1078670" y="26380524"/>
            <a:ext cx="4571966" cy="294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br>
              <a:rPr lang="es-ES" dirty="0">
                <a:latin typeface="Arial Rounded MT Bold" panose="020F0704030504030204" pitchFamily="34" charset="0"/>
              </a:rPr>
            </a:br>
            <a:r>
              <a:rPr lang="es-ES" b="0" i="0" dirty="0">
                <a:solidFill>
                  <a:srgbClr val="374151"/>
                </a:solidFill>
                <a:effectLst/>
                <a:latin typeface="Arial Rounded MT Bold" panose="020F0704030504030204" pitchFamily="34" charset="0"/>
              </a:rPr>
              <a:t>El </a:t>
            </a:r>
            <a:r>
              <a:rPr lang="es-ES" b="0" i="0" dirty="0">
                <a:solidFill>
                  <a:srgbClr val="B94981"/>
                </a:solidFill>
                <a:effectLst/>
                <a:latin typeface="Arial Rounded MT Bold" panose="020F0704030504030204" pitchFamily="34" charset="0"/>
              </a:rPr>
              <a:t>software ITK-Snap </a:t>
            </a:r>
            <a:r>
              <a:rPr lang="es-ES" b="0" i="0" dirty="0">
                <a:solidFill>
                  <a:srgbClr val="374151"/>
                </a:solidFill>
                <a:effectLst/>
                <a:latin typeface="Arial Rounded MT Bold" panose="020F0704030504030204" pitchFamily="34" charset="0"/>
              </a:rPr>
              <a:t>permite </a:t>
            </a:r>
            <a:r>
              <a:rPr lang="es-ES" b="0" i="0" dirty="0">
                <a:solidFill>
                  <a:srgbClr val="B94981"/>
                </a:solidFill>
                <a:effectLst/>
                <a:latin typeface="Arial Rounded MT Bold" panose="020F0704030504030204" pitchFamily="34" charset="0"/>
              </a:rPr>
              <a:t>optimizar</a:t>
            </a:r>
            <a:r>
              <a:rPr lang="es-ES" b="0" i="0" dirty="0">
                <a:solidFill>
                  <a:srgbClr val="374151"/>
                </a:solidFill>
                <a:effectLst/>
                <a:latin typeface="Arial Rounded MT Bold" panose="020F0704030504030204" pitchFamily="34" charset="0"/>
              </a:rPr>
              <a:t> el proceso de segmentación, aunque </a:t>
            </a:r>
            <a:r>
              <a:rPr lang="es-ES" b="0" i="0" dirty="0">
                <a:solidFill>
                  <a:srgbClr val="B94981"/>
                </a:solidFill>
                <a:effectLst/>
                <a:latin typeface="Arial Rounded MT Bold" panose="020F0704030504030204" pitchFamily="34" charset="0"/>
              </a:rPr>
              <a:t>exige una intervención manual </a:t>
            </a:r>
            <a:r>
              <a:rPr lang="es-ES" b="0" i="0" dirty="0">
                <a:solidFill>
                  <a:srgbClr val="374151"/>
                </a:solidFill>
                <a:effectLst/>
                <a:latin typeface="Arial Rounded MT Bold" panose="020F0704030504030204" pitchFamily="34" charset="0"/>
              </a:rPr>
              <a:t>para entrenar al clasificador, lo cual dificulta su reproducibilidad y disminuye la automatización del proceso.</a:t>
            </a:r>
            <a:endParaRPr lang="es-ES" dirty="0">
              <a:latin typeface="Arial Rounded MT Bold" panose="020F0704030504030204" pitchFamily="34" charset="0"/>
            </a:endParaRPr>
          </a:p>
        </p:txBody>
      </p:sp>
      <p:pic>
        <p:nvPicPr>
          <p:cNvPr id="64" name="Imagen 63">
            <a:extLst>
              <a:ext uri="{FF2B5EF4-FFF2-40B4-BE49-F238E27FC236}">
                <a16:creationId xmlns:a16="http://schemas.microsoft.com/office/drawing/2014/main" id="{2ACA25CD-5F0B-A101-3053-22D5D1AF8D5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6353" b="22813"/>
          <a:stretch/>
        </p:blipFill>
        <p:spPr>
          <a:xfrm>
            <a:off x="15639462" y="27688419"/>
            <a:ext cx="1203789" cy="611943"/>
          </a:xfrm>
          <a:prstGeom prst="rect">
            <a:avLst/>
          </a:prstGeom>
        </p:spPr>
      </p:pic>
      <p:sp>
        <p:nvSpPr>
          <p:cNvPr id="65" name="CuadroTexto 64">
            <a:extLst>
              <a:ext uri="{FF2B5EF4-FFF2-40B4-BE49-F238E27FC236}">
                <a16:creationId xmlns:a16="http://schemas.microsoft.com/office/drawing/2014/main" id="{46845CA7-41C1-6223-AFA7-8294DB0BDC18}"/>
              </a:ext>
            </a:extLst>
          </p:cNvPr>
          <p:cNvSpPr txBox="1"/>
          <p:nvPr/>
        </p:nvSpPr>
        <p:spPr>
          <a:xfrm>
            <a:off x="6621014" y="26642906"/>
            <a:ext cx="4307365" cy="2536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803" dirty="0">
                <a:solidFill>
                  <a:srgbClr val="333333"/>
                </a:solidFill>
                <a:latin typeface="Arial Rounded MT Bold" panose="020F0704030504030204" pitchFamily="34" charset="77"/>
              </a:rPr>
              <a:t>La segmentación de resonancias magnéticas mamarias es un </a:t>
            </a:r>
            <a:r>
              <a:rPr lang="es-ES" sz="1803" dirty="0">
                <a:solidFill>
                  <a:srgbClr val="B94981"/>
                </a:solidFill>
                <a:latin typeface="Arial Rounded MT Bold" panose="020F0704030504030204" pitchFamily="34" charset="77"/>
              </a:rPr>
              <a:t>proceso altamente complejo y laborioso</a:t>
            </a:r>
            <a:r>
              <a:rPr lang="es-ES" sz="1803" dirty="0">
                <a:solidFill>
                  <a:srgbClr val="333333"/>
                </a:solidFill>
                <a:latin typeface="Arial Rounded MT Bold" panose="020F0704030504030204" pitchFamily="34" charset="77"/>
              </a:rPr>
              <a:t>. Se requieren </a:t>
            </a:r>
            <a:r>
              <a:rPr lang="es-ES" sz="1803" dirty="0">
                <a:solidFill>
                  <a:srgbClr val="B94981"/>
                </a:solidFill>
                <a:latin typeface="Arial Rounded MT Bold" panose="020F0704030504030204" pitchFamily="34" charset="77"/>
              </a:rPr>
              <a:t>herramientas que permitan su automatización </a:t>
            </a:r>
            <a:r>
              <a:rPr lang="es-ES" sz="1803" dirty="0">
                <a:solidFill>
                  <a:srgbClr val="333333"/>
                </a:solidFill>
                <a:latin typeface="Arial Rounded MT Bold" panose="020F0704030504030204" pitchFamily="34" charset="77"/>
              </a:rPr>
              <a:t>como algoritmos de IA especializados.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71CE58F8-D338-DE26-7DAC-56CCB6A863A9}"/>
              </a:ext>
            </a:extLst>
          </p:cNvPr>
          <p:cNvSpPr txBox="1"/>
          <p:nvPr/>
        </p:nvSpPr>
        <p:spPr>
          <a:xfrm>
            <a:off x="974019" y="26139407"/>
            <a:ext cx="3241903" cy="576098"/>
          </a:xfrm>
          <a:prstGeom prst="rect">
            <a:avLst/>
          </a:prstGeom>
          <a:noFill/>
        </p:spPr>
        <p:txBody>
          <a:bodyPr wrap="square" lIns="91590" tIns="45795" rIns="91590" bIns="45795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404" dirty="0">
                <a:solidFill>
                  <a:srgbClr val="A5165E"/>
                </a:solidFill>
                <a:latin typeface="Arial Rounded MT Bold"/>
                <a:cs typeface="Dreaming Outloud Pro"/>
              </a:rPr>
              <a:t>CONCLUSIONES</a:t>
            </a:r>
            <a:endParaRPr lang="es-ES" sz="2804" dirty="0">
              <a:solidFill>
                <a:srgbClr val="A5165E"/>
              </a:solidFill>
              <a:latin typeface="Arial Rounded MT Bold"/>
              <a:cs typeface="Dreaming Outloud Pro"/>
            </a:endParaRP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72D3301-4B2E-79F4-C89B-ED1DBC5EB71B}"/>
              </a:ext>
            </a:extLst>
          </p:cNvPr>
          <p:cNvSpPr txBox="1"/>
          <p:nvPr/>
        </p:nvSpPr>
        <p:spPr>
          <a:xfrm>
            <a:off x="11583080" y="26840649"/>
            <a:ext cx="4148430" cy="2119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803" dirty="0">
                <a:solidFill>
                  <a:srgbClr val="333333"/>
                </a:solidFill>
                <a:latin typeface="Arial Rounded MT Bold" panose="020F0704030504030204" pitchFamily="34" charset="77"/>
              </a:rPr>
              <a:t>La técnica de segmentación óptima es la </a:t>
            </a:r>
            <a:r>
              <a:rPr lang="es-ES" sz="1803" dirty="0">
                <a:solidFill>
                  <a:srgbClr val="B94981"/>
                </a:solidFill>
                <a:latin typeface="Arial Rounded MT Bold" panose="020F0704030504030204" pitchFamily="34" charset="77"/>
              </a:rPr>
              <a:t>clasificación</a:t>
            </a:r>
            <a:r>
              <a:rPr lang="es-ES" sz="1803" dirty="0">
                <a:solidFill>
                  <a:srgbClr val="333333"/>
                </a:solidFill>
                <a:latin typeface="Arial Rounded MT Bold" panose="020F0704030504030204" pitchFamily="34" charset="77"/>
              </a:rPr>
              <a:t>, al permitir entrenar un clasificador capaz de </a:t>
            </a:r>
            <a:r>
              <a:rPr lang="es-ES" sz="1803" dirty="0">
                <a:solidFill>
                  <a:srgbClr val="B94981"/>
                </a:solidFill>
                <a:latin typeface="Arial Rounded MT Bold" panose="020F0704030504030204" pitchFamily="34" charset="77"/>
              </a:rPr>
              <a:t>distinguir</a:t>
            </a:r>
            <a:r>
              <a:rPr lang="es-ES" sz="1803" dirty="0">
                <a:solidFill>
                  <a:srgbClr val="333333"/>
                </a:solidFill>
                <a:latin typeface="Arial Rounded MT Bold" panose="020F0704030504030204" pitchFamily="34" charset="77"/>
              </a:rPr>
              <a:t> las distintas estructuras anatómicas </a:t>
            </a:r>
            <a:r>
              <a:rPr lang="es-ES" sz="1803" dirty="0">
                <a:solidFill>
                  <a:srgbClr val="B94981"/>
                </a:solidFill>
                <a:latin typeface="Arial Rounded MT Bold" panose="020F0704030504030204" pitchFamily="34" charset="77"/>
              </a:rPr>
              <a:t>con precisión.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1118BE19-944A-D0D3-0616-31F285161FB7}"/>
              </a:ext>
            </a:extLst>
          </p:cNvPr>
          <p:cNvSpPr txBox="1"/>
          <p:nvPr/>
        </p:nvSpPr>
        <p:spPr>
          <a:xfrm>
            <a:off x="16572237" y="26625756"/>
            <a:ext cx="4379366" cy="336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803" dirty="0">
                <a:solidFill>
                  <a:srgbClr val="333333"/>
                </a:solidFill>
                <a:latin typeface="Arial Rounded MT Bold" panose="020F0704030504030204" pitchFamily="34" charset="77"/>
              </a:rPr>
              <a:t>Todas las estructuras siguen un </a:t>
            </a:r>
            <a:r>
              <a:rPr lang="es-ES" sz="1803" dirty="0">
                <a:solidFill>
                  <a:srgbClr val="B94981"/>
                </a:solidFill>
                <a:latin typeface="Arial Rounded MT Bold" panose="020F0704030504030204" pitchFamily="34" charset="77"/>
              </a:rPr>
              <a:t>proceso similar </a:t>
            </a:r>
            <a:r>
              <a:rPr lang="es-ES" sz="1803" dirty="0">
                <a:solidFill>
                  <a:srgbClr val="333333"/>
                </a:solidFill>
                <a:latin typeface="Arial Rounded MT Bold" panose="020F0704030504030204" pitchFamily="34" charset="77"/>
              </a:rPr>
              <a:t>excepto el</a:t>
            </a:r>
            <a:r>
              <a:rPr lang="es-ES" sz="1803" dirty="0">
                <a:solidFill>
                  <a:srgbClr val="B94981"/>
                </a:solidFill>
                <a:latin typeface="Arial Rounded MT Bold" panose="020F0704030504030204" pitchFamily="34" charset="77"/>
              </a:rPr>
              <a:t> tejido mamario, </a:t>
            </a:r>
            <a:r>
              <a:rPr lang="es-ES" sz="1803" dirty="0">
                <a:solidFill>
                  <a:srgbClr val="333333"/>
                </a:solidFill>
                <a:latin typeface="Arial Rounded MT Bold" panose="020F0704030504030204" pitchFamily="34" charset="77"/>
              </a:rPr>
              <a:t>el cual requiere de un proceso de </a:t>
            </a:r>
            <a:r>
              <a:rPr lang="es-ES" sz="1803" dirty="0">
                <a:solidFill>
                  <a:srgbClr val="B94981"/>
                </a:solidFill>
                <a:latin typeface="Arial Rounded MT Bold" panose="020F0704030504030204" pitchFamily="34" charset="77"/>
              </a:rPr>
              <a:t>segmentación más complejo </a:t>
            </a:r>
            <a:r>
              <a:rPr lang="es-ES" sz="1803" dirty="0">
                <a:solidFill>
                  <a:srgbClr val="333333"/>
                </a:solidFill>
                <a:latin typeface="Arial Rounded MT Bold" panose="020F0704030504030204" pitchFamily="34" charset="77"/>
              </a:rPr>
              <a:t>al poseer una forma muy irregular y distinta en cada sujeto. </a:t>
            </a:r>
          </a:p>
          <a:p>
            <a:pPr algn="ctr">
              <a:lnSpc>
                <a:spcPct val="150000"/>
              </a:lnSpc>
            </a:pPr>
            <a:endParaRPr lang="es-ES" sz="1803" dirty="0">
              <a:solidFill>
                <a:srgbClr val="333333"/>
              </a:solidFill>
              <a:latin typeface="Arial Rounded MT Bold" panose="020F0704030504030204" pitchFamily="34" charset="77"/>
            </a:endParaRPr>
          </a:p>
          <a:p>
            <a:pPr algn="ctr">
              <a:lnSpc>
                <a:spcPct val="150000"/>
              </a:lnSpc>
            </a:pPr>
            <a:endParaRPr lang="es-ES" sz="1803" dirty="0">
              <a:solidFill>
                <a:srgbClr val="333333"/>
              </a:solidFill>
              <a:latin typeface="Arial Rounded MT Bold" panose="020F0704030504030204" pitchFamily="34" charset="77"/>
            </a:endParaRPr>
          </a:p>
        </p:txBody>
      </p:sp>
      <p:pic>
        <p:nvPicPr>
          <p:cNvPr id="69" name="Imagen 68">
            <a:extLst>
              <a:ext uri="{FF2B5EF4-FFF2-40B4-BE49-F238E27FC236}">
                <a16:creationId xmlns:a16="http://schemas.microsoft.com/office/drawing/2014/main" id="{E95B9972-F1EC-46ED-CB91-8A11B9DA1B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53169" y="27410076"/>
            <a:ext cx="1191031" cy="1191031"/>
          </a:xfrm>
          <a:prstGeom prst="rect">
            <a:avLst/>
          </a:prstGeom>
        </p:spPr>
      </p:pic>
      <p:pic>
        <p:nvPicPr>
          <p:cNvPr id="70" name="Imagen 69">
            <a:extLst>
              <a:ext uri="{FF2B5EF4-FFF2-40B4-BE49-F238E27FC236}">
                <a16:creationId xmlns:a16="http://schemas.microsoft.com/office/drawing/2014/main" id="{079853FC-94C6-BB67-544A-3573CB5397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5546" y="27589130"/>
            <a:ext cx="1280461" cy="832921"/>
          </a:xfrm>
          <a:prstGeom prst="rect">
            <a:avLst/>
          </a:prstGeom>
        </p:spPr>
      </p:pic>
      <p:sp>
        <p:nvSpPr>
          <p:cNvPr id="71" name="Text Box 14">
            <a:extLst>
              <a:ext uri="{FF2B5EF4-FFF2-40B4-BE49-F238E27FC236}">
                <a16:creationId xmlns:a16="http://schemas.microsoft.com/office/drawing/2014/main" id="{C667E7FE-72FB-1534-F92C-A4B19D6F8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910" y="2704949"/>
            <a:ext cx="16677661" cy="820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2454" tIns="162454" rIns="162454" bIns="162454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356"/>
              </a:spcAft>
            </a:pPr>
            <a:r>
              <a:rPr lang="en-US" altLang="es-ES" b="1" dirty="0">
                <a:latin typeface="Arial Nova" panose="020B0604020202020204" pitchFamily="34" charset="0"/>
              </a:rPr>
              <a:t>Clara Aibar Álvarez, Grado </a:t>
            </a:r>
            <a:r>
              <a:rPr lang="en-US" altLang="es-ES" b="1" dirty="0" err="1">
                <a:latin typeface="Arial Nova" panose="020B0604020202020204" pitchFamily="34" charset="0"/>
              </a:rPr>
              <a:t>en</a:t>
            </a:r>
            <a:r>
              <a:rPr lang="en-US" altLang="es-ES" b="1" dirty="0">
                <a:latin typeface="Arial Nova" panose="020B0604020202020204" pitchFamily="34" charset="0"/>
              </a:rPr>
              <a:t> </a:t>
            </a:r>
            <a:r>
              <a:rPr lang="en-US" altLang="es-ES" b="1" dirty="0" err="1">
                <a:latin typeface="Arial Nova" panose="020B0604020202020204" pitchFamily="34" charset="0"/>
              </a:rPr>
              <a:t>Ingeniería</a:t>
            </a:r>
            <a:r>
              <a:rPr lang="en-US" altLang="es-ES" b="1" dirty="0">
                <a:latin typeface="Arial Nova" panose="020B0604020202020204" pitchFamily="34" charset="0"/>
              </a:rPr>
              <a:t> </a:t>
            </a:r>
            <a:r>
              <a:rPr lang="en-US" altLang="es-ES" b="1" dirty="0" err="1">
                <a:latin typeface="Arial Nova" panose="020B0604020202020204" pitchFamily="34" charset="0"/>
              </a:rPr>
              <a:t>Biomédica</a:t>
            </a:r>
            <a:r>
              <a:rPr lang="en-US" altLang="es-ES" b="1" dirty="0">
                <a:latin typeface="Arial Nova" panose="020B0604020202020204" pitchFamily="34" charset="0"/>
              </a:rPr>
              <a:t>, </a:t>
            </a:r>
            <a:r>
              <a:rPr lang="en-US" altLang="es-ES" dirty="0">
                <a:latin typeface="Arial Nova" panose="020B0604020202020204" pitchFamily="34" charset="0"/>
              </a:rPr>
              <a:t>Universidad </a:t>
            </a:r>
            <a:r>
              <a:rPr lang="en-US" altLang="es-ES" dirty="0" err="1">
                <a:latin typeface="Arial Nova" panose="020B0604020202020204" pitchFamily="34" charset="0"/>
              </a:rPr>
              <a:t>Europea</a:t>
            </a:r>
            <a:endParaRPr lang="en-US" altLang="es-ES" dirty="0">
              <a:latin typeface="Arial Nova" panose="020B0604020202020204" pitchFamily="34" charset="0"/>
            </a:endParaRPr>
          </a:p>
        </p:txBody>
      </p:sp>
      <p:pic>
        <p:nvPicPr>
          <p:cNvPr id="73" name="Imagen 7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B9A55E8-D41E-6A84-E116-A0F259E65E8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8" t="6322" r="70169" b="65180"/>
          <a:stretch/>
        </p:blipFill>
        <p:spPr>
          <a:xfrm>
            <a:off x="9099229" y="17243039"/>
            <a:ext cx="3523986" cy="3036486"/>
          </a:xfrm>
          <a:prstGeom prst="rect">
            <a:avLst/>
          </a:prstGeom>
        </p:spPr>
      </p:pic>
      <p:pic>
        <p:nvPicPr>
          <p:cNvPr id="74" name="Imagen 7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64F329F-FADC-EDFD-C181-5EF56E0A264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8" t="37774" r="49543" b="33642"/>
          <a:stretch/>
        </p:blipFill>
        <p:spPr>
          <a:xfrm>
            <a:off x="16806395" y="17194586"/>
            <a:ext cx="3535827" cy="3048353"/>
          </a:xfrm>
          <a:prstGeom prst="rect">
            <a:avLst/>
          </a:prstGeom>
        </p:spPr>
      </p:pic>
      <p:pic>
        <p:nvPicPr>
          <p:cNvPr id="75" name="Imagen 7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62AF7D5-0124-FCAF-712C-E9311179B09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7" t="6321" r="49543" b="65161"/>
          <a:stretch/>
        </p:blipFill>
        <p:spPr>
          <a:xfrm>
            <a:off x="12980757" y="17209544"/>
            <a:ext cx="3535827" cy="3041200"/>
          </a:xfrm>
          <a:prstGeom prst="rect">
            <a:avLst/>
          </a:prstGeom>
        </p:spPr>
      </p:pic>
      <p:sp>
        <p:nvSpPr>
          <p:cNvPr id="76" name="Text Box 12">
            <a:extLst>
              <a:ext uri="{FF2B5EF4-FFF2-40B4-BE49-F238E27FC236}">
                <a16:creationId xmlns:a16="http://schemas.microsoft.com/office/drawing/2014/main" id="{275BC104-9B5B-B3B9-743E-CE1FF66EA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379" y="21243166"/>
            <a:ext cx="19834001" cy="4606805"/>
          </a:xfrm>
          <a:prstGeom prst="rect">
            <a:avLst/>
          </a:prstGeom>
          <a:solidFill>
            <a:schemeClr val="bg1"/>
          </a:solidFill>
          <a:ln w="38100">
            <a:solidFill>
              <a:srgbClr val="FFE4F6"/>
            </a:solidFill>
            <a:round/>
            <a:headEnd/>
            <a:tailEnd/>
          </a:ln>
        </p:spPr>
        <p:txBody>
          <a:bodyPr lIns="541513" tIns="270756" rIns="541513" bIns="541513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endParaRPr lang="en-US" altLang="es-ES" sz="2843" b="1" dirty="0">
              <a:solidFill>
                <a:srgbClr val="000000"/>
              </a:solidFill>
              <a:latin typeface="Avenir Heavy" pitchFamily="124" charset="0"/>
            </a:endParaRPr>
          </a:p>
        </p:txBody>
      </p:sp>
      <p:grpSp>
        <p:nvGrpSpPr>
          <p:cNvPr id="85" name="Grupo 84">
            <a:extLst>
              <a:ext uri="{FF2B5EF4-FFF2-40B4-BE49-F238E27FC236}">
                <a16:creationId xmlns:a16="http://schemas.microsoft.com/office/drawing/2014/main" id="{1E5F5C16-802A-A23B-4F1C-BBBC5EC05657}"/>
              </a:ext>
            </a:extLst>
          </p:cNvPr>
          <p:cNvGrpSpPr/>
          <p:nvPr/>
        </p:nvGrpSpPr>
        <p:grpSpPr>
          <a:xfrm>
            <a:off x="9157912" y="8385749"/>
            <a:ext cx="2824789" cy="737064"/>
            <a:chOff x="9070216" y="9764535"/>
            <a:chExt cx="2916728" cy="689598"/>
          </a:xfrm>
        </p:grpSpPr>
        <p:sp>
          <p:nvSpPr>
            <p:cNvPr id="77" name="Rectángulo redondeado 10">
              <a:extLst>
                <a:ext uri="{FF2B5EF4-FFF2-40B4-BE49-F238E27FC236}">
                  <a16:creationId xmlns:a16="http://schemas.microsoft.com/office/drawing/2014/main" id="{1DFFD953-9CB0-8C06-9E03-2D5106F1C5AF}"/>
                </a:ext>
              </a:extLst>
            </p:cNvPr>
            <p:cNvSpPr/>
            <p:nvPr/>
          </p:nvSpPr>
          <p:spPr>
            <a:xfrm>
              <a:off x="9070216" y="9828196"/>
              <a:ext cx="2916728" cy="625937"/>
            </a:xfrm>
            <a:prstGeom prst="roundRect">
              <a:avLst/>
            </a:prstGeom>
            <a:noFill/>
            <a:ln w="57150">
              <a:solidFill>
                <a:srgbClr val="DE21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8" name="CuadroTexto 77">
              <a:extLst>
                <a:ext uri="{FF2B5EF4-FFF2-40B4-BE49-F238E27FC236}">
                  <a16:creationId xmlns:a16="http://schemas.microsoft.com/office/drawing/2014/main" id="{80304302-F0FC-3EAA-50F1-BBCB2761548B}"/>
                </a:ext>
              </a:extLst>
            </p:cNvPr>
            <p:cNvSpPr txBox="1"/>
            <p:nvPr/>
          </p:nvSpPr>
          <p:spPr>
            <a:xfrm>
              <a:off x="9151389" y="9764535"/>
              <a:ext cx="2687225" cy="570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s-ES" sz="2000" dirty="0">
                  <a:solidFill>
                    <a:srgbClr val="333333"/>
                  </a:solidFill>
                  <a:latin typeface="Arial Rounded MT Bold" panose="020F0704030504030204" pitchFamily="34" charset="77"/>
                </a:rPr>
                <a:t>1. Preprocesado</a:t>
              </a:r>
              <a:endParaRPr lang="es-ES" sz="2000" dirty="0">
                <a:solidFill>
                  <a:srgbClr val="DE2164"/>
                </a:solidFill>
                <a:latin typeface="Arial Rounded MT Bold" panose="020F0704030504030204" pitchFamily="34" charset="77"/>
                <a:cs typeface="Dreaming Outloud Pro" panose="020F0502020204030204" pitchFamily="34" charset="0"/>
              </a:endParaRP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7E36518F-79B1-E23E-B40A-CF5CDFA0AD41}"/>
              </a:ext>
            </a:extLst>
          </p:cNvPr>
          <p:cNvGrpSpPr/>
          <p:nvPr/>
        </p:nvGrpSpPr>
        <p:grpSpPr>
          <a:xfrm>
            <a:off x="9080712" y="14463081"/>
            <a:ext cx="2758334" cy="747628"/>
            <a:chOff x="9051765" y="14842205"/>
            <a:chExt cx="2916728" cy="761933"/>
          </a:xfrm>
        </p:grpSpPr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7ECFC969-9DE0-FDF7-E51C-C5AC53FAD063}"/>
                </a:ext>
              </a:extLst>
            </p:cNvPr>
            <p:cNvSpPr txBox="1"/>
            <p:nvPr/>
          </p:nvSpPr>
          <p:spPr>
            <a:xfrm>
              <a:off x="9216127" y="14842205"/>
              <a:ext cx="2752365" cy="675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s-ES" sz="2204" dirty="0">
                  <a:solidFill>
                    <a:srgbClr val="333333"/>
                  </a:solidFill>
                  <a:latin typeface="Arial Rounded MT Bold" panose="020F0704030504030204" pitchFamily="34" charset="77"/>
                </a:rPr>
                <a:t>2. </a:t>
              </a:r>
              <a:r>
                <a:rPr lang="es-ES" sz="2000" dirty="0">
                  <a:solidFill>
                    <a:srgbClr val="333333"/>
                  </a:solidFill>
                  <a:latin typeface="Arial Rounded MT Bold" panose="020F0704030504030204" pitchFamily="34" charset="77"/>
                </a:rPr>
                <a:t>Segmentación</a:t>
              </a:r>
              <a:endParaRPr lang="es-ES" sz="2204" dirty="0">
                <a:solidFill>
                  <a:srgbClr val="DE2164"/>
                </a:solidFill>
                <a:latin typeface="Arial Rounded MT Bold" panose="020F0704030504030204" pitchFamily="34" charset="77"/>
                <a:cs typeface="Dreaming Outloud Pro" panose="020F0502020204030204" pitchFamily="34" charset="0"/>
              </a:endParaRPr>
            </a:p>
          </p:txBody>
        </p:sp>
        <p:sp>
          <p:nvSpPr>
            <p:cNvPr id="81" name="Rectángulo redondeado 10">
              <a:extLst>
                <a:ext uri="{FF2B5EF4-FFF2-40B4-BE49-F238E27FC236}">
                  <a16:creationId xmlns:a16="http://schemas.microsoft.com/office/drawing/2014/main" id="{AEBB26E6-DF67-53A7-8138-C296A5416F4C}"/>
                </a:ext>
              </a:extLst>
            </p:cNvPr>
            <p:cNvSpPr/>
            <p:nvPr/>
          </p:nvSpPr>
          <p:spPr>
            <a:xfrm>
              <a:off x="9051765" y="14978201"/>
              <a:ext cx="2916728" cy="625937"/>
            </a:xfrm>
            <a:prstGeom prst="roundRect">
              <a:avLst/>
            </a:prstGeom>
            <a:noFill/>
            <a:ln w="57150">
              <a:solidFill>
                <a:srgbClr val="DE21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83" name="CuadroTexto 82">
            <a:extLst>
              <a:ext uri="{FF2B5EF4-FFF2-40B4-BE49-F238E27FC236}">
                <a16:creationId xmlns:a16="http://schemas.microsoft.com/office/drawing/2014/main" id="{170B8F08-1DA5-F712-4702-443B2FD7A8B6}"/>
              </a:ext>
            </a:extLst>
          </p:cNvPr>
          <p:cNvSpPr txBox="1"/>
          <p:nvPr/>
        </p:nvSpPr>
        <p:spPr>
          <a:xfrm>
            <a:off x="1424397" y="21731483"/>
            <a:ext cx="5279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rgbClr val="333333"/>
                </a:solidFill>
                <a:latin typeface="Arial Rounded MT Bold" panose="020F0704030504030204" pitchFamily="34" charset="77"/>
                <a:cs typeface="Dreaming Outloud Pro" panose="020F0502020204030204" pitchFamily="34" charset="0"/>
              </a:rPr>
              <a:t>3. Extracción y selección de rasgos</a:t>
            </a:r>
            <a:endParaRPr lang="es-ES" sz="2000" dirty="0">
              <a:solidFill>
                <a:srgbClr val="DE2164"/>
              </a:solidFill>
              <a:latin typeface="Arial Rounded MT Bold" panose="020F0704030504030204" pitchFamily="34" charset="77"/>
              <a:cs typeface="Dreaming Outloud Pro" panose="020F0502020204030204" pitchFamily="34" charset="0"/>
            </a:endParaRPr>
          </a:p>
        </p:txBody>
      </p:sp>
      <p:grpSp>
        <p:nvGrpSpPr>
          <p:cNvPr id="88" name="Grupo 87">
            <a:extLst>
              <a:ext uri="{FF2B5EF4-FFF2-40B4-BE49-F238E27FC236}">
                <a16:creationId xmlns:a16="http://schemas.microsoft.com/office/drawing/2014/main" id="{0843405B-42CE-28F9-10B4-31E5987F9531}"/>
              </a:ext>
            </a:extLst>
          </p:cNvPr>
          <p:cNvGrpSpPr/>
          <p:nvPr/>
        </p:nvGrpSpPr>
        <p:grpSpPr>
          <a:xfrm>
            <a:off x="8963727" y="9211736"/>
            <a:ext cx="12419898" cy="1631603"/>
            <a:chOff x="9024568" y="9801861"/>
            <a:chExt cx="12419898" cy="1631603"/>
          </a:xfrm>
        </p:grpSpPr>
        <p:sp>
          <p:nvSpPr>
            <p:cNvPr id="84" name="CuadroTexto 83">
              <a:extLst>
                <a:ext uri="{FF2B5EF4-FFF2-40B4-BE49-F238E27FC236}">
                  <a16:creationId xmlns:a16="http://schemas.microsoft.com/office/drawing/2014/main" id="{87CFB4DF-978F-0D47-C31D-5CE6345C038E}"/>
                </a:ext>
              </a:extLst>
            </p:cNvPr>
            <p:cNvSpPr txBox="1"/>
            <p:nvPr/>
          </p:nvSpPr>
          <p:spPr>
            <a:xfrm>
              <a:off x="9024568" y="9801861"/>
              <a:ext cx="9302043" cy="1286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ES" sz="1803" dirty="0">
                  <a:solidFill>
                    <a:srgbClr val="374151"/>
                  </a:solidFill>
                  <a:latin typeface="Arial Rounded MT Bold" panose="020F0704030504030204" pitchFamily="34" charset="0"/>
                </a:rPr>
                <a:t>Mejora del </a:t>
              </a:r>
              <a:r>
                <a:rPr lang="es-ES" sz="1803" dirty="0">
                  <a:solidFill>
                    <a:srgbClr val="B94981"/>
                  </a:solidFill>
                  <a:latin typeface="Arial Rounded MT Bold" panose="020F0704030504030204" pitchFamily="34" charset="0"/>
                </a:rPr>
                <a:t>contraste de la imagen con ajuste automático </a:t>
              </a:r>
              <a:r>
                <a:rPr lang="es-ES" sz="1803" dirty="0">
                  <a:solidFill>
                    <a:srgbClr val="374151"/>
                  </a:solidFill>
                  <a:latin typeface="Arial Rounded MT Bold" panose="020F0704030504030204" pitchFamily="34" charset="0"/>
                </a:rPr>
                <a:t>para garantizar :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ES" b="0" i="0" dirty="0">
                  <a:solidFill>
                    <a:srgbClr val="374151"/>
                  </a:solidFill>
                  <a:effectLst/>
                  <a:latin typeface="Arial Rounded MT Bold" panose="020F0704030504030204" pitchFamily="34" charset="0"/>
                </a:rPr>
                <a:t>Mejor visibilidad de las estructuras de interés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ES" b="0" i="0" dirty="0">
                  <a:solidFill>
                    <a:srgbClr val="374151"/>
                  </a:solidFill>
                  <a:effectLst/>
                  <a:latin typeface="Arial Rounded MT Bold" panose="020F0704030504030204" pitchFamily="34" charset="0"/>
                </a:rPr>
                <a:t>Mayor precisión en la delimitación de bordes</a:t>
              </a:r>
            </a:p>
          </p:txBody>
        </p:sp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70A49CA6-0F49-6076-E755-F6047D143CA9}"/>
                </a:ext>
              </a:extLst>
            </p:cNvPr>
            <p:cNvSpPr txBox="1"/>
            <p:nvPr/>
          </p:nvSpPr>
          <p:spPr>
            <a:xfrm>
              <a:off x="14694221" y="10233135"/>
              <a:ext cx="67502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ES" sz="1800" b="0" i="0" dirty="0">
                  <a:solidFill>
                    <a:srgbClr val="374151"/>
                  </a:solidFill>
                  <a:effectLst/>
                  <a:latin typeface="Arial Rounded MT Bold" panose="020F0704030504030204" pitchFamily="34" charset="0"/>
                </a:rPr>
                <a:t>Mayor robustez del algoritmo de segmentación</a:t>
              </a:r>
              <a:endParaRPr lang="es-ES" sz="1800" dirty="0">
                <a:solidFill>
                  <a:srgbClr val="374151"/>
                </a:solidFill>
                <a:latin typeface="Arial Rounded MT Bold" panose="020F0704030504030204" pitchFamily="34" charset="0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ES" sz="1800" b="0" i="0" dirty="0">
                  <a:solidFill>
                    <a:srgbClr val="374151"/>
                  </a:solidFill>
                  <a:effectLst/>
                  <a:latin typeface="Arial Rounded MT Bold" panose="020F0704030504030204" pitchFamily="34" charset="0"/>
                </a:rPr>
                <a:t>Facilitación de la interpretación visual</a:t>
              </a:r>
              <a:endParaRPr lang="es-ES" sz="1800" dirty="0">
                <a:solidFill>
                  <a:srgbClr val="A5165E"/>
                </a:solidFill>
                <a:latin typeface="Arial Rounded MT Bold" panose="020F0704030504030204" pitchFamily="34" charset="0"/>
              </a:endParaRPr>
            </a:p>
            <a:p>
              <a:endParaRPr lang="es-ES" dirty="0"/>
            </a:p>
          </p:txBody>
        </p:sp>
      </p:grpSp>
      <p:sp>
        <p:nvSpPr>
          <p:cNvPr id="89" name="CuadroTexto 88">
            <a:extLst>
              <a:ext uri="{FF2B5EF4-FFF2-40B4-BE49-F238E27FC236}">
                <a16:creationId xmlns:a16="http://schemas.microsoft.com/office/drawing/2014/main" id="{472EE52E-43F8-8341-FBC2-FBF0347448E5}"/>
              </a:ext>
            </a:extLst>
          </p:cNvPr>
          <p:cNvSpPr txBox="1"/>
          <p:nvPr/>
        </p:nvSpPr>
        <p:spPr>
          <a:xfrm>
            <a:off x="8839307" y="15359550"/>
            <a:ext cx="4017215" cy="170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b="0" i="0" dirty="0">
                <a:solidFill>
                  <a:srgbClr val="374151"/>
                </a:solidFill>
                <a:effectLst/>
                <a:latin typeface="Arial Rounded MT Bold" panose="020F0704030504030204" pitchFamily="34" charset="0"/>
              </a:rPr>
              <a:t>Definición de clases y generación de regiones de interés con el </a:t>
            </a:r>
            <a:r>
              <a:rPr lang="es-ES" i="0" dirty="0">
                <a:solidFill>
                  <a:srgbClr val="B94981"/>
                </a:solidFill>
                <a:effectLst/>
                <a:latin typeface="Arial Rounded MT Bold" panose="020F0704030504030204" pitchFamily="34" charset="0"/>
              </a:rPr>
              <a:t>método de segmentación por clasificación</a:t>
            </a:r>
            <a:r>
              <a:rPr lang="es-ES" i="0" dirty="0">
                <a:effectLst/>
                <a:latin typeface="Arial Rounded MT Bold" panose="020F0704030504030204" pitchFamily="34" charset="0"/>
              </a:rPr>
              <a:t>.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C8C8C91E-6BEA-51E0-DBB7-A29A9D0F82E4}"/>
              </a:ext>
            </a:extLst>
          </p:cNvPr>
          <p:cNvSpPr txBox="1"/>
          <p:nvPr/>
        </p:nvSpPr>
        <p:spPr>
          <a:xfrm>
            <a:off x="13278749" y="15474374"/>
            <a:ext cx="3168645" cy="1285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b="0" i="0" dirty="0">
                <a:solidFill>
                  <a:srgbClr val="B94981"/>
                </a:solidFill>
                <a:effectLst/>
                <a:latin typeface="Arial Rounded MT Bold" panose="020F0704030504030204" pitchFamily="34" charset="0"/>
              </a:rPr>
              <a:t>Entrenamiento</a:t>
            </a:r>
            <a:r>
              <a:rPr lang="es-ES" b="0" i="0" dirty="0">
                <a:solidFill>
                  <a:srgbClr val="374151"/>
                </a:solidFill>
                <a:effectLst/>
                <a:latin typeface="Arial Rounded MT Bold" panose="020F0704030504030204" pitchFamily="34" charset="0"/>
              </a:rPr>
              <a:t> del clasificador y obtención de la </a:t>
            </a:r>
            <a:r>
              <a:rPr lang="es-ES" b="0" i="0" dirty="0">
                <a:solidFill>
                  <a:srgbClr val="B94981"/>
                </a:solidFill>
                <a:effectLst/>
                <a:latin typeface="Arial Rounded MT Bold" panose="020F0704030504030204" pitchFamily="34" charset="0"/>
              </a:rPr>
              <a:t>imagen de velocidad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0F62D119-37CF-C655-62FD-088A074657E3}"/>
              </a:ext>
            </a:extLst>
          </p:cNvPr>
          <p:cNvSpPr txBox="1"/>
          <p:nvPr/>
        </p:nvSpPr>
        <p:spPr>
          <a:xfrm>
            <a:off x="16891809" y="15260597"/>
            <a:ext cx="3740223" cy="170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b="0" i="0" dirty="0">
                <a:solidFill>
                  <a:srgbClr val="374151"/>
                </a:solidFill>
                <a:effectLst/>
                <a:latin typeface="Arial Rounded MT Bold" panose="020F0704030504030204" pitchFamily="34" charset="0"/>
              </a:rPr>
              <a:t>Refinamiento y ajuste de </a:t>
            </a:r>
            <a:r>
              <a:rPr lang="es-ES" b="0" i="0" dirty="0">
                <a:solidFill>
                  <a:srgbClr val="B94981"/>
                </a:solidFill>
                <a:effectLst/>
                <a:latin typeface="Arial Rounded MT Bold" panose="020F0704030504030204" pitchFamily="34" charset="0"/>
              </a:rPr>
              <a:t>contornos activos</a:t>
            </a:r>
            <a:r>
              <a:rPr lang="es-ES" b="0" i="0" dirty="0">
                <a:solidFill>
                  <a:srgbClr val="DE2164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s-ES" b="0" i="0" dirty="0">
                <a:solidFill>
                  <a:srgbClr val="374151"/>
                </a:solidFill>
                <a:effectLst/>
                <a:latin typeface="Arial Rounded MT Bold" panose="020F0704030504030204" pitchFamily="34" charset="0"/>
              </a:rPr>
              <a:t>haciendo uso de la imagen de velocidad como guía. 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Arial Rounded MT Bold" panose="020F0704030504030204" pitchFamily="34" charset="0"/>
              </a:rPr>
              <a:t>Nº</a:t>
            </a:r>
            <a:r>
              <a:rPr lang="es-ES" b="0" i="0" dirty="0">
                <a:solidFill>
                  <a:srgbClr val="374151"/>
                </a:solidFill>
                <a:effectLst/>
                <a:latin typeface="Arial Rounded MT Bold" panose="020F0704030504030204" pitchFamily="34" charset="0"/>
              </a:rPr>
              <a:t> de iteraciones: </a:t>
            </a:r>
            <a:r>
              <a:rPr lang="es-ES" b="0" i="0" dirty="0">
                <a:solidFill>
                  <a:srgbClr val="202124"/>
                </a:solidFill>
                <a:effectLst/>
                <a:latin typeface="Google Sans"/>
              </a:rPr>
              <a:t>~</a:t>
            </a:r>
            <a:r>
              <a:rPr lang="es-ES" b="0" i="0" dirty="0">
                <a:solidFill>
                  <a:srgbClr val="374151"/>
                </a:solidFill>
                <a:effectLst/>
                <a:latin typeface="Arial Rounded MT Bold" panose="020F0704030504030204" pitchFamily="34" charset="0"/>
              </a:rPr>
              <a:t>800.</a:t>
            </a:r>
          </a:p>
        </p:txBody>
      </p: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1246F8CD-B783-E2A4-2569-7F6F760ED0EF}"/>
              </a:ext>
            </a:extLst>
          </p:cNvPr>
          <p:cNvCxnSpPr>
            <a:cxnSpLocks/>
          </p:cNvCxnSpPr>
          <p:nvPr/>
        </p:nvCxnSpPr>
        <p:spPr>
          <a:xfrm>
            <a:off x="12852201" y="16199261"/>
            <a:ext cx="420294" cy="0"/>
          </a:xfrm>
          <a:prstGeom prst="straightConnector1">
            <a:avLst/>
          </a:prstGeom>
          <a:ln w="57150">
            <a:solidFill>
              <a:srgbClr val="DE216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593A6356-2C1D-5142-B9A3-3FB1C95BB1EA}"/>
              </a:ext>
            </a:extLst>
          </p:cNvPr>
          <p:cNvCxnSpPr>
            <a:cxnSpLocks/>
          </p:cNvCxnSpPr>
          <p:nvPr/>
        </p:nvCxnSpPr>
        <p:spPr>
          <a:xfrm>
            <a:off x="16413366" y="16150162"/>
            <a:ext cx="431714" cy="2658"/>
          </a:xfrm>
          <a:prstGeom prst="straightConnector1">
            <a:avLst/>
          </a:prstGeom>
          <a:ln w="57150">
            <a:solidFill>
              <a:srgbClr val="DE216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CuadroTexto 97">
            <a:extLst>
              <a:ext uri="{FF2B5EF4-FFF2-40B4-BE49-F238E27FC236}">
                <a16:creationId xmlns:a16="http://schemas.microsoft.com/office/drawing/2014/main" id="{9558BEBC-40DC-E6AA-DF2B-28BD71FE9543}"/>
              </a:ext>
            </a:extLst>
          </p:cNvPr>
          <p:cNvSpPr txBox="1"/>
          <p:nvPr/>
        </p:nvSpPr>
        <p:spPr>
          <a:xfrm>
            <a:off x="8781422" y="20321729"/>
            <a:ext cx="12063958" cy="422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3" dirty="0">
                <a:solidFill>
                  <a:srgbClr val="333333"/>
                </a:solidFill>
                <a:latin typeface="Arial Rounded MT Bold" panose="020F0704030504030204" pitchFamily="34" charset="77"/>
              </a:rPr>
              <a:t>Imágenes de resonancia magnética con las regiones de interés segmentadas en los planos transversal, coronal y frontal.</a:t>
            </a:r>
            <a:endParaRPr lang="es-ES" sz="1402" dirty="0"/>
          </a:p>
        </p:txBody>
      </p:sp>
      <p:sp>
        <p:nvSpPr>
          <p:cNvPr id="101" name="Rectángulo redondeado 10">
            <a:extLst>
              <a:ext uri="{FF2B5EF4-FFF2-40B4-BE49-F238E27FC236}">
                <a16:creationId xmlns:a16="http://schemas.microsoft.com/office/drawing/2014/main" id="{736D2875-50FD-3891-9EBD-B29CFAEB6375}"/>
              </a:ext>
            </a:extLst>
          </p:cNvPr>
          <p:cNvSpPr/>
          <p:nvPr/>
        </p:nvSpPr>
        <p:spPr>
          <a:xfrm>
            <a:off x="1467938" y="21616600"/>
            <a:ext cx="5192161" cy="625937"/>
          </a:xfrm>
          <a:prstGeom prst="roundRect">
            <a:avLst/>
          </a:prstGeom>
          <a:noFill/>
          <a:ln w="57150">
            <a:solidFill>
              <a:srgbClr val="DE21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393A8C00-36FB-5518-2104-ABB6F71C29DE}"/>
              </a:ext>
            </a:extLst>
          </p:cNvPr>
          <p:cNvSpPr/>
          <p:nvPr/>
        </p:nvSpPr>
        <p:spPr>
          <a:xfrm>
            <a:off x="2158660" y="24866948"/>
            <a:ext cx="325807" cy="335260"/>
          </a:xfrm>
          <a:prstGeom prst="rect">
            <a:avLst/>
          </a:prstGeom>
          <a:solidFill>
            <a:srgbClr val="BD00BD"/>
          </a:solidFill>
          <a:ln w="28575">
            <a:solidFill>
              <a:srgbClr val="8600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87EEE816-0808-7733-54E5-53553EC24DD6}"/>
              </a:ext>
            </a:extLst>
          </p:cNvPr>
          <p:cNvSpPr/>
          <p:nvPr/>
        </p:nvSpPr>
        <p:spPr>
          <a:xfrm>
            <a:off x="12033424" y="24792580"/>
            <a:ext cx="325807" cy="335260"/>
          </a:xfrm>
          <a:prstGeom prst="rect">
            <a:avLst/>
          </a:prstGeom>
          <a:solidFill>
            <a:srgbClr val="00F900"/>
          </a:solidFill>
          <a:ln w="28575">
            <a:solidFill>
              <a:srgbClr val="2087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19434979-5434-562C-E2F9-A30CA94DC47F}"/>
              </a:ext>
            </a:extLst>
          </p:cNvPr>
          <p:cNvSpPr/>
          <p:nvPr/>
        </p:nvSpPr>
        <p:spPr>
          <a:xfrm>
            <a:off x="8728575" y="24787909"/>
            <a:ext cx="325807" cy="335260"/>
          </a:xfrm>
          <a:prstGeom prst="rect">
            <a:avLst/>
          </a:prstGeom>
          <a:solidFill>
            <a:srgbClr val="00F9F9"/>
          </a:solidFill>
          <a:ln w="28575">
            <a:solidFill>
              <a:srgbClr val="0076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469AE017-E12E-E75C-C339-9AC7118C99B4}"/>
              </a:ext>
            </a:extLst>
          </p:cNvPr>
          <p:cNvSpPr/>
          <p:nvPr/>
        </p:nvSpPr>
        <p:spPr>
          <a:xfrm>
            <a:off x="5219278" y="24819617"/>
            <a:ext cx="325807" cy="335260"/>
          </a:xfrm>
          <a:prstGeom prst="rect">
            <a:avLst/>
          </a:prstGeom>
          <a:solidFill>
            <a:srgbClr val="0000EA"/>
          </a:solidFill>
          <a:ln w="28575">
            <a:solidFill>
              <a:srgbClr val="000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6" name="AutoShape 2">
            <a:extLst>
              <a:ext uri="{FF2B5EF4-FFF2-40B4-BE49-F238E27FC236}">
                <a16:creationId xmlns:a16="http://schemas.microsoft.com/office/drawing/2014/main" id="{147CE8D9-DFC7-0B20-6779-0E5A01B3BD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39413" y="149844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9" name="Imagen 108" descr="Imagen que contiene interior, pañal, puesto&#10;&#10;Descripción generada automáticamente">
            <a:extLst>
              <a:ext uri="{FF2B5EF4-FFF2-40B4-BE49-F238E27FC236}">
                <a16:creationId xmlns:a16="http://schemas.microsoft.com/office/drawing/2014/main" id="{9B8DB422-E55D-CE21-B058-CA3E35B62A7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770" y="23108071"/>
            <a:ext cx="2847264" cy="1470418"/>
          </a:xfrm>
          <a:prstGeom prst="rect">
            <a:avLst/>
          </a:prstGeom>
        </p:spPr>
      </p:pic>
      <p:pic>
        <p:nvPicPr>
          <p:cNvPr id="111" name="Imagen 110" descr="Imagen que contiene ropa, ropa interior, mameluco, azul&#10;&#10;Descripción generada automáticamente">
            <a:extLst>
              <a:ext uri="{FF2B5EF4-FFF2-40B4-BE49-F238E27FC236}">
                <a16:creationId xmlns:a16="http://schemas.microsoft.com/office/drawing/2014/main" id="{C37DAA5C-645B-5787-E6E7-A8DBD2951B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08" y="22925821"/>
            <a:ext cx="2854466" cy="1678350"/>
          </a:xfrm>
          <a:prstGeom prst="rect">
            <a:avLst/>
          </a:prstGeom>
        </p:spPr>
      </p:pic>
      <p:pic>
        <p:nvPicPr>
          <p:cNvPr id="113" name="Imagen 112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05961F97-4329-746A-8D53-A527A46D1DA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898" y="22981419"/>
            <a:ext cx="3276729" cy="1506364"/>
          </a:xfrm>
          <a:prstGeom prst="rect">
            <a:avLst/>
          </a:prstGeom>
        </p:spPr>
      </p:pic>
      <p:pic>
        <p:nvPicPr>
          <p:cNvPr id="115" name="Imagen 11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24732B8-D62F-A962-0EF6-41655A43F75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761" y="23284462"/>
            <a:ext cx="1051477" cy="1132882"/>
          </a:xfrm>
          <a:prstGeom prst="rect">
            <a:avLst/>
          </a:prstGeom>
        </p:spPr>
      </p:pic>
      <p:sp>
        <p:nvSpPr>
          <p:cNvPr id="116" name="CuadroTexto 115">
            <a:extLst>
              <a:ext uri="{FF2B5EF4-FFF2-40B4-BE49-F238E27FC236}">
                <a16:creationId xmlns:a16="http://schemas.microsoft.com/office/drawing/2014/main" id="{4893C5CD-AEBC-2C96-2F72-6C0922F24847}"/>
              </a:ext>
            </a:extLst>
          </p:cNvPr>
          <p:cNvSpPr txBox="1"/>
          <p:nvPr/>
        </p:nvSpPr>
        <p:spPr>
          <a:xfrm>
            <a:off x="2620719" y="24792580"/>
            <a:ext cx="653906" cy="503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333333"/>
                </a:solidFill>
                <a:latin typeface="Arial Rounded MT Bold" panose="020F0704030504030204" pitchFamily="34" charset="77"/>
              </a:rPr>
              <a:t>Piel</a:t>
            </a:r>
            <a:endParaRPr lang="es-ES" dirty="0"/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83690E07-0B7A-F898-4F22-7F1F547AB3B9}"/>
              </a:ext>
            </a:extLst>
          </p:cNvPr>
          <p:cNvSpPr txBox="1"/>
          <p:nvPr/>
        </p:nvSpPr>
        <p:spPr>
          <a:xfrm>
            <a:off x="5574975" y="24709284"/>
            <a:ext cx="2072202" cy="503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333333"/>
                </a:solidFill>
                <a:latin typeface="Arial Rounded MT Bold" panose="020F0704030504030204" pitchFamily="34" charset="77"/>
              </a:rPr>
              <a:t>Tejido adiposo</a:t>
            </a:r>
            <a:endParaRPr lang="es-ES" dirty="0"/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7C1B0145-E0F4-0A4A-D41C-49D63C68A72B}"/>
              </a:ext>
            </a:extLst>
          </p:cNvPr>
          <p:cNvSpPr txBox="1"/>
          <p:nvPr/>
        </p:nvSpPr>
        <p:spPr>
          <a:xfrm>
            <a:off x="8810327" y="24708272"/>
            <a:ext cx="2683791" cy="965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000" dirty="0">
                <a:solidFill>
                  <a:srgbClr val="333333"/>
                </a:solidFill>
                <a:latin typeface="Arial Rounded MT Bold" panose="020F0704030504030204" pitchFamily="34" charset="77"/>
              </a:rPr>
              <a:t>Tejido mamario sano</a:t>
            </a:r>
            <a:endParaRPr lang="es-ES" dirty="0"/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7A35B714-AF57-07E4-AD7F-D3B7FE7605AC}"/>
              </a:ext>
            </a:extLst>
          </p:cNvPr>
          <p:cNvSpPr txBox="1"/>
          <p:nvPr/>
        </p:nvSpPr>
        <p:spPr>
          <a:xfrm>
            <a:off x="12402773" y="24709284"/>
            <a:ext cx="2423953" cy="503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333333"/>
                </a:solidFill>
                <a:latin typeface="Arial Rounded MT Bold" panose="020F0704030504030204" pitchFamily="34" charset="77"/>
              </a:rPr>
              <a:t>Tumor</a:t>
            </a:r>
            <a:endParaRPr lang="es-ES" dirty="0"/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51543B11-ACF6-B2F7-7FB3-7FC535323EF5}"/>
              </a:ext>
            </a:extLst>
          </p:cNvPr>
          <p:cNvSpPr txBox="1"/>
          <p:nvPr/>
        </p:nvSpPr>
        <p:spPr>
          <a:xfrm>
            <a:off x="12578882" y="21604018"/>
            <a:ext cx="8449721" cy="494839"/>
          </a:xfrm>
          <a:prstGeom prst="rect">
            <a:avLst/>
          </a:prstGeom>
          <a:noFill/>
        </p:spPr>
        <p:txBody>
          <a:bodyPr wrap="square" lIns="91590" tIns="45795" rIns="91590" bIns="45795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000" dirty="0">
                <a:solidFill>
                  <a:srgbClr val="DE2164"/>
                </a:solidFill>
                <a:latin typeface="Arial Rounded MT Bold"/>
                <a:cs typeface="Dreaming Outloud Pro"/>
              </a:rPr>
              <a:t>CARACTERIZACIÓN CUANTITATIVA DE LA LESIÓN MAMARIA:</a:t>
            </a:r>
            <a:endParaRPr lang="es-ES" sz="2400" dirty="0">
              <a:solidFill>
                <a:srgbClr val="DE2164"/>
              </a:solidFill>
              <a:latin typeface="Arial Rounded MT Bold"/>
              <a:cs typeface="Dreaming Outloud Pr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42B447AD-E7AC-F583-2D32-3E6225C5689E}"/>
                  </a:ext>
                </a:extLst>
              </p:cNvPr>
              <p:cNvSpPr txBox="1"/>
              <p:nvPr/>
            </p:nvSpPr>
            <p:spPr>
              <a:xfrm>
                <a:off x="13662251" y="22154726"/>
                <a:ext cx="7185825" cy="3372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Clr>
                    <a:srgbClr val="B94981"/>
                  </a:buClr>
                  <a:buFont typeface="Arial" panose="020B0604020202020204" pitchFamily="34" charset="0"/>
                  <a:buChar char="•"/>
                </a:pPr>
                <a:r>
                  <a:rPr lang="es-ES" b="0" i="0" dirty="0">
                    <a:solidFill>
                      <a:srgbClr val="374151"/>
                    </a:solidFill>
                    <a:effectLst/>
                    <a:latin typeface="Arial Rounded MT Bold" panose="020F0704030504030204" pitchFamily="34" charset="0"/>
                  </a:rPr>
                  <a:t>Ubicación específica de la lesión para el contexto clínico: tumor </a:t>
                </a:r>
                <a:r>
                  <a:rPr lang="es-ES" b="0" i="0" dirty="0">
                    <a:solidFill>
                      <a:srgbClr val="DE2164"/>
                    </a:solidFill>
                    <a:effectLst/>
                    <a:latin typeface="Arial Rounded MT Bold" panose="020F0704030504030204" pitchFamily="34" charset="0"/>
                  </a:rPr>
                  <a:t>unilateral</a:t>
                </a:r>
                <a:r>
                  <a:rPr lang="es-ES" b="0" i="0" dirty="0">
                    <a:solidFill>
                      <a:srgbClr val="374151"/>
                    </a:solidFill>
                    <a:effectLst/>
                    <a:latin typeface="Arial Rounded MT Bold" panose="020F0704030504030204" pitchFamily="34" charset="0"/>
                  </a:rPr>
                  <a:t> en la </a:t>
                </a:r>
                <a:r>
                  <a:rPr lang="es-ES" b="0" i="0" dirty="0">
                    <a:solidFill>
                      <a:srgbClr val="DE2164"/>
                    </a:solidFill>
                    <a:effectLst/>
                    <a:latin typeface="Arial Rounded MT Bold" panose="020F0704030504030204" pitchFamily="34" charset="0"/>
                  </a:rPr>
                  <a:t>mama izquierda en la posición 2</a:t>
                </a:r>
                <a:r>
                  <a:rPr lang="es-ES" b="0" i="0" dirty="0">
                    <a:solidFill>
                      <a:srgbClr val="374151"/>
                    </a:solidFill>
                    <a:effectLst/>
                    <a:latin typeface="Arial Rounded MT Bold" panose="020F0704030504030204" pitchFamily="34" charset="0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B94981"/>
                  </a:buClr>
                  <a:buFont typeface="Arial" panose="020B0604020202020204" pitchFamily="34" charset="0"/>
                  <a:buChar char="•"/>
                </a:pPr>
                <a:r>
                  <a:rPr lang="es-ES" b="0" i="0" dirty="0">
                    <a:solidFill>
                      <a:srgbClr val="374151"/>
                    </a:solidFill>
                    <a:effectLst/>
                    <a:latin typeface="Arial Rounded MT Bold" panose="020F0704030504030204" pitchFamily="34" charset="0"/>
                  </a:rPr>
                  <a:t>Forma </a:t>
                </a:r>
                <a:r>
                  <a:rPr lang="es-ES" b="0" i="0" dirty="0">
                    <a:solidFill>
                      <a:srgbClr val="DE2164"/>
                    </a:solidFill>
                    <a:effectLst/>
                    <a:latin typeface="Arial Rounded MT Bold" panose="020F0704030504030204" pitchFamily="34" charset="0"/>
                  </a:rPr>
                  <a:t>irregular</a:t>
                </a:r>
                <a:r>
                  <a:rPr lang="es-ES" b="0" i="0" dirty="0">
                    <a:solidFill>
                      <a:srgbClr val="374151"/>
                    </a:solidFill>
                    <a:effectLst/>
                    <a:latin typeface="Arial Rounded MT Bold" panose="020F0704030504030204" pitchFamily="34" charset="0"/>
                  </a:rPr>
                  <a:t> del tumor: mayor agresividad y potencial invasivo. 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B94981"/>
                  </a:buClr>
                  <a:buFont typeface="Arial" panose="020B0604020202020204" pitchFamily="34" charset="0"/>
                  <a:buChar char="•"/>
                </a:pPr>
                <a:r>
                  <a:rPr lang="es-ES" b="0" i="0" dirty="0">
                    <a:solidFill>
                      <a:srgbClr val="DE2164"/>
                    </a:solidFill>
                    <a:effectLst/>
                    <a:latin typeface="Arial Rounded MT Bold" panose="020F0704030504030204" pitchFamily="34" charset="0"/>
                  </a:rPr>
                  <a:t>Volumen</a:t>
                </a:r>
                <a:r>
                  <a:rPr lang="es-ES" b="0" i="0" dirty="0">
                    <a:solidFill>
                      <a:srgbClr val="374151"/>
                    </a:solidFill>
                    <a:effectLst/>
                    <a:latin typeface="Arial Rounded MT Bold" panose="020F0704030504030204" pitchFamily="34" charset="0"/>
                  </a:rPr>
                  <a:t> del tumor de </a:t>
                </a:r>
                <a:r>
                  <a:rPr lang="es-ES" b="1" i="0" dirty="0">
                    <a:solidFill>
                      <a:srgbClr val="DE2164"/>
                    </a:solidFill>
                    <a:effectLst/>
                    <a:latin typeface="Söhne"/>
                  </a:rPr>
                  <a:t>1,019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rgbClr val="DE2164"/>
                        </a:solidFill>
                        <a:effectLst/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s-ES" b="1" i="1" smtClean="0">
                            <a:solidFill>
                              <a:srgbClr val="DE2164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1" smtClean="0">
                            <a:solidFill>
                              <a:srgbClr val="DE2164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s-ES" b="1" i="1" smtClean="0">
                            <a:solidFill>
                              <a:srgbClr val="DE2164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sSup>
                      <m:sSupPr>
                        <m:ctrlPr>
                          <a:rPr lang="es-ES" b="1" i="1" smtClean="0">
                            <a:solidFill>
                              <a:srgbClr val="DE2164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1" smtClean="0">
                            <a:solidFill>
                              <a:srgbClr val="DE2164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𝒎𝒎</m:t>
                        </m:r>
                      </m:e>
                      <m:sup>
                        <m:r>
                          <a:rPr lang="es-ES" b="1" i="1" smtClean="0">
                            <a:solidFill>
                              <a:srgbClr val="DE2164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s-ES" b="0" i="0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ES" b="0" i="0" dirty="0">
                    <a:solidFill>
                      <a:srgbClr val="374151"/>
                    </a:solidFill>
                    <a:effectLst/>
                    <a:latin typeface="Arial Rounded MT Bold" panose="020F0704030504030204" pitchFamily="34" charset="0"/>
                  </a:rPr>
                  <a:t> etapa del cáncer de mama avanzada y mayor grado de agresividad.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B94981"/>
                  </a:buClr>
                  <a:buFont typeface="Arial" panose="020B0604020202020204" pitchFamily="34" charset="0"/>
                  <a:buChar char="•"/>
                </a:pPr>
                <a:r>
                  <a:rPr lang="es-ES" b="0" i="0" dirty="0">
                    <a:solidFill>
                      <a:srgbClr val="DE2164"/>
                    </a:solidFill>
                    <a:effectLst/>
                    <a:latin typeface="Arial Rounded MT Bold" panose="020F0704030504030204" pitchFamily="34" charset="0"/>
                  </a:rPr>
                  <a:t>Ausencia de calcificaciones </a:t>
                </a:r>
                <a:r>
                  <a:rPr lang="es-ES" b="0" i="0" dirty="0">
                    <a:solidFill>
                      <a:srgbClr val="374151"/>
                    </a:solidFill>
                    <a:effectLst/>
                    <a:latin typeface="Arial Rounded MT Bold" panose="020F0704030504030204" pitchFamily="34" charset="0"/>
                  </a:rPr>
                  <a:t>en la lesión: se descartan ciertos subtipos de cáncer de mama.</a:t>
                </a:r>
                <a:endParaRPr lang="es-ES" dirty="0">
                  <a:latin typeface="Arial Rounded MT Bold" panose="020F0704030504030204" pitchFamily="34" charset="0"/>
                </a:endParaRPr>
              </a:p>
            </p:txBody>
          </p:sp>
        </mc:Choice>
        <mc:Fallback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42B447AD-E7AC-F583-2D32-3E6225C56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2251" y="22154726"/>
                <a:ext cx="7185825" cy="3372270"/>
              </a:xfrm>
              <a:prstGeom prst="rect">
                <a:avLst/>
              </a:prstGeom>
              <a:blipFill>
                <a:blip r:embed="rId15"/>
                <a:stretch>
                  <a:fillRect l="-509" b="-198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CuadroTexto 122">
            <a:extLst>
              <a:ext uri="{FF2B5EF4-FFF2-40B4-BE49-F238E27FC236}">
                <a16:creationId xmlns:a16="http://schemas.microsoft.com/office/drawing/2014/main" id="{2CF00055-0FD1-9724-8947-82579747FC94}"/>
              </a:ext>
            </a:extLst>
          </p:cNvPr>
          <p:cNvSpPr txBox="1"/>
          <p:nvPr/>
        </p:nvSpPr>
        <p:spPr>
          <a:xfrm>
            <a:off x="8636958" y="13910428"/>
            <a:ext cx="9721484" cy="422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603" dirty="0">
                <a:solidFill>
                  <a:srgbClr val="333333"/>
                </a:solidFill>
                <a:latin typeface="Arial Rounded MT Bold" panose="020F0704030504030204" pitchFamily="34" charset="77"/>
              </a:rPr>
              <a:t>Imágenes realzadas de resonancia magnética en los planos transversal, coronal y frontal.</a:t>
            </a:r>
            <a:endParaRPr lang="es-ES" sz="1402" dirty="0"/>
          </a:p>
        </p:txBody>
      </p:sp>
      <p:pic>
        <p:nvPicPr>
          <p:cNvPr id="124" name="Imagen 123">
            <a:extLst>
              <a:ext uri="{FF2B5EF4-FFF2-40B4-BE49-F238E27FC236}">
                <a16:creationId xmlns:a16="http://schemas.microsoft.com/office/drawing/2014/main" id="{81119DC1-8203-44D5-DED0-558F22B8AF1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19589" y="19104301"/>
            <a:ext cx="1767248" cy="1391341"/>
          </a:xfrm>
          <a:prstGeom prst="rect">
            <a:avLst/>
          </a:prstGeom>
        </p:spPr>
      </p:pic>
      <p:pic>
        <p:nvPicPr>
          <p:cNvPr id="126" name="Gráfico 125" descr="Balanza de la justicia contorno">
            <a:extLst>
              <a:ext uri="{FF2B5EF4-FFF2-40B4-BE49-F238E27FC236}">
                <a16:creationId xmlns:a16="http://schemas.microsoft.com/office/drawing/2014/main" id="{76B5670C-D174-3BD9-B7FB-F07C23FEC33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658795" y="17466790"/>
            <a:ext cx="1235431" cy="1235431"/>
          </a:xfrm>
          <a:prstGeom prst="rect">
            <a:avLst/>
          </a:prstGeom>
        </p:spPr>
      </p:pic>
      <p:grpSp>
        <p:nvGrpSpPr>
          <p:cNvPr id="130" name="Grupo 129">
            <a:extLst>
              <a:ext uri="{FF2B5EF4-FFF2-40B4-BE49-F238E27FC236}">
                <a16:creationId xmlns:a16="http://schemas.microsoft.com/office/drawing/2014/main" id="{97783F04-6650-AE55-A359-C57105C57FD7}"/>
              </a:ext>
            </a:extLst>
          </p:cNvPr>
          <p:cNvGrpSpPr/>
          <p:nvPr/>
        </p:nvGrpSpPr>
        <p:grpSpPr>
          <a:xfrm>
            <a:off x="1917194" y="5072918"/>
            <a:ext cx="5187435" cy="2096122"/>
            <a:chOff x="2040426" y="7544730"/>
            <a:chExt cx="5611169" cy="2439017"/>
          </a:xfrm>
        </p:grpSpPr>
        <p:sp>
          <p:nvSpPr>
            <p:cNvPr id="131" name="CuadroTexto 130">
              <a:extLst>
                <a:ext uri="{FF2B5EF4-FFF2-40B4-BE49-F238E27FC236}">
                  <a16:creationId xmlns:a16="http://schemas.microsoft.com/office/drawing/2014/main" id="{29AC3463-E510-A279-F8F7-65CADEBB5A61}"/>
                </a:ext>
              </a:extLst>
            </p:cNvPr>
            <p:cNvSpPr txBox="1"/>
            <p:nvPr/>
          </p:nvSpPr>
          <p:spPr>
            <a:xfrm>
              <a:off x="2040426" y="9152751"/>
              <a:ext cx="5611169" cy="83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s-ES" sz="2000" dirty="0">
                  <a:solidFill>
                    <a:srgbClr val="333333"/>
                  </a:solidFill>
                  <a:latin typeface="Arial Rounded MT Bold" panose="020F0704030504030204" pitchFamily="34" charset="77"/>
                </a:rPr>
                <a:t>casos diagnosticados al año en España.</a:t>
              </a:r>
              <a:endParaRPr lang="es-ES" sz="2000" dirty="0">
                <a:solidFill>
                  <a:srgbClr val="DE2164"/>
                </a:solidFill>
                <a:latin typeface="Arial Rounded MT Bold" panose="020F0704030504030204" pitchFamily="34" charset="77"/>
                <a:cs typeface="Dreaming Outloud Pro" panose="020F0502020204030204" pitchFamily="34" charset="0"/>
              </a:endParaRPr>
            </a:p>
            <a:p>
              <a:endParaRPr lang="es-ES" dirty="0"/>
            </a:p>
          </p:txBody>
        </p:sp>
        <p:pic>
          <p:nvPicPr>
            <p:cNvPr id="132" name="Imagen 131">
              <a:extLst>
                <a:ext uri="{FF2B5EF4-FFF2-40B4-BE49-F238E27FC236}">
                  <a16:creationId xmlns:a16="http://schemas.microsoft.com/office/drawing/2014/main" id="{AD925B9E-29D2-EE69-F207-56DE3A323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941054" y="7544730"/>
              <a:ext cx="2127907" cy="1746789"/>
            </a:xfrm>
            <a:prstGeom prst="rect">
              <a:avLst/>
            </a:prstGeom>
          </p:spPr>
        </p:pic>
        <p:sp>
          <p:nvSpPr>
            <p:cNvPr id="133" name="CuadroTexto 132">
              <a:extLst>
                <a:ext uri="{FF2B5EF4-FFF2-40B4-BE49-F238E27FC236}">
                  <a16:creationId xmlns:a16="http://schemas.microsoft.com/office/drawing/2014/main" id="{7C2A6767-B184-59D4-0C37-920EC75F2063}"/>
                </a:ext>
              </a:extLst>
            </p:cNvPr>
            <p:cNvSpPr txBox="1"/>
            <p:nvPr/>
          </p:nvSpPr>
          <p:spPr>
            <a:xfrm>
              <a:off x="3155079" y="8015234"/>
              <a:ext cx="1599540" cy="931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800" dirty="0">
                  <a:solidFill>
                    <a:srgbClr val="A5165E"/>
                  </a:solidFill>
                  <a:latin typeface="Arial Rounded MT Bold" panose="020F0704030504030204" pitchFamily="34" charset="77"/>
                </a:rPr>
                <a:t>26 mil</a:t>
              </a:r>
              <a:r>
                <a:rPr lang="es-ES" sz="2400" dirty="0">
                  <a:solidFill>
                    <a:srgbClr val="A5165E"/>
                  </a:solidFill>
                </a:rPr>
                <a:t> </a:t>
              </a:r>
            </a:p>
            <a:p>
              <a:endParaRPr lang="es-ES" dirty="0"/>
            </a:p>
          </p:txBody>
        </p:sp>
      </p:grp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30DC8A0E-183B-DAB5-4FE5-C71F03DB2D43}"/>
              </a:ext>
            </a:extLst>
          </p:cNvPr>
          <p:cNvSpPr txBox="1"/>
          <p:nvPr/>
        </p:nvSpPr>
        <p:spPr>
          <a:xfrm>
            <a:off x="5236657" y="9970039"/>
            <a:ext cx="2929187" cy="15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800" dirty="0">
                <a:solidFill>
                  <a:srgbClr val="A5165E"/>
                </a:solidFill>
                <a:latin typeface="Arial Rounded MT Bold" panose="020F0704030504030204" pitchFamily="34" charset="0"/>
              </a:rPr>
              <a:t>+42% </a:t>
            </a:r>
            <a:r>
              <a:rPr lang="es-E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de sensibilidad que técnicas convencionales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0715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88D6E0AD875B4E8747D60D1701A9C8" ma:contentTypeVersion="6" ma:contentTypeDescription="Create a new document." ma:contentTypeScope="" ma:versionID="d8945c226adf3c25f0bae072d65c38aa">
  <xsd:schema xmlns:xsd="http://www.w3.org/2001/XMLSchema" xmlns:xs="http://www.w3.org/2001/XMLSchema" xmlns:p="http://schemas.microsoft.com/office/2006/metadata/properties" xmlns:ns3="c88b6af5-c5ad-4905-9925-9ba0021d23e2" xmlns:ns4="bed11163-9e45-4e59-9512-c17918a43d53" targetNamespace="http://schemas.microsoft.com/office/2006/metadata/properties" ma:root="true" ma:fieldsID="8494db505ff775394557813615d3aea4" ns3:_="" ns4:_="">
    <xsd:import namespace="c88b6af5-c5ad-4905-9925-9ba0021d23e2"/>
    <xsd:import namespace="bed11163-9e45-4e59-9512-c17918a43d5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8b6af5-c5ad-4905-9925-9ba0021d23e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d11163-9e45-4e59-9512-c17918a43d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ed11163-9e45-4e59-9512-c17918a43d53" xsi:nil="true"/>
  </documentManagement>
</p:properties>
</file>

<file path=customXml/itemProps1.xml><?xml version="1.0" encoding="utf-8"?>
<ds:datastoreItem xmlns:ds="http://schemas.openxmlformats.org/officeDocument/2006/customXml" ds:itemID="{9579CB69-C705-45F1-98F4-09DAAA1C79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8b6af5-c5ad-4905-9925-9ba0021d23e2"/>
    <ds:schemaRef ds:uri="bed11163-9e45-4e59-9512-c17918a43d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0ACBFE-6A15-4F99-A2CA-F10E15A5CB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2EBCEF-572B-4E63-AAAE-D3564FB41B36}">
  <ds:schemaRefs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bed11163-9e45-4e59-9512-c17918a43d53"/>
    <ds:schemaRef ds:uri="c88b6af5-c5ad-4905-9925-9ba0021d2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</TotalTime>
  <Words>522</Words>
  <Application>Microsoft Office PowerPoint</Application>
  <PresentationFormat>Personalizado</PresentationFormat>
  <Paragraphs>46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14" baseType="lpstr">
      <vt:lpstr>Arial</vt:lpstr>
      <vt:lpstr>Arial Nova</vt:lpstr>
      <vt:lpstr>Arial Rounded MT Bold</vt:lpstr>
      <vt:lpstr>Avenir Book</vt:lpstr>
      <vt:lpstr>Avenir Heavy</vt:lpstr>
      <vt:lpstr>Calibri</vt:lpstr>
      <vt:lpstr>Calibri Light</vt:lpstr>
      <vt:lpstr>Cambria Math</vt:lpstr>
      <vt:lpstr>Georgia</vt:lpstr>
      <vt:lpstr>Google Sans</vt:lpstr>
      <vt:lpstr>Helvetica</vt:lpstr>
      <vt:lpstr>Söhne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CLARA AIBAR ALVAREZ</dc:creator>
  <cp:lastModifiedBy>CLARA AIBAR ALVAREZ</cp:lastModifiedBy>
  <cp:revision>2</cp:revision>
  <dcterms:created xsi:type="dcterms:W3CDTF">2023-05-25T17:11:39Z</dcterms:created>
  <dcterms:modified xsi:type="dcterms:W3CDTF">2023-05-25T21:59:03Z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0x0101001888D6E0AD875B4E8747D60D1701A9C8</vt:lpwstr>
  </property>
</Properties>
</file>