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6" r:id="rId6"/>
    <p:sldId id="267" r:id="rId7"/>
    <p:sldId id="268" r:id="rId8"/>
    <p:sldId id="269" r:id="rId9"/>
    <p:sldId id="273" r:id="rId10"/>
    <p:sldId id="270" r:id="rId11"/>
    <p:sldId id="272" r:id="rId12"/>
    <p:sldId id="275" r:id="rId13"/>
    <p:sldId id="27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0000"/>
    <a:srgbClr val="AC0000"/>
    <a:srgbClr val="3A0000"/>
    <a:srgbClr val="960000"/>
    <a:srgbClr val="C40000"/>
    <a:srgbClr val="E25904"/>
    <a:srgbClr val="CC5E04"/>
    <a:srgbClr val="EB7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4" autoAdjust="0"/>
    <p:restoredTop sz="94621" autoAdjust="0"/>
  </p:normalViewPr>
  <p:slideViewPr>
    <p:cSldViewPr snapToGrid="0">
      <p:cViewPr varScale="1">
        <p:scale>
          <a:sx n="28" d="100"/>
          <a:sy n="28" d="100"/>
        </p:scale>
        <p:origin x="-114" y="-6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21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rgbClr val="C40000"/>
              </a:solidFill>
            </c:spPr>
          </c:dPt>
          <c:dPt>
            <c:idx val="1"/>
            <c:bubble3D val="0"/>
            <c:spPr>
              <a:solidFill>
                <a:srgbClr val="E25904"/>
              </a:solidFill>
            </c:spPr>
          </c:dPt>
          <c:dPt>
            <c:idx val="2"/>
            <c:bubble3D val="0"/>
            <c:spPr>
              <a:solidFill>
                <a:srgbClr val="EB7703"/>
              </a:solidFill>
            </c:spPr>
          </c:dPt>
          <c:cat>
            <c:strRef>
              <c:f>Plan1!$A$2:$A$4</c:f>
              <c:strCache>
                <c:ptCount val="3"/>
                <c:pt idx="0">
                  <c:v>Sim, mas não tenho tempo</c:v>
                </c:pt>
                <c:pt idx="1">
                  <c:v>Não tenho interesse</c:v>
                </c:pt>
                <c:pt idx="2">
                  <c:v>Outras respostas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5.93</c:v>
                </c:pt>
                <c:pt idx="1">
                  <c:v>1.91</c:v>
                </c:pt>
                <c:pt idx="2">
                  <c:v>2.16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7021290592618721"/>
          <c:y val="0.42773411165087821"/>
          <c:w val="0.29062427790345513"/>
          <c:h val="0.2546144785554960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8F1A3-76D6-49CC-8A75-12623599FD83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CD9A3-11CD-459E-99E1-A74AC7688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23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CD9A3-11CD-459E-99E1-A74AC76887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16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AB245B1-CCDE-448C-8A13-0BA338AC5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72E7CFB-D328-49C6-B856-90522626D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BC0733-184F-4C5F-9F4A-0CD73143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AB7AAEC-016A-4E27-8472-062C439B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6E8303B-B596-4A1B-94F1-41EB9C69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6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3F7BBF-3751-4CEE-A969-5A3B6DE3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23DBBC84-8428-4C58-A4C0-1FC48E1B6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5D426CA-A690-4C56-A787-C40CBA8B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50BEFA5-27B5-4173-A10C-8C422B85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5C565FC-EBC0-4175-BA82-1A8D49CA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84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8F21630-607D-4A26-ABCC-8918D24BB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623316D9-819B-4696-8440-D8827455A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EE872C5-1586-4FB3-9B99-FCD73652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E4D9CD9-52B6-472B-B7ED-D3BCCC33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1F23510-28EA-4B6C-A843-0013B254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22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C66387E-5881-413E-8695-7F4756B2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A0DB2C4-BBFB-4A97-BE60-87EFD944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4E9F2EF-6A1C-491F-9F81-F5C6437B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298A69E-579D-438D-B7D3-BD0315E4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57E1E91-81C8-4DE0-9B13-BD04FF9C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81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2626659-6631-4692-B260-C8DA1E8D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CB79A9E-6216-4A21-8258-472791C46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346C2B2-D3F0-490B-91A6-083B9D17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42E429A-F11D-4578-A2B6-FCB8BCE1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E3FE1BA-97E0-4DB4-B19E-D7883A3E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72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D248AF-DE05-4210-8F4E-175218AB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3F9641D-AA5E-4F27-9936-D6A203A57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928A75D-1FC9-4AAE-BDED-35BC5D90A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F8238E8-C2EC-4BAF-86AD-4B879113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BBDF306-5D7D-4D42-B9D9-BED00CF3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9A1DF73-D16F-4E38-890C-EDCBB278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99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B8F72E2-BEDB-413F-9201-4BBD8060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CA423F2-9B55-4565-A2BB-1C08A4294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5041E7D5-8ED3-4C20-AF23-38BF86D9F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6B6A6C76-5651-4BAB-A447-2493C586E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49685AD3-A869-47DC-AD7B-75EC07A0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FDCEDA5F-D4EF-4475-8EDF-108FC1E4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6B6AA9B7-1A61-4D41-9717-00A7054D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94139F84-D35A-4E8B-89C5-D53B8C86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93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8603DF-5E11-4712-A52D-44A10EE4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E2B04E5-18C7-4D37-ADC9-705662B7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808D976-7963-4929-9A9C-5210C70D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6CF6395-474D-4A1D-BD81-69D7A90D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67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830A861B-FAA8-4C0E-A8DD-A8D218C0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007B125D-EB50-4D43-AAB3-A31D1C35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CF7058B2-7B2E-4277-A7DE-18A5059E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14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D4FB89-40EF-40CD-9433-C432B61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27374C2-6002-4DDC-B8DD-419A780E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979DDCCD-0A23-4BFB-A080-6A123ADDF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6FAD20ED-7952-4B85-87C4-A19120E4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9355D81-0B83-4A04-B433-0D40D64D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7FF8583-202B-41A0-AE1D-809F20AB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53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69B9B5C-93D6-4186-A3D8-F34384E5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08E4EA16-A3B0-4517-A0CB-3E219B262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D639809-F034-44E3-A86F-CF7B5CD8D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8623E30-2413-414A-B867-418A882B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AFB38FE-2808-4172-BF9A-381B0324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F7E5013-DFC4-4164-AC99-49CF6A6B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82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BD55CC2D-9FA9-4913-BB95-47F0F1D4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A6B9A85-9562-49DE-8451-8935331DF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7F78DE6-99C8-4FB3-A1FD-980885750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7B3EFB6-1352-4669-8360-720BB6A03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5AD3470-FF91-4953-B3F0-74F534D60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38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40"/>
            </a:gs>
            <a:gs pos="0">
              <a:srgbClr val="400040"/>
            </a:gs>
            <a:gs pos="20000">
              <a:srgbClr val="8F0040">
                <a:lumMod val="100000"/>
              </a:srgbClr>
            </a:gs>
            <a:gs pos="100000">
              <a:srgbClr val="F273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4581" y="654127"/>
            <a:ext cx="12167419" cy="2387600"/>
          </a:xfrm>
        </p:spPr>
        <p:txBody>
          <a:bodyPr>
            <a:noAutofit/>
          </a:bodyPr>
          <a:lstStyle/>
          <a:p>
            <a:r>
              <a:rPr lang="pt-BR" sz="8800" dirty="0" smtClean="0">
                <a:solidFill>
                  <a:schemeClr val="bg1"/>
                </a:solidFill>
                <a:latin typeface="Bahnschrift Light" pitchFamily="34" charset="0"/>
              </a:rPr>
              <a:t>Olimpiclink</a:t>
            </a:r>
            <a:endParaRPr lang="pt-BR" sz="88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302473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Curso </a:t>
            </a:r>
            <a:r>
              <a:rPr lang="pt-BR" sz="2400" dirty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Técnico </a:t>
            </a:r>
            <a:r>
              <a:rPr lang="pt-BR" sz="2400" dirty="0" smtClean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em Desenvolvimento de Sistemas</a:t>
            </a:r>
            <a:endParaRPr lang="pt-BR" sz="2400" dirty="0">
              <a:solidFill>
                <a:schemeClr val="bg1"/>
              </a:solidFill>
              <a:latin typeface="Bahnschrift Light SemiCondense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652887" y="4473374"/>
            <a:ext cx="272353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Clara Santana Araújo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Felipy Souza  </a:t>
            </a:r>
            <a:r>
              <a:rPr lang="pt-BR" sz="1600" dirty="0" smtClean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Macedo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Gabriel Ferreira Ramos</a:t>
            </a:r>
            <a:endParaRPr lang="pt-BR" sz="1600" dirty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Khaléu Sanches </a:t>
            </a:r>
            <a:r>
              <a:rPr lang="pt-BR" sz="1600" dirty="0" smtClean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Mancini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Raony Pereira dos Santos</a:t>
            </a:r>
            <a:endParaRPr lang="pt-BR" sz="1600" dirty="0">
              <a:solidFill>
                <a:schemeClr val="bg1"/>
              </a:solidFill>
              <a:latin typeface="Bahnschrift Light SemiCondensed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2964427" y="2919417"/>
            <a:ext cx="25997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5924851" y="2919417"/>
            <a:ext cx="33075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9409354" y="6308370"/>
            <a:ext cx="244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Orientador: Prof.ª Viviane</a:t>
            </a:r>
            <a:endParaRPr lang="pt-BR" dirty="0">
              <a:solidFill>
                <a:schemeClr val="bg1"/>
              </a:solidFill>
              <a:latin typeface="Bahnschrift Light SemiCondensed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26097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4920" y="676976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4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40"/>
            </a:gs>
            <a:gs pos="0">
              <a:srgbClr val="400040"/>
            </a:gs>
            <a:gs pos="20000">
              <a:srgbClr val="8F0040">
                <a:lumMod val="100000"/>
              </a:srgbClr>
            </a:gs>
            <a:gs pos="100000">
              <a:srgbClr val="F273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649597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Obrigada pela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Atenção!</a:t>
            </a:r>
            <a:endParaRPr lang="pt-BR" sz="4800" dirty="0">
              <a:solidFill>
                <a:schemeClr val="bg1"/>
              </a:solidFill>
              <a:latin typeface="Bahnschrift Light SemiCondensed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26097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4920" y="676976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11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40"/>
            </a:gs>
            <a:gs pos="0">
              <a:srgbClr val="400040"/>
            </a:gs>
            <a:gs pos="20000">
              <a:srgbClr val="8F0040">
                <a:lumMod val="100000"/>
              </a:srgbClr>
            </a:gs>
            <a:gs pos="100000">
              <a:srgbClr val="F273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2035278"/>
            <a:ext cx="12192000" cy="44097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32000"/>
                  <a:lumOff val="68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1171541" y="2869873"/>
            <a:ext cx="6136325" cy="10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AC0000"/>
              </a:buClr>
              <a:buFont typeface="Arial" pitchFamily="34" charset="0"/>
              <a:buChar char="•"/>
            </a:pPr>
            <a:r>
              <a:rPr lang="pt-BR" sz="2600" dirty="0" smtClean="0">
                <a:solidFill>
                  <a:srgbClr val="4C0000"/>
                </a:solidFill>
                <a:latin typeface="Bahnschrift Light" pitchFamily="34" charset="0"/>
                <a:cs typeface="Arial" pitchFamily="34" charset="0"/>
              </a:rPr>
              <a:t>O que é o Olimpiclink?</a:t>
            </a:r>
          </a:p>
          <a:p>
            <a:pPr marL="342900" indent="-342900" algn="l">
              <a:buClr>
                <a:srgbClr val="AC0000"/>
              </a:buClr>
              <a:buFont typeface="Arial" pitchFamily="34" charset="0"/>
              <a:buChar char="•"/>
            </a:pPr>
            <a:r>
              <a:rPr lang="pt-BR" sz="2600" dirty="0" smtClean="0">
                <a:solidFill>
                  <a:srgbClr val="4C0000"/>
                </a:solidFill>
                <a:latin typeface="Bahnschrift Light" pitchFamily="34" charset="0"/>
                <a:cs typeface="Arial" pitchFamily="34" charset="0"/>
              </a:rPr>
              <a:t>Objetivo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pt-BR" dirty="0" smtClean="0"/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Título 3"/>
          <p:cNvSpPr txBox="1">
            <a:spLocks/>
          </p:cNvSpPr>
          <p:nvPr/>
        </p:nvSpPr>
        <p:spPr>
          <a:xfrm>
            <a:off x="0" y="433753"/>
            <a:ext cx="12192000" cy="1246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dirty="0" smtClean="0">
                <a:solidFill>
                  <a:schemeClr val="bg1"/>
                </a:solidFill>
                <a:latin typeface="Bahnschrift Light" pitchFamily="34" charset="0"/>
              </a:rPr>
              <a:t>Olimpiclink</a:t>
            </a:r>
            <a:endParaRPr lang="pt-BR" sz="88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cxnSp>
        <p:nvCxnSpPr>
          <p:cNvPr id="29" name="Conector reto 28"/>
          <p:cNvCxnSpPr/>
          <p:nvPr/>
        </p:nvCxnSpPr>
        <p:spPr>
          <a:xfrm>
            <a:off x="2939846" y="1558243"/>
            <a:ext cx="25997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900270" y="1558243"/>
            <a:ext cx="33075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0" y="26097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920" y="676976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3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40"/>
            </a:gs>
            <a:gs pos="0">
              <a:srgbClr val="400040"/>
            </a:gs>
            <a:gs pos="20000">
              <a:srgbClr val="8F0040">
                <a:lumMod val="100000"/>
              </a:srgbClr>
            </a:gs>
            <a:gs pos="100000">
              <a:srgbClr val="F273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1710812" y="2050022"/>
            <a:ext cx="10338619" cy="44097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32000"/>
                  <a:lumOff val="68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2525185" y="2871202"/>
            <a:ext cx="8808198" cy="217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 smtClean="0">
                <a:solidFill>
                  <a:srgbClr val="4C0000"/>
                </a:solidFill>
              </a:rPr>
              <a:t>	</a:t>
            </a:r>
            <a:r>
              <a:rPr lang="pt-BR" sz="2800" dirty="0" smtClean="0">
                <a:solidFill>
                  <a:srgbClr val="4C0000"/>
                </a:solidFill>
              </a:rPr>
              <a:t>O conceito primário do aplicativo Olimpiclink foi o que mais se destacou entre as ideias apresentadas, devido a sua natureza voltada à pequenas comunidades e o seu desenvolvimento.</a:t>
            </a:r>
            <a:endParaRPr lang="pt-BR" sz="3600" dirty="0" smtClean="0">
              <a:solidFill>
                <a:srgbClr val="4C0000"/>
              </a:solidFill>
            </a:endParaRPr>
          </a:p>
        </p:txBody>
      </p:sp>
      <p:sp>
        <p:nvSpPr>
          <p:cNvPr id="28" name="Título 3"/>
          <p:cNvSpPr txBox="1">
            <a:spLocks/>
          </p:cNvSpPr>
          <p:nvPr/>
        </p:nvSpPr>
        <p:spPr>
          <a:xfrm>
            <a:off x="412957" y="791921"/>
            <a:ext cx="4837472" cy="810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 smtClean="0">
                <a:solidFill>
                  <a:schemeClr val="bg1"/>
                </a:solidFill>
                <a:latin typeface="Bahnschrift Light" pitchFamily="34" charset="0"/>
              </a:rPr>
              <a:t>Justificativa</a:t>
            </a:r>
            <a:endParaRPr lang="pt-BR" sz="80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cxnSp>
        <p:nvCxnSpPr>
          <p:cNvPr id="35" name="Conector reto 34"/>
          <p:cNvCxnSpPr/>
          <p:nvPr/>
        </p:nvCxnSpPr>
        <p:spPr>
          <a:xfrm>
            <a:off x="0" y="26097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920" y="676976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9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40"/>
            </a:gs>
            <a:gs pos="0">
              <a:srgbClr val="400040"/>
            </a:gs>
            <a:gs pos="20000">
              <a:srgbClr val="8F0040">
                <a:lumMod val="100000"/>
              </a:srgbClr>
            </a:gs>
            <a:gs pos="100000">
              <a:srgbClr val="F273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2035278"/>
            <a:ext cx="12192000" cy="44097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32000"/>
                  <a:lumOff val="68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1171540" y="2834080"/>
            <a:ext cx="9411515" cy="1787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rgbClr val="C40000"/>
              </a:buClr>
              <a:buFont typeface="Arial" pitchFamily="34" charset="0"/>
              <a:buChar char="•"/>
            </a:pPr>
            <a:r>
              <a:rPr lang="pt-BR" sz="3600" dirty="0" smtClean="0">
                <a:solidFill>
                  <a:srgbClr val="4C0000"/>
                </a:solidFill>
                <a:latin typeface="Bahnschrift Light" pitchFamily="34" charset="0"/>
                <a:cs typeface="Arial" pitchFamily="34" charset="0"/>
              </a:rPr>
              <a:t>Limitações de pequenas comunidades e dos seus processos de iniciação</a:t>
            </a:r>
          </a:p>
        </p:txBody>
      </p:sp>
      <p:sp>
        <p:nvSpPr>
          <p:cNvPr id="28" name="Título 3"/>
          <p:cNvSpPr txBox="1">
            <a:spLocks/>
          </p:cNvSpPr>
          <p:nvPr/>
        </p:nvSpPr>
        <p:spPr>
          <a:xfrm>
            <a:off x="0" y="290645"/>
            <a:ext cx="12192000" cy="1389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88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cxnSp>
        <p:nvCxnSpPr>
          <p:cNvPr id="35" name="Conector reto 34"/>
          <p:cNvCxnSpPr/>
          <p:nvPr/>
        </p:nvCxnSpPr>
        <p:spPr>
          <a:xfrm>
            <a:off x="0" y="26097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920" y="676976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3"/>
          <p:cNvSpPr txBox="1">
            <a:spLocks/>
          </p:cNvSpPr>
          <p:nvPr/>
        </p:nvSpPr>
        <p:spPr>
          <a:xfrm>
            <a:off x="412957" y="791921"/>
            <a:ext cx="5279920" cy="810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 smtClean="0">
                <a:solidFill>
                  <a:schemeClr val="bg1"/>
                </a:solidFill>
                <a:latin typeface="Bahnschrift Light" pitchFamily="34" charset="0"/>
              </a:rPr>
              <a:t>Problemática</a:t>
            </a:r>
            <a:endParaRPr lang="pt-BR" sz="8000" dirty="0">
              <a:solidFill>
                <a:schemeClr val="bg1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7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40"/>
            </a:gs>
            <a:gs pos="0">
              <a:srgbClr val="400040"/>
            </a:gs>
            <a:gs pos="20000">
              <a:srgbClr val="8F0040">
                <a:lumMod val="100000"/>
              </a:srgbClr>
            </a:gs>
            <a:gs pos="100000">
              <a:srgbClr val="F273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2035278"/>
            <a:ext cx="12192000" cy="44097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32000"/>
                  <a:lumOff val="68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1347609" y="2834080"/>
            <a:ext cx="9411515" cy="357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3600" dirty="0" smtClean="0">
              <a:latin typeface="Bahnschrift Light" pitchFamily="34" charset="0"/>
              <a:cs typeface="Arial" pitchFamily="34" charset="0"/>
            </a:endParaRPr>
          </a:p>
        </p:txBody>
      </p:sp>
      <p:sp>
        <p:nvSpPr>
          <p:cNvPr id="28" name="Título 3"/>
          <p:cNvSpPr txBox="1">
            <a:spLocks/>
          </p:cNvSpPr>
          <p:nvPr/>
        </p:nvSpPr>
        <p:spPr>
          <a:xfrm>
            <a:off x="0" y="290645"/>
            <a:ext cx="12192000" cy="1389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88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cxnSp>
        <p:nvCxnSpPr>
          <p:cNvPr id="35" name="Conector reto 34"/>
          <p:cNvCxnSpPr/>
          <p:nvPr/>
        </p:nvCxnSpPr>
        <p:spPr>
          <a:xfrm>
            <a:off x="0" y="26097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920" y="676976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3"/>
          <p:cNvSpPr txBox="1">
            <a:spLocks/>
          </p:cNvSpPr>
          <p:nvPr/>
        </p:nvSpPr>
        <p:spPr>
          <a:xfrm>
            <a:off x="412957" y="791921"/>
            <a:ext cx="10469902" cy="810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 smtClean="0">
                <a:solidFill>
                  <a:schemeClr val="bg1"/>
                </a:solidFill>
                <a:latin typeface="Bahnschrift Light" pitchFamily="34" charset="0"/>
              </a:rPr>
              <a:t>Pesquisa de Campo</a:t>
            </a:r>
            <a:endParaRPr lang="pt-BR" sz="80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graphicFrame>
        <p:nvGraphicFramePr>
          <p:cNvPr id="3" name="Gráfico 2"/>
          <p:cNvGraphicFramePr/>
          <p:nvPr>
            <p:extLst>
              <p:ext uri="{D42A27DB-BD31-4B8C-83A1-F6EECF244321}">
                <p14:modId xmlns:p14="http://schemas.microsoft.com/office/powerpoint/2010/main" val="4045452518"/>
              </p:ext>
            </p:extLst>
          </p:nvPr>
        </p:nvGraphicFramePr>
        <p:xfrm>
          <a:off x="0" y="2163545"/>
          <a:ext cx="9728616" cy="4153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tângulo 10"/>
          <p:cNvSpPr/>
          <p:nvPr/>
        </p:nvSpPr>
        <p:spPr>
          <a:xfrm>
            <a:off x="6100920" y="2503918"/>
            <a:ext cx="53981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C00000"/>
                </a:solidFill>
                <a:latin typeface="Bahnschrift Light SemiCondensed" pitchFamily="34" charset="0"/>
                <a:cs typeface="Arial" panose="020B0604020202020204" pitchFamily="34" charset="0"/>
              </a:rPr>
              <a:t>Você tem interesse em começar a praticar um esporte?</a:t>
            </a:r>
            <a:endParaRPr lang="pt-BR" sz="2800" b="1" dirty="0">
              <a:solidFill>
                <a:srgbClr val="C00000"/>
              </a:solidFill>
              <a:latin typeface="Bahnschrift Light SemiCondensed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6100920" y="2919417"/>
            <a:ext cx="33075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3" grpId="0">
        <p:bldAsOne/>
      </p:bldGraphic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40"/>
            </a:gs>
            <a:gs pos="0">
              <a:srgbClr val="400040"/>
            </a:gs>
            <a:gs pos="20000">
              <a:srgbClr val="8F0040">
                <a:lumMod val="100000"/>
              </a:srgbClr>
            </a:gs>
            <a:gs pos="100000">
              <a:srgbClr val="F273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1710812" y="2050022"/>
            <a:ext cx="10338619" cy="44097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32000"/>
                  <a:lumOff val="68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/>
          <p:cNvCxnSpPr/>
          <p:nvPr/>
        </p:nvCxnSpPr>
        <p:spPr>
          <a:xfrm>
            <a:off x="0" y="26097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920" y="676976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3"/>
          <p:cNvSpPr txBox="1">
            <a:spLocks/>
          </p:cNvSpPr>
          <p:nvPr/>
        </p:nvSpPr>
        <p:spPr>
          <a:xfrm>
            <a:off x="412957" y="791921"/>
            <a:ext cx="10469902" cy="810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5400" dirty="0" smtClean="0">
                <a:solidFill>
                  <a:schemeClr val="bg1"/>
                </a:solidFill>
                <a:latin typeface="Bahnschrift Light" pitchFamily="34" charset="0"/>
              </a:rPr>
              <a:t>Análise da Pesquisa de Campo</a:t>
            </a:r>
            <a:endParaRPr lang="pt-BR" sz="66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2476022" y="2916173"/>
            <a:ext cx="8808198" cy="217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rgbClr val="AC0000"/>
              </a:buClr>
              <a:buFont typeface="Arial" pitchFamily="34" charset="0"/>
              <a:buChar char="•"/>
            </a:pPr>
            <a:r>
              <a:rPr lang="pt-BR" sz="3600" dirty="0" smtClean="0">
                <a:solidFill>
                  <a:srgbClr val="4C0000"/>
                </a:solidFill>
              </a:rPr>
              <a:t>Acessibilidade e integração</a:t>
            </a:r>
          </a:p>
          <a:p>
            <a:pPr marL="342900" indent="-342900" algn="just">
              <a:buClr>
                <a:srgbClr val="AC0000"/>
              </a:buClr>
              <a:buFont typeface="Arial" pitchFamily="34" charset="0"/>
              <a:buChar char="•"/>
            </a:pPr>
            <a:r>
              <a:rPr lang="pt-BR" sz="3600" dirty="0" smtClean="0">
                <a:solidFill>
                  <a:srgbClr val="4C0000"/>
                </a:solidFill>
              </a:rPr>
              <a:t>Manutenção das comunidades</a:t>
            </a:r>
            <a:endParaRPr lang="pt-BR" sz="3600" dirty="0" smtClean="0">
              <a:solidFill>
                <a:srgbClr val="4C0000"/>
              </a:solidFill>
            </a:endParaRPr>
          </a:p>
          <a:p>
            <a:pPr algn="just">
              <a:buClr>
                <a:srgbClr val="AC0000"/>
              </a:buClr>
            </a:pPr>
            <a:endParaRPr lang="pt-BR" dirty="0" smtClean="0">
              <a:solidFill>
                <a:srgbClr val="4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40"/>
            </a:gs>
            <a:gs pos="0">
              <a:srgbClr val="400040"/>
            </a:gs>
            <a:gs pos="20000">
              <a:srgbClr val="8F0040">
                <a:lumMod val="100000"/>
              </a:srgbClr>
            </a:gs>
            <a:gs pos="100000">
              <a:srgbClr val="F273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2050022"/>
            <a:ext cx="12192000" cy="44097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32000"/>
                  <a:lumOff val="68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800" dirty="0"/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1498249" y="2888689"/>
            <a:ext cx="4805005" cy="217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AC0000"/>
              </a:buClr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4C0000"/>
                </a:solidFill>
              </a:rPr>
              <a:t>Eventos e localizações próximas</a:t>
            </a:r>
          </a:p>
          <a:p>
            <a:pPr marL="342900" indent="-342900" algn="l">
              <a:buClr>
                <a:srgbClr val="AC0000"/>
              </a:buClr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4C0000"/>
                </a:solidFill>
              </a:rPr>
              <a:t>Grupos de conversa</a:t>
            </a:r>
          </a:p>
          <a:p>
            <a:pPr marL="342900" indent="-342900" algn="l">
              <a:buClr>
                <a:srgbClr val="AC0000"/>
              </a:buClr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4C0000"/>
                </a:solidFill>
              </a:rPr>
              <a:t>Publicações</a:t>
            </a:r>
            <a:endParaRPr lang="pt-BR" sz="2800" dirty="0" smtClean="0">
              <a:solidFill>
                <a:srgbClr val="4C0000"/>
              </a:solidFill>
            </a:endParaRPr>
          </a:p>
          <a:p>
            <a:pPr algn="l"/>
            <a:endParaRPr lang="pt-BR" sz="2800" dirty="0" smtClean="0"/>
          </a:p>
        </p:txBody>
      </p:sp>
      <p:cxnSp>
        <p:nvCxnSpPr>
          <p:cNvPr id="35" name="Conector reto 34"/>
          <p:cNvCxnSpPr/>
          <p:nvPr/>
        </p:nvCxnSpPr>
        <p:spPr>
          <a:xfrm>
            <a:off x="0" y="26097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920" y="676976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3"/>
          <p:cNvSpPr txBox="1">
            <a:spLocks/>
          </p:cNvSpPr>
          <p:nvPr/>
        </p:nvSpPr>
        <p:spPr>
          <a:xfrm>
            <a:off x="4920" y="851881"/>
            <a:ext cx="12187080" cy="810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 smtClean="0">
                <a:solidFill>
                  <a:schemeClr val="bg1"/>
                </a:solidFill>
                <a:latin typeface="Bahnschrift Light" pitchFamily="34" charset="0"/>
              </a:rPr>
              <a:t>Ferramentas</a:t>
            </a:r>
            <a:endParaRPr lang="pt-BR" sz="88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447738" y="1557349"/>
            <a:ext cx="52615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045235" y="2241747"/>
            <a:ext cx="1653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C00000"/>
                </a:solidFill>
                <a:latin typeface="Bahnschrift Light SemiCondensed" pitchFamily="34" charset="0"/>
                <a:cs typeface="Arial" panose="020B0604020202020204" pitchFamily="34" charset="0"/>
              </a:rPr>
              <a:t>Usuários</a:t>
            </a:r>
            <a:endParaRPr lang="pt-BR" sz="2800" b="1" dirty="0">
              <a:solidFill>
                <a:srgbClr val="C00000"/>
              </a:solidFill>
              <a:latin typeface="Bahnschrift Light SemiCondensed" pitchFamily="34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5854775" y="2919416"/>
            <a:ext cx="33075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309729" y="2249003"/>
            <a:ext cx="23976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C00000"/>
                </a:solidFill>
                <a:latin typeface="Bahnschrift Light SemiCondensed" pitchFamily="34" charset="0"/>
                <a:cs typeface="Arial" panose="020B0604020202020204" pitchFamily="34" charset="0"/>
              </a:rPr>
              <a:t>Comunidades</a:t>
            </a:r>
            <a:endParaRPr lang="pt-BR" sz="2800" b="1" dirty="0">
              <a:solidFill>
                <a:srgbClr val="C00000"/>
              </a:solidFill>
              <a:latin typeface="Bahnschrift Light SemiCondensed" pitchFamily="34" charset="0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6759796" y="2888690"/>
            <a:ext cx="4805005" cy="217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Clr>
                <a:srgbClr val="AC0000"/>
              </a:buClr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4C0000"/>
                </a:solidFill>
              </a:rPr>
              <a:t>Calendários</a:t>
            </a:r>
            <a:endParaRPr lang="pt-BR" sz="2800" dirty="0" smtClean="0">
              <a:solidFill>
                <a:srgbClr val="4C0000"/>
              </a:solidFill>
            </a:endParaRPr>
          </a:p>
          <a:p>
            <a:pPr marL="514350" indent="-514350" algn="l">
              <a:buClr>
                <a:srgbClr val="AC0000"/>
              </a:buClr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4C0000"/>
                </a:solidFill>
              </a:rPr>
              <a:t>Eventos </a:t>
            </a:r>
          </a:p>
        </p:txBody>
      </p:sp>
    </p:spTree>
    <p:extLst>
      <p:ext uri="{BB962C8B-B14F-4D97-AF65-F5344CB8AC3E}">
        <p14:creationId xmlns:p14="http://schemas.microsoft.com/office/powerpoint/2010/main" val="401284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" grpId="0"/>
      <p:bldP spid="11" grpId="0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40"/>
            </a:gs>
            <a:gs pos="0">
              <a:srgbClr val="400040"/>
            </a:gs>
            <a:gs pos="20000">
              <a:srgbClr val="8F0040">
                <a:lumMod val="100000"/>
              </a:srgbClr>
            </a:gs>
            <a:gs pos="100000">
              <a:srgbClr val="F273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2035278"/>
            <a:ext cx="12192000" cy="44097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32000"/>
                  <a:lumOff val="68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1171540" y="2834080"/>
            <a:ext cx="9411515" cy="357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3600" dirty="0" smtClean="0">
              <a:latin typeface="Bahnschrift Light" pitchFamily="34" charset="0"/>
              <a:cs typeface="Arial" pitchFamily="34" charset="0"/>
            </a:endParaRPr>
          </a:p>
        </p:txBody>
      </p:sp>
      <p:sp>
        <p:nvSpPr>
          <p:cNvPr id="28" name="Título 3"/>
          <p:cNvSpPr txBox="1">
            <a:spLocks/>
          </p:cNvSpPr>
          <p:nvPr/>
        </p:nvSpPr>
        <p:spPr>
          <a:xfrm>
            <a:off x="0" y="290645"/>
            <a:ext cx="12192000" cy="1389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88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cxnSp>
        <p:nvCxnSpPr>
          <p:cNvPr id="35" name="Conector reto 34"/>
          <p:cNvCxnSpPr/>
          <p:nvPr/>
        </p:nvCxnSpPr>
        <p:spPr>
          <a:xfrm>
            <a:off x="0" y="26097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920" y="676976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3"/>
          <p:cNvSpPr txBox="1">
            <a:spLocks/>
          </p:cNvSpPr>
          <p:nvPr/>
        </p:nvSpPr>
        <p:spPr>
          <a:xfrm>
            <a:off x="412956" y="791921"/>
            <a:ext cx="7591791" cy="810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 smtClean="0">
                <a:solidFill>
                  <a:schemeClr val="bg1"/>
                </a:solidFill>
                <a:latin typeface="Bahnschrift Light" pitchFamily="34" charset="0"/>
              </a:rPr>
              <a:t>Em conclusão...</a:t>
            </a:r>
            <a:endParaRPr lang="pt-BR" sz="80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756345" y="2433540"/>
            <a:ext cx="10696139" cy="3547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sz="2800" dirty="0" smtClean="0">
                <a:solidFill>
                  <a:srgbClr val="4C0000"/>
                </a:solidFill>
              </a:rPr>
              <a:t>	A  melhoria na acessibilidade e promoção de pequenas comunidades, assim como a manutenção das mesmas, requer o suporte não só de indivíduos presentes em um grupo, mas também da comunidade como um inteiro. Por isso, o objetivo principal do projeto é compreender as necessidades do usuário e do grupo, e fornecer aos mesmos as ferramentas necessárias para o seu desenvolvimento “autossustentável” .</a:t>
            </a:r>
            <a:endParaRPr lang="pt-BR" sz="2800" dirty="0">
              <a:solidFill>
                <a:srgbClr val="4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5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40"/>
            </a:gs>
            <a:gs pos="0">
              <a:srgbClr val="400040"/>
            </a:gs>
            <a:gs pos="20000">
              <a:srgbClr val="8F0040">
                <a:lumMod val="100000"/>
              </a:srgbClr>
            </a:gs>
            <a:gs pos="100000">
              <a:srgbClr val="F273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2035278"/>
            <a:ext cx="12192000" cy="44097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32000"/>
                  <a:lumOff val="68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1171540" y="2834080"/>
            <a:ext cx="9411515" cy="357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3600" dirty="0" smtClean="0">
              <a:latin typeface="Bahnschrift Light" pitchFamily="34" charset="0"/>
              <a:cs typeface="Arial" pitchFamily="34" charset="0"/>
            </a:endParaRPr>
          </a:p>
        </p:txBody>
      </p:sp>
      <p:sp>
        <p:nvSpPr>
          <p:cNvPr id="28" name="Título 3"/>
          <p:cNvSpPr txBox="1">
            <a:spLocks/>
          </p:cNvSpPr>
          <p:nvPr/>
        </p:nvSpPr>
        <p:spPr>
          <a:xfrm>
            <a:off x="0" y="290645"/>
            <a:ext cx="12192000" cy="1389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88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cxnSp>
        <p:nvCxnSpPr>
          <p:cNvPr id="35" name="Conector reto 34"/>
          <p:cNvCxnSpPr/>
          <p:nvPr/>
        </p:nvCxnSpPr>
        <p:spPr>
          <a:xfrm>
            <a:off x="0" y="26097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920" y="676976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3"/>
          <p:cNvSpPr txBox="1">
            <a:spLocks/>
          </p:cNvSpPr>
          <p:nvPr/>
        </p:nvSpPr>
        <p:spPr>
          <a:xfrm>
            <a:off x="412956" y="791921"/>
            <a:ext cx="10723967" cy="810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 smtClean="0">
                <a:solidFill>
                  <a:schemeClr val="bg1"/>
                </a:solidFill>
                <a:latin typeface="Bahnschrift Light" pitchFamily="34" charset="0"/>
              </a:rPr>
              <a:t>Referencias Bibliográficas</a:t>
            </a:r>
            <a:endParaRPr lang="pt-BR" sz="72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756345" y="2328032"/>
            <a:ext cx="10696139" cy="3547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800" dirty="0" smtClean="0">
                <a:solidFill>
                  <a:srgbClr val="4C0000"/>
                </a:solidFill>
              </a:rPr>
              <a:t>https</a:t>
            </a:r>
            <a:r>
              <a:rPr lang="pt-BR" sz="1800" dirty="0">
                <a:solidFill>
                  <a:srgbClr val="4C0000"/>
                </a:solidFill>
              </a:rPr>
              <a:t>://www.agenciabrasilia.df.gov.br/2021/07/09/democratizar-oesporte-e-levar-condicao-a-quem-precisa/ </a:t>
            </a:r>
            <a:endParaRPr lang="pt-BR" sz="1800" dirty="0" smtClean="0">
              <a:solidFill>
                <a:srgbClr val="4C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solidFill>
                  <a:srgbClr val="4C0000"/>
                </a:solidFill>
              </a:rPr>
              <a:t>https</a:t>
            </a:r>
            <a:r>
              <a:rPr lang="pt-BR" sz="1800" dirty="0">
                <a:solidFill>
                  <a:srgbClr val="4C0000"/>
                </a:solidFill>
              </a:rPr>
              <a:t>://jornalismorio.espm.br/geral/a-falta-de-incentivos-no-esportebrasileiro/ </a:t>
            </a:r>
            <a:endParaRPr lang="pt-BR" sz="1800" dirty="0" smtClean="0">
              <a:solidFill>
                <a:srgbClr val="4C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solidFill>
                  <a:srgbClr val="4C0000"/>
                </a:solidFill>
              </a:rPr>
              <a:t>https</a:t>
            </a:r>
            <a:r>
              <a:rPr lang="pt-BR" sz="1800" dirty="0">
                <a:solidFill>
                  <a:srgbClr val="4C0000"/>
                </a:solidFill>
              </a:rPr>
              <a:t>://</a:t>
            </a:r>
            <a:r>
              <a:rPr lang="pt-BR" sz="1800" dirty="0" smtClean="0">
                <a:solidFill>
                  <a:srgbClr val="4C0000"/>
                </a:solidFill>
              </a:rPr>
              <a:t>institutobhfuturo.com.br/esportes-em-comunidadescarentes</a:t>
            </a:r>
            <a:r>
              <a:rPr lang="pt-BR" sz="1800" dirty="0">
                <a:solidFill>
                  <a:srgbClr val="4C0000"/>
                </a:solidFill>
              </a:rPr>
              <a:t>/#:~:text=Os%20benef%C3%ADcios%20do%20envolvimento%20em,%2C%20lideran%C3%A7a%2C%20disciplina%20e%20resili%C3%AAncia</a:t>
            </a:r>
            <a:r>
              <a:rPr lang="pt-BR" sz="1800" dirty="0" smtClean="0">
                <a:solidFill>
                  <a:srgbClr val="4C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solidFill>
                  <a:srgbClr val="4C0000"/>
                </a:solidFill>
              </a:rPr>
              <a:t>https</a:t>
            </a:r>
            <a:r>
              <a:rPr lang="pt-BR" sz="1800" dirty="0">
                <a:solidFill>
                  <a:srgbClr val="4C0000"/>
                </a:solidFill>
              </a:rPr>
              <a:t>://feac.org.br/pratica-esportiva-garante-socializacao-e-e-aliadana-formacao-de-criancas-eadolescentes/#:~:text=Por%20meio%20das%20atividades%20esportivas,da%20atividade%20f%C3%ADsica%20e%20motora.%E2%80%9D</a:t>
            </a:r>
          </a:p>
        </p:txBody>
      </p:sp>
    </p:spTree>
    <p:extLst>
      <p:ext uri="{BB962C8B-B14F-4D97-AF65-F5344CB8AC3E}">
        <p14:creationId xmlns:p14="http://schemas.microsoft.com/office/powerpoint/2010/main" val="62986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c698f7b-d971-48f4-b04b-e22c9202faf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8D15CB57C7424084D9813FCD74092C" ma:contentTypeVersion="5" ma:contentTypeDescription="Crie um novo documento." ma:contentTypeScope="" ma:versionID="431083bba45c6ddb74174978624636a9">
  <xsd:schema xmlns:xsd="http://www.w3.org/2001/XMLSchema" xmlns:xs="http://www.w3.org/2001/XMLSchema" xmlns:p="http://schemas.microsoft.com/office/2006/metadata/properties" xmlns:ns2="2c698f7b-d971-48f4-b04b-e22c9202faf5" targetNamespace="http://schemas.microsoft.com/office/2006/metadata/properties" ma:root="true" ma:fieldsID="9c367d904274efde420a6af6afd2ba13" ns2:_="">
    <xsd:import namespace="2c698f7b-d971-48f4-b04b-e22c9202faf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98f7b-d971-48f4-b04b-e22c9202faf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2577DC-3A5D-4B7D-A717-209AF68850E8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2c698f7b-d971-48f4-b04b-e22c9202faf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28CCCF-41B7-42D3-A0D5-CC6D7B97CD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698f7b-d971-48f4-b04b-e22c9202fa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28281-E4DE-4B56-944F-3BFA9C1635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117</Words>
  <Application>Microsoft Office PowerPoint</Application>
  <PresentationFormat>Personalizar</PresentationFormat>
  <Paragraphs>38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Olimpiclink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TCC</dc:title>
  <dc:creator>Coord2</dc:creator>
  <cp:lastModifiedBy>CLARA</cp:lastModifiedBy>
  <cp:revision>41</cp:revision>
  <dcterms:created xsi:type="dcterms:W3CDTF">2024-06-08T01:00:43Z</dcterms:created>
  <dcterms:modified xsi:type="dcterms:W3CDTF">2024-06-25T04:40:04Z</dcterms:modified>
</cp:coreProperties>
</file>