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61" r:id="rId3"/>
    <p:sldId id="257" r:id="rId4"/>
    <p:sldId id="258" r:id="rId5"/>
    <p:sldId id="260" r:id="rId6"/>
    <p:sldId id="259" r:id="rId7"/>
    <p:sldId id="263" r:id="rId8"/>
    <p:sldId id="266" r:id="rId9"/>
    <p:sldId id="267" r:id="rId10"/>
    <p:sldId id="268" r:id="rId11"/>
    <p:sldId id="271" r:id="rId12"/>
    <p:sldId id="269" r:id="rId13"/>
    <p:sldId id="274" r:id="rId14"/>
    <p:sldId id="273" r:id="rId15"/>
    <p:sldId id="270" r:id="rId16"/>
    <p:sldId id="277" r:id="rId17"/>
    <p:sldId id="276" r:id="rId18"/>
    <p:sldId id="278" r:id="rId19"/>
    <p:sldId id="279" r:id="rId20"/>
    <p:sldId id="280" r:id="rId21"/>
    <p:sldId id="282" r:id="rId22"/>
    <p:sldId id="283" r:id="rId23"/>
    <p:sldId id="284" r:id="rId24"/>
    <p:sldId id="285" r:id="rId25"/>
    <p:sldId id="286" r:id="rId26"/>
    <p:sldId id="275" r:id="rId27"/>
    <p:sldId id="288"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7C665-7FCD-4AA7-8837-654C3FA7CEA0}" v="1285" dt="2018-12-02T19:53:37.702"/>
    <p1510:client id="{706EA049-1960-4B33-9FC5-B6D0D39183FF}" v="950" dt="2018-12-02T19:40:26.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3" d="100"/>
          <a:sy n="63"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F8D97-1891-467B-BA91-4E9AD9AA1CC0}" type="doc">
      <dgm:prSet loTypeId="urn:microsoft.com/office/officeart/2005/8/layout/process1" loCatId="process" qsTypeId="urn:microsoft.com/office/officeart/2005/8/quickstyle/simple2" qsCatId="simple" csTypeId="urn:microsoft.com/office/officeart/2005/8/colors/accent2_1" csCatId="accent2" phldr="1"/>
      <dgm:spPr/>
    </dgm:pt>
    <dgm:pt modelId="{099746E5-1100-41B9-91BB-074F19AF0D0C}">
      <dgm:prSet phldrT="[Texte]" custT="1"/>
      <dgm:spPr/>
      <dgm:t>
        <a:bodyPr/>
        <a:lstStyle/>
        <a:p>
          <a:pPr algn="ctr"/>
          <a:r>
            <a:rPr lang="en-GB" sz="1600" noProof="0">
              <a:latin typeface="Times New Roman" panose="02020603050405020304" pitchFamily="18" charset="0"/>
              <a:cs typeface="Times New Roman" panose="02020603050405020304" pitchFamily="18" charset="0"/>
            </a:rPr>
            <a:t>Takes input data with a very high dimensionality </a:t>
          </a:r>
        </a:p>
      </dgm:t>
    </dgm:pt>
    <dgm:pt modelId="{19451EDF-6661-412A-9AC7-800C5217B913}" type="parTrans" cxnId="{70C54025-8219-4A4A-B354-8FC807993680}">
      <dgm:prSet/>
      <dgm:spPr/>
      <dgm:t>
        <a:bodyPr/>
        <a:lstStyle/>
        <a:p>
          <a:endParaRPr lang="en-GB" noProof="0"/>
        </a:p>
      </dgm:t>
    </dgm:pt>
    <dgm:pt modelId="{BD524ED0-E38E-4775-A68D-798C15336FC3}" type="sibTrans" cxnId="{70C54025-8219-4A4A-B354-8FC807993680}">
      <dgm:prSet/>
      <dgm:spPr/>
      <dgm:t>
        <a:bodyPr/>
        <a:lstStyle/>
        <a:p>
          <a:endParaRPr lang="en-GB" noProof="0"/>
        </a:p>
      </dgm:t>
    </dgm:pt>
    <dgm:pt modelId="{35CAF0F6-3B2E-46C2-B27B-7F656A8CB482}">
      <dgm:prSet phldrT="[Texte]" custT="1"/>
      <dgm:spPr/>
      <dgm:t>
        <a:bodyPr/>
        <a:lstStyle/>
        <a:p>
          <a:pPr algn="ctr"/>
          <a:r>
            <a:rPr lang="en-GB" sz="1600" noProof="0">
              <a:latin typeface="Times New Roman" panose="02020603050405020304" pitchFamily="18" charset="0"/>
              <a:cs typeface="Times New Roman" panose="02020603050405020304" pitchFamily="18" charset="0"/>
            </a:rPr>
            <a:t>Runs in through the neural network</a:t>
          </a:r>
        </a:p>
      </dgm:t>
    </dgm:pt>
    <dgm:pt modelId="{C18EC311-71EC-4C40-9E51-740037125BD9}" type="parTrans" cxnId="{F46DEB17-F4A9-456E-94A0-3F774B36D2B5}">
      <dgm:prSet/>
      <dgm:spPr/>
      <dgm:t>
        <a:bodyPr/>
        <a:lstStyle/>
        <a:p>
          <a:endParaRPr lang="en-GB" noProof="0"/>
        </a:p>
      </dgm:t>
    </dgm:pt>
    <dgm:pt modelId="{CECB74FB-79D1-4895-9ED2-6CFBE916B10B}" type="sibTrans" cxnId="{F46DEB17-F4A9-456E-94A0-3F774B36D2B5}">
      <dgm:prSet/>
      <dgm:spPr/>
      <dgm:t>
        <a:bodyPr/>
        <a:lstStyle/>
        <a:p>
          <a:endParaRPr lang="en-GB" noProof="0"/>
        </a:p>
      </dgm:t>
    </dgm:pt>
    <dgm:pt modelId="{F870A0D6-BEED-4050-98E8-395ACA798AEA}">
      <dgm:prSet phldrT="[Texte]" custT="1"/>
      <dgm:spPr/>
      <dgm:t>
        <a:bodyPr/>
        <a:lstStyle/>
        <a:p>
          <a:pPr algn="ctr"/>
          <a:r>
            <a:rPr lang="en-GB" sz="1600" noProof="0">
              <a:latin typeface="Times New Roman" panose="02020603050405020304" pitchFamily="18" charset="0"/>
              <a:cs typeface="Times New Roman" panose="02020603050405020304" pitchFamily="18" charset="0"/>
            </a:rPr>
            <a:t>Tries to compress the data into a smaller representation</a:t>
          </a:r>
        </a:p>
      </dgm:t>
    </dgm:pt>
    <dgm:pt modelId="{F2576D87-FFAF-4C60-85C4-A084F69E80A3}" type="parTrans" cxnId="{DF283A59-81BB-433C-9FE7-E14695041088}">
      <dgm:prSet/>
      <dgm:spPr/>
      <dgm:t>
        <a:bodyPr/>
        <a:lstStyle/>
        <a:p>
          <a:endParaRPr lang="en-GB" noProof="0"/>
        </a:p>
      </dgm:t>
    </dgm:pt>
    <dgm:pt modelId="{C6C126FD-2156-4D03-992E-BE4AE5509D87}" type="sibTrans" cxnId="{DF283A59-81BB-433C-9FE7-E14695041088}">
      <dgm:prSet/>
      <dgm:spPr/>
      <dgm:t>
        <a:bodyPr/>
        <a:lstStyle/>
        <a:p>
          <a:endParaRPr lang="en-GB" noProof="0"/>
        </a:p>
      </dgm:t>
    </dgm:pt>
    <dgm:pt modelId="{23374622-D3C5-4C4F-8665-9C0419A0F08B}" type="pres">
      <dgm:prSet presAssocID="{098F8D97-1891-467B-BA91-4E9AD9AA1CC0}" presName="Name0" presStyleCnt="0">
        <dgm:presLayoutVars>
          <dgm:dir/>
          <dgm:resizeHandles val="exact"/>
        </dgm:presLayoutVars>
      </dgm:prSet>
      <dgm:spPr/>
    </dgm:pt>
    <dgm:pt modelId="{A867D5E8-EB3C-41D1-9385-29F5D44860B5}" type="pres">
      <dgm:prSet presAssocID="{099746E5-1100-41B9-91BB-074F19AF0D0C}" presName="node" presStyleLbl="node1" presStyleIdx="0" presStyleCnt="3">
        <dgm:presLayoutVars>
          <dgm:bulletEnabled val="1"/>
        </dgm:presLayoutVars>
      </dgm:prSet>
      <dgm:spPr/>
    </dgm:pt>
    <dgm:pt modelId="{9503C624-9C20-4162-A703-F7F888765656}" type="pres">
      <dgm:prSet presAssocID="{BD524ED0-E38E-4775-A68D-798C15336FC3}" presName="sibTrans" presStyleLbl="sibTrans2D1" presStyleIdx="0" presStyleCnt="2"/>
      <dgm:spPr/>
    </dgm:pt>
    <dgm:pt modelId="{A7AE37EB-BA5D-47D7-812F-3E5204050CE4}" type="pres">
      <dgm:prSet presAssocID="{BD524ED0-E38E-4775-A68D-798C15336FC3}" presName="connectorText" presStyleLbl="sibTrans2D1" presStyleIdx="0" presStyleCnt="2"/>
      <dgm:spPr/>
    </dgm:pt>
    <dgm:pt modelId="{A3FDB3C2-FA76-454D-B4C3-026E80695874}" type="pres">
      <dgm:prSet presAssocID="{35CAF0F6-3B2E-46C2-B27B-7F656A8CB482}" presName="node" presStyleLbl="node1" presStyleIdx="1" presStyleCnt="3">
        <dgm:presLayoutVars>
          <dgm:bulletEnabled val="1"/>
        </dgm:presLayoutVars>
      </dgm:prSet>
      <dgm:spPr/>
    </dgm:pt>
    <dgm:pt modelId="{610E2AA9-D8D3-4E8B-92BC-AEBEFB90378C}" type="pres">
      <dgm:prSet presAssocID="{CECB74FB-79D1-4895-9ED2-6CFBE916B10B}" presName="sibTrans" presStyleLbl="sibTrans2D1" presStyleIdx="1" presStyleCnt="2"/>
      <dgm:spPr/>
    </dgm:pt>
    <dgm:pt modelId="{29E90F04-9DCF-4E66-B01F-5B911D4C9C5E}" type="pres">
      <dgm:prSet presAssocID="{CECB74FB-79D1-4895-9ED2-6CFBE916B10B}" presName="connectorText" presStyleLbl="sibTrans2D1" presStyleIdx="1" presStyleCnt="2"/>
      <dgm:spPr/>
    </dgm:pt>
    <dgm:pt modelId="{B044AAE5-CD65-4D3A-9322-C5A73550EEE6}" type="pres">
      <dgm:prSet presAssocID="{F870A0D6-BEED-4050-98E8-395ACA798AEA}" presName="node" presStyleLbl="node1" presStyleIdx="2" presStyleCnt="3">
        <dgm:presLayoutVars>
          <dgm:bulletEnabled val="1"/>
        </dgm:presLayoutVars>
      </dgm:prSet>
      <dgm:spPr/>
    </dgm:pt>
  </dgm:ptLst>
  <dgm:cxnLst>
    <dgm:cxn modelId="{F46DEB17-F4A9-456E-94A0-3F774B36D2B5}" srcId="{098F8D97-1891-467B-BA91-4E9AD9AA1CC0}" destId="{35CAF0F6-3B2E-46C2-B27B-7F656A8CB482}" srcOrd="1" destOrd="0" parTransId="{C18EC311-71EC-4C40-9E51-740037125BD9}" sibTransId="{CECB74FB-79D1-4895-9ED2-6CFBE916B10B}"/>
    <dgm:cxn modelId="{70C54025-8219-4A4A-B354-8FC807993680}" srcId="{098F8D97-1891-467B-BA91-4E9AD9AA1CC0}" destId="{099746E5-1100-41B9-91BB-074F19AF0D0C}" srcOrd="0" destOrd="0" parTransId="{19451EDF-6661-412A-9AC7-800C5217B913}" sibTransId="{BD524ED0-E38E-4775-A68D-798C15336FC3}"/>
    <dgm:cxn modelId="{47A47D49-74CD-42D1-A493-3FF94A65BDB6}" type="presOf" srcId="{CECB74FB-79D1-4895-9ED2-6CFBE916B10B}" destId="{610E2AA9-D8D3-4E8B-92BC-AEBEFB90378C}" srcOrd="0" destOrd="0" presId="urn:microsoft.com/office/officeart/2005/8/layout/process1"/>
    <dgm:cxn modelId="{4F737F70-FAE4-45A8-A290-B39EC74F49D9}" type="presOf" srcId="{F870A0D6-BEED-4050-98E8-395ACA798AEA}" destId="{B044AAE5-CD65-4D3A-9322-C5A73550EEE6}" srcOrd="0" destOrd="0" presId="urn:microsoft.com/office/officeart/2005/8/layout/process1"/>
    <dgm:cxn modelId="{0A232371-5840-4953-A477-D198D2FBBFC8}" type="presOf" srcId="{BD524ED0-E38E-4775-A68D-798C15336FC3}" destId="{A7AE37EB-BA5D-47D7-812F-3E5204050CE4}" srcOrd="1" destOrd="0" presId="urn:microsoft.com/office/officeart/2005/8/layout/process1"/>
    <dgm:cxn modelId="{7C0DA955-F7E8-4EBC-A12C-0BC703E36405}" type="presOf" srcId="{BD524ED0-E38E-4775-A68D-798C15336FC3}" destId="{9503C624-9C20-4162-A703-F7F888765656}" srcOrd="0" destOrd="0" presId="urn:microsoft.com/office/officeart/2005/8/layout/process1"/>
    <dgm:cxn modelId="{DF283A59-81BB-433C-9FE7-E14695041088}" srcId="{098F8D97-1891-467B-BA91-4E9AD9AA1CC0}" destId="{F870A0D6-BEED-4050-98E8-395ACA798AEA}" srcOrd="2" destOrd="0" parTransId="{F2576D87-FFAF-4C60-85C4-A084F69E80A3}" sibTransId="{C6C126FD-2156-4D03-992E-BE4AE5509D87}"/>
    <dgm:cxn modelId="{391A9B86-BEA8-4BF7-8583-BEF650614EDB}" type="presOf" srcId="{099746E5-1100-41B9-91BB-074F19AF0D0C}" destId="{A867D5E8-EB3C-41D1-9385-29F5D44860B5}" srcOrd="0" destOrd="0" presId="urn:microsoft.com/office/officeart/2005/8/layout/process1"/>
    <dgm:cxn modelId="{9F447A93-4F0F-4808-9F3D-67B9D75CC3FB}" type="presOf" srcId="{098F8D97-1891-467B-BA91-4E9AD9AA1CC0}" destId="{23374622-D3C5-4C4F-8665-9C0419A0F08B}" srcOrd="0" destOrd="0" presId="urn:microsoft.com/office/officeart/2005/8/layout/process1"/>
    <dgm:cxn modelId="{EAAAAFDE-BC37-48F5-BCB2-04A05997D105}" type="presOf" srcId="{CECB74FB-79D1-4895-9ED2-6CFBE916B10B}" destId="{29E90F04-9DCF-4E66-B01F-5B911D4C9C5E}" srcOrd="1" destOrd="0" presId="urn:microsoft.com/office/officeart/2005/8/layout/process1"/>
    <dgm:cxn modelId="{1D6925F3-7788-42F4-A1CD-2CF6475D7E0A}" type="presOf" srcId="{35CAF0F6-3B2E-46C2-B27B-7F656A8CB482}" destId="{A3FDB3C2-FA76-454D-B4C3-026E80695874}" srcOrd="0" destOrd="0" presId="urn:microsoft.com/office/officeart/2005/8/layout/process1"/>
    <dgm:cxn modelId="{6A1F4577-B915-45EF-93C7-54A662C96585}" type="presParOf" srcId="{23374622-D3C5-4C4F-8665-9C0419A0F08B}" destId="{A867D5E8-EB3C-41D1-9385-29F5D44860B5}" srcOrd="0" destOrd="0" presId="urn:microsoft.com/office/officeart/2005/8/layout/process1"/>
    <dgm:cxn modelId="{A1B3E515-1FAB-45B2-A054-A9F2417ABA30}" type="presParOf" srcId="{23374622-D3C5-4C4F-8665-9C0419A0F08B}" destId="{9503C624-9C20-4162-A703-F7F888765656}" srcOrd="1" destOrd="0" presId="urn:microsoft.com/office/officeart/2005/8/layout/process1"/>
    <dgm:cxn modelId="{12C66768-98EF-4D5B-B88D-5D6DCEEE199D}" type="presParOf" srcId="{9503C624-9C20-4162-A703-F7F888765656}" destId="{A7AE37EB-BA5D-47D7-812F-3E5204050CE4}" srcOrd="0" destOrd="0" presId="urn:microsoft.com/office/officeart/2005/8/layout/process1"/>
    <dgm:cxn modelId="{9D5B08BA-C234-480D-BB97-40C3EA58A3B9}" type="presParOf" srcId="{23374622-D3C5-4C4F-8665-9C0419A0F08B}" destId="{A3FDB3C2-FA76-454D-B4C3-026E80695874}" srcOrd="2" destOrd="0" presId="urn:microsoft.com/office/officeart/2005/8/layout/process1"/>
    <dgm:cxn modelId="{9E3D0840-E034-4111-B684-0E9693D7FCB8}" type="presParOf" srcId="{23374622-D3C5-4C4F-8665-9C0419A0F08B}" destId="{610E2AA9-D8D3-4E8B-92BC-AEBEFB90378C}" srcOrd="3" destOrd="0" presId="urn:microsoft.com/office/officeart/2005/8/layout/process1"/>
    <dgm:cxn modelId="{53951A49-7CA0-4F63-B47C-4CA3A324D689}" type="presParOf" srcId="{610E2AA9-D8D3-4E8B-92BC-AEBEFB90378C}" destId="{29E90F04-9DCF-4E66-B01F-5B911D4C9C5E}" srcOrd="0" destOrd="0" presId="urn:microsoft.com/office/officeart/2005/8/layout/process1"/>
    <dgm:cxn modelId="{559C2DB0-A236-4E65-AAE7-508151CDAC63}" type="presParOf" srcId="{23374622-D3C5-4C4F-8665-9C0419A0F08B}" destId="{B044AAE5-CD65-4D3A-9322-C5A73550EEE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7D5E8-EB3C-41D1-9385-29F5D44860B5}">
      <dsp:nvSpPr>
        <dsp:cNvPr id="0" name=""/>
        <dsp:cNvSpPr/>
      </dsp:nvSpPr>
      <dsp:spPr>
        <a:xfrm>
          <a:off x="5811" y="1683058"/>
          <a:ext cx="1737087" cy="1042252"/>
        </a:xfrm>
        <a:prstGeom prst="roundRect">
          <a:avLst>
            <a:gd name="adj" fmla="val 10000"/>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noProof="0">
              <a:latin typeface="Times New Roman" panose="02020603050405020304" pitchFamily="18" charset="0"/>
              <a:cs typeface="Times New Roman" panose="02020603050405020304" pitchFamily="18" charset="0"/>
            </a:rPr>
            <a:t>Takes input data with a very high dimensionality </a:t>
          </a:r>
        </a:p>
      </dsp:txBody>
      <dsp:txXfrm>
        <a:off x="36338" y="1713585"/>
        <a:ext cx="1676033" cy="981198"/>
      </dsp:txXfrm>
    </dsp:sp>
    <dsp:sp modelId="{9503C624-9C20-4162-A703-F7F888765656}">
      <dsp:nvSpPr>
        <dsp:cNvPr id="0" name=""/>
        <dsp:cNvSpPr/>
      </dsp:nvSpPr>
      <dsp:spPr>
        <a:xfrm>
          <a:off x="1916608" y="1988786"/>
          <a:ext cx="368262" cy="43079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noProof="0"/>
        </a:p>
      </dsp:txBody>
      <dsp:txXfrm>
        <a:off x="1916608" y="2074945"/>
        <a:ext cx="257783" cy="258479"/>
      </dsp:txXfrm>
    </dsp:sp>
    <dsp:sp modelId="{A3FDB3C2-FA76-454D-B4C3-026E80695874}">
      <dsp:nvSpPr>
        <dsp:cNvPr id="0" name=""/>
        <dsp:cNvSpPr/>
      </dsp:nvSpPr>
      <dsp:spPr>
        <a:xfrm>
          <a:off x="2437734" y="1683058"/>
          <a:ext cx="1737087" cy="1042252"/>
        </a:xfrm>
        <a:prstGeom prst="roundRect">
          <a:avLst>
            <a:gd name="adj" fmla="val 10000"/>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noProof="0">
              <a:latin typeface="Times New Roman" panose="02020603050405020304" pitchFamily="18" charset="0"/>
              <a:cs typeface="Times New Roman" panose="02020603050405020304" pitchFamily="18" charset="0"/>
            </a:rPr>
            <a:t>Runs in through the neural network</a:t>
          </a:r>
        </a:p>
      </dsp:txBody>
      <dsp:txXfrm>
        <a:off x="2468261" y="1713585"/>
        <a:ext cx="1676033" cy="981198"/>
      </dsp:txXfrm>
    </dsp:sp>
    <dsp:sp modelId="{610E2AA9-D8D3-4E8B-92BC-AEBEFB90378C}">
      <dsp:nvSpPr>
        <dsp:cNvPr id="0" name=""/>
        <dsp:cNvSpPr/>
      </dsp:nvSpPr>
      <dsp:spPr>
        <a:xfrm>
          <a:off x="4348530" y="1988786"/>
          <a:ext cx="368262" cy="43079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noProof="0"/>
        </a:p>
      </dsp:txBody>
      <dsp:txXfrm>
        <a:off x="4348530" y="2074945"/>
        <a:ext cx="257783" cy="258479"/>
      </dsp:txXfrm>
    </dsp:sp>
    <dsp:sp modelId="{B044AAE5-CD65-4D3A-9322-C5A73550EEE6}">
      <dsp:nvSpPr>
        <dsp:cNvPr id="0" name=""/>
        <dsp:cNvSpPr/>
      </dsp:nvSpPr>
      <dsp:spPr>
        <a:xfrm>
          <a:off x="4869656" y="1683058"/>
          <a:ext cx="1737087" cy="1042252"/>
        </a:xfrm>
        <a:prstGeom prst="roundRect">
          <a:avLst>
            <a:gd name="adj" fmla="val 10000"/>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noProof="0">
              <a:latin typeface="Times New Roman" panose="02020603050405020304" pitchFamily="18" charset="0"/>
              <a:cs typeface="Times New Roman" panose="02020603050405020304" pitchFamily="18" charset="0"/>
            </a:rPr>
            <a:t>Tries to compress the data into a smaller representation</a:t>
          </a:r>
        </a:p>
      </dsp:txBody>
      <dsp:txXfrm>
        <a:off x="4900183" y="1713585"/>
        <a:ext cx="1676033" cy="9811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C4602-EBB2-42BE-B21D-58ABC4EE0D84}" type="datetimeFigureOut">
              <a:rPr lang="fr-FR" smtClean="0"/>
              <a:t>18/01/2019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22948-B31C-4BD2-877E-08DE708C40A6}" type="slidenum">
              <a:rPr lang="fr-FR" smtClean="0"/>
              <a:t>‹N°›</a:t>
            </a:fld>
            <a:endParaRPr lang="fr-FR"/>
          </a:p>
        </p:txBody>
      </p:sp>
    </p:spTree>
    <p:extLst>
      <p:ext uri="{BB962C8B-B14F-4D97-AF65-F5344CB8AC3E}">
        <p14:creationId xmlns:p14="http://schemas.microsoft.com/office/powerpoint/2010/main" val="88527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96E07C-3FD0-4E11-B86A-FF72BA15F099}" type="datetime1">
              <a:rPr lang="fr-FR" smtClean="0"/>
              <a:t>18/01/2019</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F99F40A-6737-4F03-9E29-3B4A0F42BB55}" type="slidenum">
              <a:rPr lang="fr-FR" smtClean="0"/>
              <a:t>‹N°›</a:t>
            </a:fld>
            <a:endParaRPr lang="fr-FR"/>
          </a:p>
        </p:txBody>
      </p:sp>
    </p:spTree>
    <p:extLst>
      <p:ext uri="{BB962C8B-B14F-4D97-AF65-F5344CB8AC3E}">
        <p14:creationId xmlns:p14="http://schemas.microsoft.com/office/powerpoint/2010/main" val="325414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8DC8191-A3CE-4B34-A61E-58A70A772569}" type="datetime1">
              <a:rPr lang="fr-FR" smtClean="0"/>
              <a:t>18/01/2019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204828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ADCA844-189D-411A-AAD9-4972609AFD32}" type="datetime1">
              <a:rPr lang="fr-FR" smtClean="0"/>
              <a:t>18/01/2019</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F99F40A-6737-4F03-9E29-3B4A0F42BB55}" type="slidenum">
              <a:rPr lang="fr-FR" smtClean="0"/>
              <a:t>‹N°›</a:t>
            </a:fld>
            <a:endParaRPr lang="fr-FR"/>
          </a:p>
        </p:txBody>
      </p:sp>
    </p:spTree>
    <p:extLst>
      <p:ext uri="{BB962C8B-B14F-4D97-AF65-F5344CB8AC3E}">
        <p14:creationId xmlns:p14="http://schemas.microsoft.com/office/powerpoint/2010/main" val="277355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a:p>
        </p:txBody>
      </p:sp>
      <p:sp>
        <p:nvSpPr>
          <p:cNvPr id="3" name="Content Placeholder 2"/>
          <p:cNvSpPr>
            <a:spLocks noGrp="1"/>
          </p:cNvSpPr>
          <p:nvPr>
            <p:ph idx="1"/>
          </p:nvPr>
        </p:nvSpPr>
        <p:spPr>
          <a:xfrm>
            <a:off x="581192" y="2180496"/>
            <a:ext cx="11029615" cy="367830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8E2C58B-EE13-4571-972A-A6621B478908}" type="datetime1">
              <a:rPr lang="fr-FR" smtClean="0"/>
              <a:t>18/01/2019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329176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DF8B032-7670-4288-A406-E65B487C427A}" type="datetime1">
              <a:rPr lang="fr-FR" smtClean="0"/>
              <a:t>18/01/2019</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F99F40A-6737-4F03-9E29-3B4A0F42BB55}" type="slidenum">
              <a:rPr lang="fr-FR" smtClean="0"/>
              <a:t>‹N°›</a:t>
            </a:fld>
            <a:endParaRPr lang="fr-FR"/>
          </a:p>
        </p:txBody>
      </p:sp>
    </p:spTree>
    <p:extLst>
      <p:ext uri="{BB962C8B-B14F-4D97-AF65-F5344CB8AC3E}">
        <p14:creationId xmlns:p14="http://schemas.microsoft.com/office/powerpoint/2010/main" val="288765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1BA124DC-8014-4259-A57D-AA2DA6448A62}" type="datetime1">
              <a:rPr lang="fr-FR" smtClean="0"/>
              <a:t>18/01/2019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113433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861CEF77-460A-4BB0-B4EF-30D0AC62C3C3}" type="datetime1">
              <a:rPr lang="fr-FR" smtClean="0"/>
              <a:t>18/01/2019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204494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47E26DBE-B785-4734-A8BB-1F61E0A9E166}" type="datetime1">
              <a:rPr lang="fr-FR" smtClean="0"/>
              <a:t>18/01/2019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13156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E90F4-F858-47CF-A6BC-0B2A1E6FD0B7}" type="datetime1">
              <a:rPr lang="fr-FR" smtClean="0"/>
              <a:t>18/01/2019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192828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24990B-D035-430D-8E6A-74EC3C4395FD}" type="datetime1">
              <a:rPr lang="fr-FR" smtClean="0"/>
              <a:t>18/01/2019</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F99F40A-6737-4F03-9E29-3B4A0F42BB55}" type="slidenum">
              <a:rPr lang="fr-FR" smtClean="0"/>
              <a:t>‹N°›</a:t>
            </a:fld>
            <a:endParaRPr lang="fr-FR"/>
          </a:p>
        </p:txBody>
      </p:sp>
    </p:spTree>
    <p:extLst>
      <p:ext uri="{BB962C8B-B14F-4D97-AF65-F5344CB8AC3E}">
        <p14:creationId xmlns:p14="http://schemas.microsoft.com/office/powerpoint/2010/main" val="96419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DD4664B-EEE6-4770-87FD-BE1322282DE5}" type="datetime1">
              <a:rPr lang="fr-FR" smtClean="0"/>
              <a:t>18/01/2019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99F40A-6737-4F03-9E29-3B4A0F42BB55}" type="slidenum">
              <a:rPr lang="fr-FR" smtClean="0"/>
              <a:t>‹N°›</a:t>
            </a:fld>
            <a:endParaRPr lang="fr-FR"/>
          </a:p>
        </p:txBody>
      </p:sp>
    </p:spTree>
    <p:extLst>
      <p:ext uri="{BB962C8B-B14F-4D97-AF65-F5344CB8AC3E}">
        <p14:creationId xmlns:p14="http://schemas.microsoft.com/office/powerpoint/2010/main" val="167679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3949BE7-0932-4224-9B19-6440C7408CD8}" type="datetime1">
              <a:rPr lang="fr-FR" smtClean="0"/>
              <a:t>18/01/2019</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F99F40A-6737-4F03-9E29-3B4A0F42BB55}"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38724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60F7C3-D87B-4986-8F55-077298C67A1C}"/>
              </a:ext>
            </a:extLst>
          </p:cNvPr>
          <p:cNvSpPr>
            <a:spLocks noGrp="1"/>
          </p:cNvSpPr>
          <p:nvPr>
            <p:ph type="ctrTitle"/>
          </p:nvPr>
        </p:nvSpPr>
        <p:spPr>
          <a:xfrm>
            <a:off x="446532" y="1314451"/>
            <a:ext cx="11293913" cy="3892028"/>
          </a:xfrm>
        </p:spPr>
        <p:txBody>
          <a:bodyPr anchor="ctr">
            <a:normAutofit/>
          </a:bodyPr>
          <a:lstStyle/>
          <a:p>
            <a:pPr algn="ctr"/>
            <a:r>
              <a:rPr lang="fr-FR" sz="5400" b="1" dirty="0">
                <a:solidFill>
                  <a:schemeClr val="tx2"/>
                </a:solidFill>
                <a:latin typeface="Times New Roman" panose="02020603050405020304" pitchFamily="18" charset="0"/>
                <a:cs typeface="Times New Roman" panose="02020603050405020304" pitchFamily="18" charset="0"/>
              </a:rPr>
              <a:t>A</a:t>
            </a:r>
            <a:r>
              <a:rPr lang="fr-FR" sz="4800" b="1" dirty="0">
                <a:solidFill>
                  <a:schemeClr val="tx2"/>
                </a:solidFill>
                <a:latin typeface="Times New Roman" panose="02020603050405020304" pitchFamily="18" charset="0"/>
                <a:cs typeface="Times New Roman" panose="02020603050405020304" pitchFamily="18" charset="0"/>
              </a:rPr>
              <a:t>utoencoders</a:t>
            </a:r>
            <a:r>
              <a:rPr lang="fr-FR" sz="5400" b="1" dirty="0">
                <a:solidFill>
                  <a:schemeClr val="tx2"/>
                </a:solidFill>
                <a:latin typeface="Times New Roman" panose="02020603050405020304" pitchFamily="18" charset="0"/>
                <a:cs typeface="Times New Roman" panose="02020603050405020304" pitchFamily="18" charset="0"/>
              </a:rPr>
              <a:t> </a:t>
            </a:r>
            <a:r>
              <a:rPr lang="fr-FR" sz="4800" b="1" dirty="0">
                <a:solidFill>
                  <a:schemeClr val="tx2"/>
                </a:solidFill>
                <a:latin typeface="Times New Roman" panose="02020603050405020304" pitchFamily="18" charset="0"/>
                <a:cs typeface="Times New Roman" panose="02020603050405020304" pitchFamily="18" charset="0"/>
              </a:rPr>
              <a:t>and</a:t>
            </a:r>
            <a:r>
              <a:rPr lang="fr-FR" sz="5400" b="1" dirty="0">
                <a:solidFill>
                  <a:schemeClr val="tx2"/>
                </a:solidFill>
                <a:latin typeface="Times New Roman" panose="02020603050405020304" pitchFamily="18" charset="0"/>
                <a:cs typeface="Times New Roman" panose="02020603050405020304" pitchFamily="18" charset="0"/>
              </a:rPr>
              <a:t> </a:t>
            </a:r>
            <a:br>
              <a:rPr lang="fr-FR" sz="5400" b="1" dirty="0">
                <a:solidFill>
                  <a:schemeClr val="tx2"/>
                </a:solidFill>
                <a:latin typeface="Times New Roman" panose="02020603050405020304" pitchFamily="18" charset="0"/>
                <a:cs typeface="Times New Roman" panose="02020603050405020304" pitchFamily="18" charset="0"/>
              </a:rPr>
            </a:br>
            <a:r>
              <a:rPr lang="fr-FR" sz="5400" b="1" dirty="0">
                <a:solidFill>
                  <a:schemeClr val="tx2"/>
                </a:solidFill>
                <a:latin typeface="Times New Roman" panose="02020603050405020304" pitchFamily="18" charset="0"/>
                <a:cs typeface="Times New Roman" panose="02020603050405020304" pitchFamily="18" charset="0"/>
              </a:rPr>
              <a:t>V</a:t>
            </a:r>
            <a:r>
              <a:rPr lang="fr-FR" sz="4800" b="1" dirty="0">
                <a:solidFill>
                  <a:schemeClr val="tx2"/>
                </a:solidFill>
                <a:latin typeface="Times New Roman" panose="02020603050405020304" pitchFamily="18" charset="0"/>
                <a:cs typeface="Times New Roman" panose="02020603050405020304" pitchFamily="18" charset="0"/>
              </a:rPr>
              <a:t>ariational</a:t>
            </a:r>
            <a:r>
              <a:rPr lang="fr-FR" sz="5400" b="1" dirty="0">
                <a:solidFill>
                  <a:schemeClr val="tx2"/>
                </a:solidFill>
                <a:latin typeface="Times New Roman" panose="02020603050405020304" pitchFamily="18" charset="0"/>
                <a:cs typeface="Times New Roman" panose="02020603050405020304" pitchFamily="18" charset="0"/>
              </a:rPr>
              <a:t> a</a:t>
            </a:r>
            <a:r>
              <a:rPr lang="fr-FR" sz="4800" b="1" dirty="0">
                <a:solidFill>
                  <a:schemeClr val="tx2"/>
                </a:solidFill>
                <a:latin typeface="Times New Roman" panose="02020603050405020304" pitchFamily="18" charset="0"/>
                <a:cs typeface="Times New Roman" panose="02020603050405020304" pitchFamily="18" charset="0"/>
              </a:rPr>
              <a:t>utoencoders </a:t>
            </a:r>
            <a:r>
              <a:rPr lang="fr-FR" sz="5400" b="1" dirty="0">
                <a:solidFill>
                  <a:schemeClr val="tx2"/>
                </a:solidFill>
                <a:latin typeface="Times New Roman" panose="02020603050405020304" pitchFamily="18" charset="0"/>
                <a:cs typeface="Times New Roman" panose="02020603050405020304" pitchFamily="18" charset="0"/>
              </a:rPr>
              <a:t>(VAE)</a:t>
            </a:r>
          </a:p>
        </p:txBody>
      </p:sp>
      <p:sp>
        <p:nvSpPr>
          <p:cNvPr id="21" name="Rectangle 2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numéro de diapositive 2">
            <a:extLst>
              <a:ext uri="{FF2B5EF4-FFF2-40B4-BE49-F238E27FC236}">
                <a16:creationId xmlns:a16="http://schemas.microsoft.com/office/drawing/2014/main" id="{5AA57A91-993D-415B-8178-046C29CC22C2}"/>
              </a:ext>
            </a:extLst>
          </p:cNvPr>
          <p:cNvSpPr>
            <a:spLocks noGrp="1"/>
          </p:cNvSpPr>
          <p:nvPr>
            <p:ph type="sldNum" sz="quarter" idx="12"/>
          </p:nvPr>
        </p:nvSpPr>
        <p:spPr/>
        <p:txBody>
          <a:bodyPr/>
          <a:lstStyle/>
          <a:p>
            <a:fld id="{3F99F40A-6737-4F03-9E29-3B4A0F42BB55}" type="slidenum">
              <a:rPr lang="fr-FR" smtClean="0"/>
              <a:t>1</a:t>
            </a:fld>
            <a:endParaRPr lang="fr-FR"/>
          </a:p>
        </p:txBody>
      </p:sp>
    </p:spTree>
    <p:extLst>
      <p:ext uri="{BB962C8B-B14F-4D97-AF65-F5344CB8AC3E}">
        <p14:creationId xmlns:p14="http://schemas.microsoft.com/office/powerpoint/2010/main" val="379480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5413790" cy="1014413"/>
          </a:xfrm>
        </p:spPr>
        <p:txBody>
          <a:bodyPr/>
          <a:lstStyle/>
          <a:p>
            <a:r>
              <a:rPr lang="fr-FR" b="1">
                <a:solidFill>
                  <a:schemeClr val="tx1"/>
                </a:solidFill>
                <a:latin typeface="Times New Roman" panose="02020603050405020304" pitchFamily="18" charset="0"/>
                <a:cs typeface="Times New Roman" panose="02020603050405020304" pitchFamily="18" charset="0"/>
              </a:rPr>
              <a:t>HOW</a:t>
            </a:r>
            <a:r>
              <a:rPr lang="fr-FR" b="1">
                <a:solidFill>
                  <a:schemeClr val="tx1"/>
                </a:solidFill>
                <a:latin typeface="Times New Roman"/>
                <a:cs typeface="Times New Roman"/>
              </a:rPr>
              <a:t> TO IMPLEMENT IT ?</a:t>
            </a:r>
            <a:endParaRPr lang="fr-FR">
              <a:solidFill>
                <a:schemeClr val="tx1"/>
              </a:solidFill>
            </a:endParaRPr>
          </a:p>
        </p:txBody>
      </p:sp>
      <p:sp>
        <p:nvSpPr>
          <p:cNvPr id="4" name="ZoneTexte 3">
            <a:extLst>
              <a:ext uri="{FF2B5EF4-FFF2-40B4-BE49-F238E27FC236}">
                <a16:creationId xmlns:a16="http://schemas.microsoft.com/office/drawing/2014/main" id="{180ABA27-04FA-49F0-8C40-5836D3CC6D2F}"/>
              </a:ext>
            </a:extLst>
          </p:cNvPr>
          <p:cNvSpPr txBox="1"/>
          <p:nvPr/>
        </p:nvSpPr>
        <p:spPr>
          <a:xfrm>
            <a:off x="1368839" y="4549361"/>
            <a:ext cx="3955001" cy="1908215"/>
          </a:xfrm>
          <a:prstGeom prst="rect">
            <a:avLst/>
          </a:prstGeom>
          <a:noFill/>
        </p:spPr>
        <p:txBody>
          <a:bodyPr wrap="square" rtlCol="0">
            <a:spAutoFit/>
          </a:bodyPr>
          <a:lstStyle/>
          <a:p>
            <a:pPr marL="742950" lvl="1"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Convolution Autoencoders </a:t>
            </a:r>
            <a:endParaRPr lang="fr-F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Deep Autoencoders</a:t>
            </a:r>
            <a:endParaRPr lang="fr-F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Variational autoencoders</a:t>
            </a:r>
            <a:endParaRPr lang="fr-F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Denoising autoencoder</a:t>
            </a:r>
            <a:endParaRPr lang="fr-F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endParaRPr lang="fr-FR" dirty="0"/>
          </a:p>
        </p:txBody>
      </p:sp>
      <p:sp>
        <p:nvSpPr>
          <p:cNvPr id="5" name="Titre 5">
            <a:extLst>
              <a:ext uri="{FF2B5EF4-FFF2-40B4-BE49-F238E27FC236}">
                <a16:creationId xmlns:a16="http://schemas.microsoft.com/office/drawing/2014/main" id="{579B09E7-47E4-4CD4-98A0-5B625ECB77D6}"/>
              </a:ext>
            </a:extLst>
          </p:cNvPr>
          <p:cNvSpPr txBox="1">
            <a:spLocks/>
          </p:cNvSpPr>
          <p:nvPr/>
        </p:nvSpPr>
        <p:spPr>
          <a:xfrm>
            <a:off x="467690" y="3253178"/>
            <a:ext cx="5402746" cy="10144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solidFill>
                  <a:schemeClr val="tx1"/>
                </a:solidFill>
                <a:latin typeface="Times New Roman" panose="02020603050405020304" pitchFamily="18" charset="0"/>
                <a:cs typeface="Times New Roman" panose="02020603050405020304" pitchFamily="18" charset="0"/>
              </a:rPr>
              <a:t>TYPES of </a:t>
            </a:r>
            <a:r>
              <a:rPr lang="en-GB" b="1" noProof="1">
                <a:solidFill>
                  <a:schemeClr val="tx1"/>
                </a:solidFill>
                <a:latin typeface="Times New Roman" panose="02020603050405020304" pitchFamily="18" charset="0"/>
                <a:cs typeface="Times New Roman" panose="02020603050405020304" pitchFamily="18" charset="0"/>
              </a:rPr>
              <a:t>antoencoderS</a:t>
            </a:r>
          </a:p>
        </p:txBody>
      </p:sp>
      <p:sp>
        <p:nvSpPr>
          <p:cNvPr id="40" name="ZoneTexte 1">
            <a:extLst>
              <a:ext uri="{FF2B5EF4-FFF2-40B4-BE49-F238E27FC236}">
                <a16:creationId xmlns:a16="http://schemas.microsoft.com/office/drawing/2014/main" id="{5501C2DE-4828-48E6-BBD7-64D3C3524E6A}"/>
              </a:ext>
            </a:extLst>
          </p:cNvPr>
          <p:cNvSpPr txBox="1"/>
          <p:nvPr/>
        </p:nvSpPr>
        <p:spPr>
          <a:xfrm>
            <a:off x="1668946" y="1762677"/>
            <a:ext cx="2517361" cy="584775"/>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3200" noProof="1"/>
              <a:t>model</a:t>
            </a:r>
            <a:r>
              <a:rPr lang="fr-FR" sz="3200"/>
              <a:t>.fit(</a:t>
            </a:r>
            <a:r>
              <a:rPr lang="fr-FR" sz="3200" noProof="1"/>
              <a:t>x,y</a:t>
            </a:r>
            <a:r>
              <a:rPr lang="fr-FR" sz="3200"/>
              <a:t>)</a:t>
            </a:r>
            <a:endParaRPr lang="fr-FR"/>
          </a:p>
        </p:txBody>
      </p:sp>
      <p:sp>
        <p:nvSpPr>
          <p:cNvPr id="41" name="ZoneTexte 2">
            <a:extLst>
              <a:ext uri="{FF2B5EF4-FFF2-40B4-BE49-F238E27FC236}">
                <a16:creationId xmlns:a16="http://schemas.microsoft.com/office/drawing/2014/main" id="{12D22B8D-D2ED-42E3-AF65-D7C3404A6ABF}"/>
              </a:ext>
            </a:extLst>
          </p:cNvPr>
          <p:cNvSpPr txBox="1"/>
          <p:nvPr/>
        </p:nvSpPr>
        <p:spPr>
          <a:xfrm>
            <a:off x="1669154" y="2823059"/>
            <a:ext cx="2517361" cy="584775"/>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3200" noProof="1"/>
              <a:t>model</a:t>
            </a:r>
            <a:r>
              <a:rPr lang="fr-FR" sz="3200"/>
              <a:t>.fit(</a:t>
            </a:r>
            <a:r>
              <a:rPr lang="fr-FR" sz="3200" noProof="1"/>
              <a:t>x,x</a:t>
            </a:r>
            <a:r>
              <a:rPr lang="fr-FR" sz="3200"/>
              <a:t>)</a:t>
            </a:r>
            <a:endParaRPr lang="fr-FR"/>
          </a:p>
        </p:txBody>
      </p:sp>
      <p:cxnSp>
        <p:nvCxnSpPr>
          <p:cNvPr id="42" name="Connecteur droit avec flèche 41">
            <a:extLst>
              <a:ext uri="{FF2B5EF4-FFF2-40B4-BE49-F238E27FC236}">
                <a16:creationId xmlns:a16="http://schemas.microsoft.com/office/drawing/2014/main" id="{C4A070ED-A350-41B7-8042-1472FDE1B88F}"/>
              </a:ext>
            </a:extLst>
          </p:cNvPr>
          <p:cNvCxnSpPr/>
          <p:nvPr/>
        </p:nvCxnSpPr>
        <p:spPr>
          <a:xfrm>
            <a:off x="1685235" y="1652104"/>
            <a:ext cx="2493616" cy="826052"/>
          </a:xfrm>
          <a:prstGeom prst="straightConnector1">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43" name="Connecteur droit avec flèche 42">
            <a:extLst>
              <a:ext uri="{FF2B5EF4-FFF2-40B4-BE49-F238E27FC236}">
                <a16:creationId xmlns:a16="http://schemas.microsoft.com/office/drawing/2014/main" id="{CF5811C3-488C-401E-823D-1A2D298FA554}"/>
              </a:ext>
            </a:extLst>
          </p:cNvPr>
          <p:cNvCxnSpPr>
            <a:cxnSpLocks/>
          </p:cNvCxnSpPr>
          <p:nvPr/>
        </p:nvCxnSpPr>
        <p:spPr>
          <a:xfrm flipV="1">
            <a:off x="1685235" y="1705113"/>
            <a:ext cx="2449442" cy="731078"/>
          </a:xfrm>
          <a:prstGeom prst="straightConnector1">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sp>
        <p:nvSpPr>
          <p:cNvPr id="44" name="Flèche : bas 43">
            <a:extLst>
              <a:ext uri="{FF2B5EF4-FFF2-40B4-BE49-F238E27FC236}">
                <a16:creationId xmlns:a16="http://schemas.microsoft.com/office/drawing/2014/main" id="{79E1C606-3D5F-4E5D-8D62-48369EEDB30A}"/>
              </a:ext>
            </a:extLst>
          </p:cNvPr>
          <p:cNvSpPr/>
          <p:nvPr/>
        </p:nvSpPr>
        <p:spPr>
          <a:xfrm>
            <a:off x="2684206" y="2459403"/>
            <a:ext cx="484632" cy="448322"/>
          </a:xfrm>
          <a:prstGeom prst="down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a:p>
        </p:txBody>
      </p:sp>
      <p:sp>
        <p:nvSpPr>
          <p:cNvPr id="45" name="ZoneTexte 1">
            <a:extLst>
              <a:ext uri="{FF2B5EF4-FFF2-40B4-BE49-F238E27FC236}">
                <a16:creationId xmlns:a16="http://schemas.microsoft.com/office/drawing/2014/main" id="{204C1987-AD1D-483B-AF24-84C31846D7B0}"/>
              </a:ext>
            </a:extLst>
          </p:cNvPr>
          <p:cNvSpPr txBox="1"/>
          <p:nvPr/>
        </p:nvSpPr>
        <p:spPr>
          <a:xfrm>
            <a:off x="4802257" y="1765334"/>
            <a:ext cx="6132444" cy="1631216"/>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GB" sz="2000" dirty="0">
                <a:latin typeface="Times New Roman" panose="02020603050405020304" pitchFamily="18" charset="0"/>
                <a:cs typeface="Times New Roman" panose="02020603050405020304" pitchFamily="18" charset="0"/>
              </a:rPr>
              <a:t>Autoencoders are just neural networks where the target output is the input. </a:t>
            </a:r>
            <a:endParaRPr lang="fr-FR" dirty="0"/>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With </a:t>
            </a:r>
            <a:r>
              <a:rPr lang="en-GB" sz="2000" i="1" noProof="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or </a:t>
            </a:r>
            <a:r>
              <a:rPr lang="en-GB" sz="2000" i="1" noProof="1">
                <a:latin typeface="Times New Roman" panose="02020603050405020304" pitchFamily="18" charset="0"/>
                <a:cs typeface="Times New Roman" panose="02020603050405020304" pitchFamily="18" charset="0"/>
              </a:rPr>
              <a:t>Scikit</a:t>
            </a:r>
            <a:r>
              <a:rPr lang="en-GB" sz="2000" i="1" dirty="0">
                <a:latin typeface="Times New Roman" panose="02020603050405020304" pitchFamily="18" charset="0"/>
                <a:cs typeface="Times New Roman" panose="02020603050405020304" pitchFamily="18" charset="0"/>
              </a:rPr>
              <a:t> learn </a:t>
            </a:r>
            <a:r>
              <a:rPr lang="en-GB" sz="2000" dirty="0">
                <a:latin typeface="Times New Roman" panose="02020603050405020304" pitchFamily="18" charset="0"/>
                <a:cs typeface="Times New Roman" panose="02020603050405020304" pitchFamily="18" charset="0"/>
              </a:rPr>
              <a:t>libraries, just simply train the model by changing a single parameter.</a:t>
            </a:r>
            <a:endParaRPr lang="fr-FR" sz="2000" dirty="0">
              <a:latin typeface="Times New Roman"/>
              <a:cs typeface="Times New Roman"/>
            </a:endParaRPr>
          </a:p>
        </p:txBody>
      </p:sp>
      <p:sp>
        <p:nvSpPr>
          <p:cNvPr id="2" name="Espace réservé du numéro de diapositive 1">
            <a:extLst>
              <a:ext uri="{FF2B5EF4-FFF2-40B4-BE49-F238E27FC236}">
                <a16:creationId xmlns:a16="http://schemas.microsoft.com/office/drawing/2014/main" id="{23323223-A233-41D7-9197-B297E14826C5}"/>
              </a:ext>
            </a:extLst>
          </p:cNvPr>
          <p:cNvSpPr>
            <a:spLocks noGrp="1"/>
          </p:cNvSpPr>
          <p:nvPr>
            <p:ph type="sldNum" sz="quarter" idx="12"/>
          </p:nvPr>
        </p:nvSpPr>
        <p:spPr/>
        <p:txBody>
          <a:bodyPr/>
          <a:lstStyle/>
          <a:p>
            <a:fld id="{3F99F40A-6737-4F03-9E29-3B4A0F42BB55}" type="slidenum">
              <a:rPr lang="fr-FR" smtClean="0"/>
              <a:t>10</a:t>
            </a:fld>
            <a:endParaRPr lang="fr-FR"/>
          </a:p>
        </p:txBody>
      </p:sp>
    </p:spTree>
    <p:extLst>
      <p:ext uri="{BB962C8B-B14F-4D97-AF65-F5344CB8AC3E}">
        <p14:creationId xmlns:p14="http://schemas.microsoft.com/office/powerpoint/2010/main" val="194103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0932610B-34D0-49B3-8066-3D158E48416F}"/>
              </a:ext>
            </a:extLst>
          </p:cNvPr>
          <p:cNvSpPr>
            <a:spLocks noGrp="1"/>
          </p:cNvSpPr>
          <p:nvPr>
            <p:ph type="title"/>
          </p:nvPr>
        </p:nvSpPr>
        <p:spPr>
          <a:xfrm>
            <a:off x="446533" y="1027034"/>
            <a:ext cx="7166927" cy="3703320"/>
          </a:xfrm>
        </p:spPr>
        <p:txBody>
          <a:bodyPr vert="horz" lIns="91440" tIns="45720" rIns="91440" bIns="45720" rtlCol="0" anchor="b">
            <a:normAutofit/>
          </a:bodyPr>
          <a:lstStyle/>
          <a:p>
            <a:pPr algn="ctr"/>
            <a:r>
              <a:rPr lang="en-US" sz="4800">
                <a:solidFill>
                  <a:schemeClr val="tx2"/>
                </a:solidFill>
                <a:latin typeface="Times New Roman" panose="02020603050405020304" pitchFamily="18" charset="0"/>
                <a:cs typeface="Times New Roman" panose="02020603050405020304" pitchFamily="18" charset="0"/>
              </a:rPr>
              <a:t>EXAMPLE :</a:t>
            </a:r>
            <a:br>
              <a:rPr lang="en-US" sz="4800">
                <a:solidFill>
                  <a:schemeClr val="tx2"/>
                </a:solidFill>
                <a:latin typeface="Times New Roman" panose="02020603050405020304" pitchFamily="18" charset="0"/>
                <a:cs typeface="Times New Roman" panose="02020603050405020304" pitchFamily="18" charset="0"/>
              </a:rPr>
            </a:br>
            <a:r>
              <a:rPr lang="en-US" sz="4800">
                <a:solidFill>
                  <a:schemeClr val="tx2"/>
                </a:solidFill>
                <a:latin typeface="Times New Roman" panose="02020603050405020304" pitchFamily="18" charset="0"/>
                <a:cs typeface="Times New Roman" panose="02020603050405020304" pitchFamily="18" charset="0"/>
              </a:rPr>
              <a:t>DENOISING AUTOENCODER</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0E412843-2C0B-46B2-A55E-E780BE4871F6}"/>
              </a:ext>
            </a:extLst>
          </p:cNvPr>
          <p:cNvSpPr>
            <a:spLocks noGrp="1"/>
          </p:cNvSpPr>
          <p:nvPr>
            <p:ph type="sldNum" sz="quarter" idx="12"/>
          </p:nvPr>
        </p:nvSpPr>
        <p:spPr/>
        <p:txBody>
          <a:bodyPr/>
          <a:lstStyle/>
          <a:p>
            <a:fld id="{3F99F40A-6737-4F03-9E29-3B4A0F42BB55}" type="slidenum">
              <a:rPr lang="fr-FR" smtClean="0"/>
              <a:t>11</a:t>
            </a:fld>
            <a:endParaRPr lang="fr-FR"/>
          </a:p>
        </p:txBody>
      </p:sp>
    </p:spTree>
    <p:extLst>
      <p:ext uri="{BB962C8B-B14F-4D97-AF65-F5344CB8AC3E}">
        <p14:creationId xmlns:p14="http://schemas.microsoft.com/office/powerpoint/2010/main" val="74814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lstStyle/>
          <a:p>
            <a:r>
              <a:rPr lang="fr-FR" b="1">
                <a:solidFill>
                  <a:schemeClr val="tx1"/>
                </a:solidFill>
                <a:latin typeface="Times New Roman" panose="02020603050405020304" pitchFamily="18" charset="0"/>
                <a:cs typeface="Times New Roman" panose="02020603050405020304" pitchFamily="18" charset="0"/>
              </a:rPr>
              <a:t>DENOISING</a:t>
            </a:r>
            <a:r>
              <a:rPr lang="fr-FR" b="1">
                <a:solidFill>
                  <a:schemeClr val="tx1"/>
                </a:solidFill>
                <a:latin typeface="Times New Roman"/>
                <a:cs typeface="Times New Roman"/>
              </a:rPr>
              <a:t> AUTOENCODER</a:t>
            </a:r>
            <a:endParaRPr lang="fr-FR">
              <a:solidFill>
                <a:schemeClr val="tx1"/>
              </a:solidFill>
            </a:endParaRPr>
          </a:p>
        </p:txBody>
      </p:sp>
      <p:sp>
        <p:nvSpPr>
          <p:cNvPr id="2" name="ZoneTexte 1">
            <a:extLst>
              <a:ext uri="{FF2B5EF4-FFF2-40B4-BE49-F238E27FC236}">
                <a16:creationId xmlns:a16="http://schemas.microsoft.com/office/drawing/2014/main" id="{8F97E95F-DF55-4480-942F-C9C044FE19FF}"/>
              </a:ext>
            </a:extLst>
          </p:cNvPr>
          <p:cNvSpPr txBox="1"/>
          <p:nvPr/>
        </p:nvSpPr>
        <p:spPr>
          <a:xfrm>
            <a:off x="513347" y="1443789"/>
            <a:ext cx="11184556" cy="707886"/>
          </a:xfrm>
          <a:prstGeom prst="rect">
            <a:avLst/>
          </a:prstGeom>
          <a:noFill/>
        </p:spPr>
        <p:txBody>
          <a:bodyPr wrap="square" rtlCol="0" anchor="t">
            <a:spAutoFit/>
          </a:bodyPr>
          <a:lstStyle/>
          <a:p>
            <a:r>
              <a:rPr lang="en-GB" sz="2000" dirty="0">
                <a:latin typeface="Times New Roman" panose="02020603050405020304" pitchFamily="18" charset="0"/>
                <a:cs typeface="Times New Roman" panose="02020603050405020304" pitchFamily="18" charset="0"/>
              </a:rPr>
              <a:t>Imagine that we have clean images and then, we add a whole lot of noise to them :</a:t>
            </a:r>
            <a:endParaRPr lang="fr-FR" sz="2000" dirty="0">
              <a:latin typeface="Times New Roman" panose="02020603050405020304" pitchFamily="18" charset="0"/>
              <a:cs typeface="Times New Roman" panose="02020603050405020304" pitchFamily="18" charset="0"/>
            </a:endParaRPr>
          </a:p>
          <a:p>
            <a:endParaRPr lang="fr-FR" sz="2000" dirty="0">
              <a:latin typeface="Times New Roman"/>
              <a:cs typeface="Times New Roman"/>
            </a:endParaRPr>
          </a:p>
        </p:txBody>
      </p:sp>
      <p:pic>
        <p:nvPicPr>
          <p:cNvPr id="7" name="Image 6">
            <a:extLst>
              <a:ext uri="{FF2B5EF4-FFF2-40B4-BE49-F238E27FC236}">
                <a16:creationId xmlns:a16="http://schemas.microsoft.com/office/drawing/2014/main" id="{D0186140-483D-4E26-8850-67BB425A6DC3}"/>
              </a:ext>
            </a:extLst>
          </p:cNvPr>
          <p:cNvPicPr/>
          <p:nvPr/>
        </p:nvPicPr>
        <p:blipFill rotWithShape="1">
          <a:blip r:embed="rId2"/>
          <a:srcRect b="2304"/>
          <a:stretch/>
        </p:blipFill>
        <p:spPr bwMode="auto">
          <a:xfrm>
            <a:off x="2274318" y="1813845"/>
            <a:ext cx="7312443" cy="3230309"/>
          </a:xfrm>
          <a:prstGeom prst="rect">
            <a:avLst/>
          </a:prstGeom>
          <a:ln>
            <a:noFill/>
          </a:ln>
          <a:extLst>
            <a:ext uri="{53640926-AAD7-44D8-BBD7-CCE9431645EC}">
              <a14:shadowObscured xmlns:a14="http://schemas.microsoft.com/office/drawing/2010/main"/>
            </a:ext>
          </a:extLst>
        </p:spPr>
      </p:pic>
      <p:sp>
        <p:nvSpPr>
          <p:cNvPr id="4" name="ZoneTexte 3">
            <a:extLst>
              <a:ext uri="{FF2B5EF4-FFF2-40B4-BE49-F238E27FC236}">
                <a16:creationId xmlns:a16="http://schemas.microsoft.com/office/drawing/2014/main" id="{7D439B0B-CAD7-4B4D-A5F8-A90D3CE38924}"/>
              </a:ext>
            </a:extLst>
          </p:cNvPr>
          <p:cNvSpPr txBox="1"/>
          <p:nvPr/>
        </p:nvSpPr>
        <p:spPr>
          <a:xfrm>
            <a:off x="503722" y="5414210"/>
            <a:ext cx="11184556" cy="1015663"/>
          </a:xfrm>
          <a:prstGeom prst="rect">
            <a:avLst/>
          </a:prstGeom>
          <a:noFill/>
        </p:spPr>
        <p:txBody>
          <a:bodyPr wrap="square" rtlCol="0" anchor="t">
            <a:spAutoFit/>
          </a:bodyPr>
          <a:lstStyle/>
          <a:p>
            <a:r>
              <a:rPr lang="en-GB" sz="2000" dirty="0">
                <a:latin typeface="Times New Roman" panose="02020603050405020304" pitchFamily="18" charset="0"/>
                <a:cs typeface="Times New Roman" panose="02020603050405020304" pitchFamily="18" charset="0"/>
              </a:rPr>
              <a:t>We are going to run these noisy images through the encoder network and to try to reconstruct the </a:t>
            </a:r>
            <a:r>
              <a:rPr lang="en-GB" sz="2000" b="1" dirty="0">
                <a:latin typeface="Times New Roman" panose="02020603050405020304" pitchFamily="18" charset="0"/>
                <a:cs typeface="Times New Roman" panose="02020603050405020304" pitchFamily="18" charset="0"/>
              </a:rPr>
              <a:t>original clean images </a:t>
            </a:r>
            <a:r>
              <a:rPr lang="en-GB" sz="2000" i="1" dirty="0">
                <a:latin typeface="Times New Roman" panose="02020603050405020304" pitchFamily="18" charset="0"/>
                <a:cs typeface="Times New Roman" panose="02020603050405020304" pitchFamily="18" charset="0"/>
              </a:rPr>
              <a:t>(see </a:t>
            </a:r>
            <a:r>
              <a:rPr lang="en-GB" sz="2000" i="1" noProof="1">
                <a:latin typeface="Times New Roman" panose="02020603050405020304" pitchFamily="18" charset="0"/>
                <a:cs typeface="Times New Roman" panose="02020603050405020304" pitchFamily="18" charset="0"/>
              </a:rPr>
              <a:t>jupyter</a:t>
            </a:r>
            <a:r>
              <a:rPr lang="en-GB" sz="2000" i="1" dirty="0">
                <a:latin typeface="Times New Roman" panose="02020603050405020304" pitchFamily="18" charset="0"/>
                <a:cs typeface="Times New Roman" panose="02020603050405020304" pitchFamily="18" charset="0"/>
              </a:rPr>
              <a:t> notebook)  </a:t>
            </a:r>
          </a:p>
          <a:p>
            <a:endParaRPr lang="fr-FR" sz="2000" dirty="0">
              <a:latin typeface="Times New Roman"/>
              <a:cs typeface="Times New Roman"/>
            </a:endParaRPr>
          </a:p>
        </p:txBody>
      </p:sp>
      <p:sp>
        <p:nvSpPr>
          <p:cNvPr id="3" name="Espace réservé du numéro de diapositive 2">
            <a:extLst>
              <a:ext uri="{FF2B5EF4-FFF2-40B4-BE49-F238E27FC236}">
                <a16:creationId xmlns:a16="http://schemas.microsoft.com/office/drawing/2014/main" id="{4BC3F81C-AABB-4FAF-87EB-43A939CE3280}"/>
              </a:ext>
            </a:extLst>
          </p:cNvPr>
          <p:cNvSpPr>
            <a:spLocks noGrp="1"/>
          </p:cNvSpPr>
          <p:nvPr>
            <p:ph type="sldNum" sz="quarter" idx="12"/>
          </p:nvPr>
        </p:nvSpPr>
        <p:spPr/>
        <p:txBody>
          <a:bodyPr/>
          <a:lstStyle/>
          <a:p>
            <a:fld id="{3F99F40A-6737-4F03-9E29-3B4A0F42BB55}" type="slidenum">
              <a:rPr lang="fr-FR" smtClean="0"/>
              <a:t>12</a:t>
            </a:fld>
            <a:endParaRPr lang="fr-FR"/>
          </a:p>
        </p:txBody>
      </p:sp>
    </p:spTree>
    <p:extLst>
      <p:ext uri="{BB962C8B-B14F-4D97-AF65-F5344CB8AC3E}">
        <p14:creationId xmlns:p14="http://schemas.microsoft.com/office/powerpoint/2010/main" val="288899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2" descr="Une image contenant capture d’écran&#10;&#10;Description générée avec un niveau de confiance très élevé">
            <a:extLst>
              <a:ext uri="{FF2B5EF4-FFF2-40B4-BE49-F238E27FC236}">
                <a16:creationId xmlns:a16="http://schemas.microsoft.com/office/drawing/2014/main" id="{0A30CD41-6C52-4AD3-84BF-0AC193F2ED1F}"/>
              </a:ext>
            </a:extLst>
          </p:cNvPr>
          <p:cNvPicPr>
            <a:picLocks noChangeAspect="1"/>
          </p:cNvPicPr>
          <p:nvPr/>
        </p:nvPicPr>
        <p:blipFill>
          <a:blip r:embed="rId2"/>
          <a:stretch>
            <a:fillRect/>
          </a:stretch>
        </p:blipFill>
        <p:spPr>
          <a:xfrm>
            <a:off x="2672080" y="1605280"/>
            <a:ext cx="7292752" cy="4752580"/>
          </a:xfrm>
          <a:prstGeom prst="rect">
            <a:avLst/>
          </a:prstGeom>
        </p:spPr>
      </p:pic>
      <p:sp>
        <p:nvSpPr>
          <p:cNvPr id="3" name="Rectangle 2">
            <a:extLst>
              <a:ext uri="{FF2B5EF4-FFF2-40B4-BE49-F238E27FC236}">
                <a16:creationId xmlns:a16="http://schemas.microsoft.com/office/drawing/2014/main" id="{CE08BD86-86BD-4786-8392-14E43FB9F9B6}"/>
              </a:ext>
            </a:extLst>
          </p:cNvPr>
          <p:cNvSpPr/>
          <p:nvPr/>
        </p:nvSpPr>
        <p:spPr>
          <a:xfrm>
            <a:off x="396240" y="755257"/>
            <a:ext cx="11292038" cy="734688"/>
          </a:xfrm>
          <a:prstGeom prst="rect">
            <a:avLst/>
          </a:prstGeom>
        </p:spPr>
        <p:txBody>
          <a:bodyPr wrap="square" anchor="t">
            <a:spAutoFit/>
          </a:bodyPr>
          <a:lstStyle/>
          <a:p>
            <a:pPr algn="just">
              <a:lnSpc>
                <a:spcPct val="107000"/>
              </a:lnSpc>
              <a:spcAft>
                <a:spcPts val="800"/>
              </a:spcAft>
            </a:pPr>
            <a:r>
              <a:rPr lang="en-GB" sz="2000">
                <a:latin typeface="Times New Roman" panose="02020603050405020304" pitchFamily="18" charset="0"/>
                <a:ea typeface="Calibri" panose="020F0502020204030204" pitchFamily="34" charset="0"/>
                <a:cs typeface="Times New Roman" panose="02020603050405020304" pitchFamily="18" charset="0"/>
              </a:rPr>
              <a:t>If we train the neuron network with a whole bunch of these noisy images, we are going to try to force the encoder to get rid of the noise. This is what we call a </a:t>
            </a:r>
            <a:r>
              <a:rPr lang="en-GB" sz="2000" b="1" u="sng">
                <a:latin typeface="Times New Roman" panose="02020603050405020304" pitchFamily="18" charset="0"/>
                <a:ea typeface="Calibri" panose="020F0502020204030204" pitchFamily="34" charset="0"/>
                <a:cs typeface="Times New Roman" panose="02020603050405020304" pitchFamily="18" charset="0"/>
              </a:rPr>
              <a:t>denoising autoencoder</a:t>
            </a:r>
            <a:r>
              <a:rPr lang="en-GB" sz="2000">
                <a:latin typeface="Times New Roman" panose="02020603050405020304" pitchFamily="18" charset="0"/>
                <a:ea typeface="Calibri" panose="020F0502020204030204" pitchFamily="34" charset="0"/>
                <a:cs typeface="Times New Roman" panose="02020603050405020304" pitchFamily="18" charset="0"/>
              </a:rPr>
              <a:t>. </a:t>
            </a:r>
            <a:endParaRPr lang="fr-FR" sz="2000">
              <a:latin typeface="Times New Roman"/>
              <a:ea typeface="Calibri" panose="020F0502020204030204" pitchFamily="34" charset="0"/>
              <a:cs typeface="Times New Roman"/>
            </a:endParaRPr>
          </a:p>
        </p:txBody>
      </p:sp>
      <p:sp>
        <p:nvSpPr>
          <p:cNvPr id="5" name="Espace réservé du numéro de diapositive 4">
            <a:extLst>
              <a:ext uri="{FF2B5EF4-FFF2-40B4-BE49-F238E27FC236}">
                <a16:creationId xmlns:a16="http://schemas.microsoft.com/office/drawing/2014/main" id="{056E9381-A6B4-42A3-8B3F-5D8508625AE1}"/>
              </a:ext>
            </a:extLst>
          </p:cNvPr>
          <p:cNvSpPr>
            <a:spLocks noGrp="1"/>
          </p:cNvSpPr>
          <p:nvPr>
            <p:ph type="sldNum" sz="quarter" idx="12"/>
          </p:nvPr>
        </p:nvSpPr>
        <p:spPr/>
        <p:txBody>
          <a:bodyPr/>
          <a:lstStyle/>
          <a:p>
            <a:fld id="{3F99F40A-6737-4F03-9E29-3B4A0F42BB55}" type="slidenum">
              <a:rPr lang="fr-FR" smtClean="0"/>
              <a:t>13</a:t>
            </a:fld>
            <a:endParaRPr lang="fr-FR"/>
          </a:p>
        </p:txBody>
      </p:sp>
    </p:spTree>
    <p:extLst>
      <p:ext uri="{BB962C8B-B14F-4D97-AF65-F5344CB8AC3E}">
        <p14:creationId xmlns:p14="http://schemas.microsoft.com/office/powerpoint/2010/main" val="347827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0932610B-34D0-49B3-8066-3D158E48416F}"/>
              </a:ext>
            </a:extLst>
          </p:cNvPr>
          <p:cNvSpPr>
            <a:spLocks noGrp="1"/>
          </p:cNvSpPr>
          <p:nvPr>
            <p:ph type="title"/>
          </p:nvPr>
        </p:nvSpPr>
        <p:spPr>
          <a:xfrm>
            <a:off x="446533" y="1027034"/>
            <a:ext cx="7166927" cy="3703320"/>
          </a:xfrm>
        </p:spPr>
        <p:txBody>
          <a:bodyPr vert="horz" lIns="91440" tIns="45720" rIns="91440" bIns="45720" rtlCol="0" anchor="b">
            <a:normAutofit/>
          </a:bodyPr>
          <a:lstStyle/>
          <a:p>
            <a:pPr algn="ctr"/>
            <a:r>
              <a:rPr lang="en-US" sz="4800">
                <a:solidFill>
                  <a:schemeClr val="tx2"/>
                </a:solidFill>
                <a:latin typeface="Times New Roman" panose="02020603050405020304" pitchFamily="18" charset="0"/>
                <a:cs typeface="Times New Roman" panose="02020603050405020304" pitchFamily="18" charset="0"/>
              </a:rPr>
              <a:t>APPLICATION</a:t>
            </a:r>
            <a:br>
              <a:rPr lang="en-US" sz="4800">
                <a:solidFill>
                  <a:schemeClr val="tx2"/>
                </a:solidFill>
                <a:latin typeface="Times New Roman" panose="02020603050405020304" pitchFamily="18" charset="0"/>
                <a:cs typeface="Times New Roman" panose="02020603050405020304" pitchFamily="18" charset="0"/>
              </a:rPr>
            </a:br>
            <a:r>
              <a:rPr lang="en-US" sz="4800">
                <a:solidFill>
                  <a:schemeClr val="tx2"/>
                </a:solidFill>
                <a:latin typeface="Times New Roman" panose="02020603050405020304" pitchFamily="18" charset="0"/>
                <a:cs typeface="Times New Roman" panose="02020603050405020304" pitchFamily="18" charset="0"/>
              </a:rPr>
              <a:t>AREAS</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83B206BA-9CBE-4A2B-816C-4704A4096A3F}"/>
              </a:ext>
            </a:extLst>
          </p:cNvPr>
          <p:cNvSpPr>
            <a:spLocks noGrp="1"/>
          </p:cNvSpPr>
          <p:nvPr>
            <p:ph type="sldNum" sz="quarter" idx="12"/>
          </p:nvPr>
        </p:nvSpPr>
        <p:spPr/>
        <p:txBody>
          <a:bodyPr/>
          <a:lstStyle/>
          <a:p>
            <a:fld id="{3F99F40A-6737-4F03-9E29-3B4A0F42BB55}" type="slidenum">
              <a:rPr lang="fr-FR" smtClean="0"/>
              <a:t>14</a:t>
            </a:fld>
            <a:endParaRPr lang="fr-FR"/>
          </a:p>
        </p:txBody>
      </p:sp>
    </p:spTree>
    <p:extLst>
      <p:ext uri="{BB962C8B-B14F-4D97-AF65-F5344CB8AC3E}">
        <p14:creationId xmlns:p14="http://schemas.microsoft.com/office/powerpoint/2010/main" val="359786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a:solidFill>
                  <a:schemeClr val="tx1"/>
                </a:solidFill>
                <a:latin typeface="Times New Roman"/>
                <a:cs typeface="Times New Roman"/>
              </a:rPr>
              <a:t>NEURAL IMPRINT</a:t>
            </a:r>
            <a:endParaRPr lang="fr-FR">
              <a:solidFill>
                <a:schemeClr val="tx1"/>
              </a:solidFill>
            </a:endParaRPr>
          </a:p>
        </p:txBody>
      </p:sp>
      <p:sp>
        <p:nvSpPr>
          <p:cNvPr id="3" name="ZoneTexte 2">
            <a:extLst>
              <a:ext uri="{FF2B5EF4-FFF2-40B4-BE49-F238E27FC236}">
                <a16:creationId xmlns:a16="http://schemas.microsoft.com/office/drawing/2014/main" id="{3B7A7831-8DDE-43C7-B2CF-A992A3ECA473}"/>
              </a:ext>
            </a:extLst>
          </p:cNvPr>
          <p:cNvSpPr txBox="1"/>
          <p:nvPr/>
        </p:nvSpPr>
        <p:spPr>
          <a:xfrm>
            <a:off x="688340" y="2348507"/>
            <a:ext cx="4970780" cy="2831544"/>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In this case, instead of adding noise to the input, we simply crop a rectangular area out of the image and we replace it with white or back pixels. </a:t>
            </a:r>
          </a:p>
          <a:p>
            <a:pPr algn="just"/>
            <a:endParaRPr lang="fr-FR"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We feed that input image through the network.</a:t>
            </a:r>
            <a:r>
              <a:rPr lang="fr-FR"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network tries to reconstruct the original full image. </a:t>
            </a:r>
            <a:endParaRPr lang="fr-FR" sz="2000" dirty="0">
              <a:latin typeface="Times New Roman" panose="02020603050405020304" pitchFamily="18" charset="0"/>
              <a:cs typeface="Times New Roman" panose="02020603050405020304" pitchFamily="18" charset="0"/>
            </a:endParaRPr>
          </a:p>
          <a:p>
            <a:endParaRPr lang="fr-FR" dirty="0"/>
          </a:p>
        </p:txBody>
      </p:sp>
      <p:pic>
        <p:nvPicPr>
          <p:cNvPr id="5" name="Image 4" descr="C:\Users\ISEN\AppData\Local\Microsoft\Windows\INetCache\Content.MSO\E0F0EF75.tmp">
            <a:extLst>
              <a:ext uri="{FF2B5EF4-FFF2-40B4-BE49-F238E27FC236}">
                <a16:creationId xmlns:a16="http://schemas.microsoft.com/office/drawing/2014/main" id="{AF33EFE0-339B-4D99-8C4E-9E9CE5BAE6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22446"/>
            <a:ext cx="5803900" cy="3683667"/>
          </a:xfrm>
          <a:prstGeom prst="rect">
            <a:avLst/>
          </a:prstGeom>
          <a:noFill/>
          <a:ln>
            <a:noFill/>
          </a:ln>
        </p:spPr>
      </p:pic>
      <p:sp>
        <p:nvSpPr>
          <p:cNvPr id="2" name="Espace réservé du numéro de diapositive 1">
            <a:extLst>
              <a:ext uri="{FF2B5EF4-FFF2-40B4-BE49-F238E27FC236}">
                <a16:creationId xmlns:a16="http://schemas.microsoft.com/office/drawing/2014/main" id="{0F3351ED-0DA3-4989-B447-B66C0B520402}"/>
              </a:ext>
            </a:extLst>
          </p:cNvPr>
          <p:cNvSpPr>
            <a:spLocks noGrp="1"/>
          </p:cNvSpPr>
          <p:nvPr>
            <p:ph type="sldNum" sz="quarter" idx="12"/>
          </p:nvPr>
        </p:nvSpPr>
        <p:spPr/>
        <p:txBody>
          <a:bodyPr/>
          <a:lstStyle/>
          <a:p>
            <a:fld id="{3F99F40A-6737-4F03-9E29-3B4A0F42BB55}" type="slidenum">
              <a:rPr lang="fr-FR" smtClean="0"/>
              <a:t>15</a:t>
            </a:fld>
            <a:endParaRPr lang="fr-FR"/>
          </a:p>
        </p:txBody>
      </p:sp>
    </p:spTree>
    <p:extLst>
      <p:ext uri="{BB962C8B-B14F-4D97-AF65-F5344CB8AC3E}">
        <p14:creationId xmlns:p14="http://schemas.microsoft.com/office/powerpoint/2010/main" val="182365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en-GB" b="1" dirty="0">
                <a:solidFill>
                  <a:schemeClr val="tx1"/>
                </a:solidFill>
                <a:latin typeface="Times New Roman" panose="02020603050405020304" pitchFamily="18" charset="0"/>
                <a:cs typeface="Times New Roman" panose="02020603050405020304" pitchFamily="18" charset="0"/>
              </a:rPr>
              <a:t>Watermark Removal</a:t>
            </a:r>
            <a:endParaRPr lang="fr-FR"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4E2B6D5-F78F-492B-9850-B93DEEA1CD88}"/>
              </a:ext>
            </a:extLst>
          </p:cNvPr>
          <p:cNvSpPr/>
          <p:nvPr/>
        </p:nvSpPr>
        <p:spPr>
          <a:xfrm>
            <a:off x="857884" y="1470075"/>
            <a:ext cx="10643236" cy="707886"/>
          </a:xfrm>
          <a:prstGeom prst="rect">
            <a:avLst/>
          </a:prstGeom>
        </p:spPr>
        <p:txBody>
          <a:bodyPr wrap="square" anchor="t">
            <a:spAutoFit/>
          </a:bodyPr>
          <a:lstStyle/>
          <a:p>
            <a:pPr>
              <a:spcAft>
                <a:spcPts val="1345"/>
              </a:spcAft>
            </a:pPr>
            <a:r>
              <a:rPr lang="en-GB" sz="2000">
                <a:latin typeface="Times New Roman" panose="02020603050405020304" pitchFamily="18" charset="0"/>
                <a:ea typeface="Microsoft YaHei" panose="020B0503020204020204" pitchFamily="34" charset="-122"/>
              </a:rPr>
              <a:t>Autoencoders are also used for removing watermarks from images or to remove any object while filming a video or a movie.</a:t>
            </a:r>
            <a:endParaRPr lang="fr-FR" sz="2000">
              <a:latin typeface="Times New Roman" panose="02020603050405020304" pitchFamily="18" charset="0"/>
              <a:ea typeface="Times New Roman" panose="02020603050405020304" pitchFamily="18" charset="0"/>
              <a:cs typeface="Times New Roman"/>
            </a:endParaRPr>
          </a:p>
        </p:txBody>
      </p:sp>
      <p:pic>
        <p:nvPicPr>
          <p:cNvPr id="7" name="Image 6" descr="Autoencoders Tutorial : A Beginner’s Guide to Autoencoders">
            <a:extLst>
              <a:ext uri="{FF2B5EF4-FFF2-40B4-BE49-F238E27FC236}">
                <a16:creationId xmlns:a16="http://schemas.microsoft.com/office/drawing/2014/main" id="{3E23A092-F6CB-41B4-A2E6-82F2C95EEE85}"/>
              </a:ext>
            </a:extLst>
          </p:cNvPr>
          <p:cNvPicPr/>
          <p:nvPr/>
        </p:nvPicPr>
        <p:blipFill rotWithShape="1">
          <a:blip r:embed="rId2">
            <a:extLst>
              <a:ext uri="{28A0092B-C50C-407E-A947-70E740481C1C}">
                <a14:useLocalDpi xmlns:a14="http://schemas.microsoft.com/office/drawing/2010/main" val="0"/>
              </a:ext>
            </a:extLst>
          </a:blip>
          <a:srcRect l="33320" t="397" r="-180" b="-397"/>
          <a:stretch/>
        </p:blipFill>
        <p:spPr bwMode="auto">
          <a:xfrm>
            <a:off x="2373072" y="2451735"/>
            <a:ext cx="7445856" cy="2529790"/>
          </a:xfrm>
          <a:prstGeom prst="rect">
            <a:avLst/>
          </a:prstGeom>
          <a:noFill/>
          <a:ln>
            <a:noFill/>
          </a:ln>
          <a:extLst>
            <a:ext uri="{53640926-AAD7-44D8-BBD7-CCE9431645EC}">
              <a14:shadowObscured xmlns:a14="http://schemas.microsoft.com/office/drawing/2010/main"/>
            </a:ext>
          </a:extLst>
        </p:spPr>
      </p:pic>
      <p:sp>
        <p:nvSpPr>
          <p:cNvPr id="4" name="Espace réservé du numéro de diapositive 3">
            <a:extLst>
              <a:ext uri="{FF2B5EF4-FFF2-40B4-BE49-F238E27FC236}">
                <a16:creationId xmlns:a16="http://schemas.microsoft.com/office/drawing/2014/main" id="{9932A08D-CA55-4DD0-A764-E1D9A2BDB996}"/>
              </a:ext>
            </a:extLst>
          </p:cNvPr>
          <p:cNvSpPr>
            <a:spLocks noGrp="1"/>
          </p:cNvSpPr>
          <p:nvPr>
            <p:ph type="sldNum" sz="quarter" idx="12"/>
          </p:nvPr>
        </p:nvSpPr>
        <p:spPr/>
        <p:txBody>
          <a:bodyPr/>
          <a:lstStyle/>
          <a:p>
            <a:fld id="{3F99F40A-6737-4F03-9E29-3B4A0F42BB55}" type="slidenum">
              <a:rPr lang="fr-FR" smtClean="0"/>
              <a:t>16</a:t>
            </a:fld>
            <a:endParaRPr lang="fr-FR"/>
          </a:p>
        </p:txBody>
      </p:sp>
    </p:spTree>
    <p:extLst>
      <p:ext uri="{BB962C8B-B14F-4D97-AF65-F5344CB8AC3E}">
        <p14:creationId xmlns:p14="http://schemas.microsoft.com/office/powerpoint/2010/main" val="421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dirty="0">
                <a:solidFill>
                  <a:schemeClr val="tx1"/>
                </a:solidFill>
                <a:latin typeface="Times New Roman"/>
                <a:cs typeface="Times New Roman"/>
              </a:rPr>
              <a:t>Image </a:t>
            </a:r>
            <a:r>
              <a:rPr lang="en-GB" b="1">
                <a:solidFill>
                  <a:schemeClr val="tx1"/>
                </a:solidFill>
                <a:latin typeface="Times New Roman"/>
                <a:cs typeface="Times New Roman"/>
              </a:rPr>
              <a:t>coloring</a:t>
            </a:r>
            <a:endParaRPr lang="en-GB">
              <a:solidFill>
                <a:schemeClr val="tx1"/>
              </a:solidFill>
            </a:endParaRPr>
          </a:p>
        </p:txBody>
      </p:sp>
      <p:sp>
        <p:nvSpPr>
          <p:cNvPr id="3" name="ZoneTexte 2">
            <a:extLst>
              <a:ext uri="{FF2B5EF4-FFF2-40B4-BE49-F238E27FC236}">
                <a16:creationId xmlns:a16="http://schemas.microsoft.com/office/drawing/2014/main" id="{3B7A7831-8DDE-43C7-B2CF-A992A3ECA473}"/>
              </a:ext>
            </a:extLst>
          </p:cNvPr>
          <p:cNvSpPr txBox="1"/>
          <p:nvPr/>
        </p:nvSpPr>
        <p:spPr>
          <a:xfrm>
            <a:off x="586740" y="5275580"/>
            <a:ext cx="11168380" cy="984885"/>
          </a:xfrm>
          <a:prstGeom prst="rect">
            <a:avLst/>
          </a:prstGeom>
          <a:noFill/>
        </p:spPr>
        <p:txBody>
          <a:bodyPr wrap="square" rtlCol="0" anchor="t">
            <a:spAutoFit/>
          </a:bodyPr>
          <a:lstStyle/>
          <a:p>
            <a:pPr algn="just"/>
            <a:r>
              <a:rPr lang="en-GB" sz="2000" dirty="0">
                <a:latin typeface="Times New Roman" panose="02020603050405020304" pitchFamily="18" charset="0"/>
                <a:cs typeface="Times New Roman" panose="02020603050405020304" pitchFamily="18" charset="0"/>
              </a:rPr>
              <a:t>Autoencoders are used for converting any black and white picture into a </a:t>
            </a:r>
            <a:r>
              <a:rPr lang="en-GB" sz="2000">
                <a:latin typeface="Times New Roman" panose="02020603050405020304" pitchFamily="18" charset="0"/>
                <a:cs typeface="Times New Roman" panose="02020603050405020304" pitchFamily="18" charset="0"/>
              </a:rPr>
              <a:t>coloured</a:t>
            </a:r>
            <a:r>
              <a:rPr lang="en-GB" sz="2000" dirty="0">
                <a:latin typeface="Times New Roman" panose="02020603050405020304" pitchFamily="18" charset="0"/>
                <a:cs typeface="Times New Roman" panose="02020603050405020304" pitchFamily="18" charset="0"/>
              </a:rPr>
              <a:t> image. Depending on what is in the picture, it is possible to tell what the </a:t>
            </a:r>
            <a:r>
              <a:rPr lang="en-GB" sz="2000">
                <a:latin typeface="Times New Roman" panose="02020603050405020304" pitchFamily="18" charset="0"/>
                <a:cs typeface="Times New Roman" panose="02020603050405020304" pitchFamily="18" charset="0"/>
              </a:rPr>
              <a:t>colour</a:t>
            </a:r>
            <a:r>
              <a:rPr lang="en-GB" sz="2000" dirty="0">
                <a:latin typeface="Times New Roman" panose="02020603050405020304" pitchFamily="18" charset="0"/>
                <a:cs typeface="Times New Roman" panose="02020603050405020304" pitchFamily="18" charset="0"/>
              </a:rPr>
              <a:t> should be.</a:t>
            </a:r>
            <a:endParaRPr lang="fr-FR" sz="2000" dirty="0">
              <a:latin typeface="Times New Roman" panose="02020603050405020304" pitchFamily="18" charset="0"/>
              <a:cs typeface="Times New Roman" panose="02020603050405020304" pitchFamily="18" charset="0"/>
            </a:endParaRPr>
          </a:p>
          <a:p>
            <a:endParaRPr lang="fr-FR" dirty="0"/>
          </a:p>
        </p:txBody>
      </p:sp>
      <p:pic>
        <p:nvPicPr>
          <p:cNvPr id="7" name="Image 6" descr="Autoencoders Tutorial : A Beginner’s Guide to Autoencoders">
            <a:extLst>
              <a:ext uri="{FF2B5EF4-FFF2-40B4-BE49-F238E27FC236}">
                <a16:creationId xmlns:a16="http://schemas.microsoft.com/office/drawing/2014/main" id="{871A1CEC-E21B-4518-A618-168E1CBFE1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2195" y="1778317"/>
            <a:ext cx="8867609" cy="2956243"/>
          </a:xfrm>
          <a:prstGeom prst="rect">
            <a:avLst/>
          </a:prstGeom>
          <a:noFill/>
          <a:ln>
            <a:noFill/>
          </a:ln>
        </p:spPr>
      </p:pic>
      <p:sp>
        <p:nvSpPr>
          <p:cNvPr id="2" name="Espace réservé du numéro de diapositive 1">
            <a:extLst>
              <a:ext uri="{FF2B5EF4-FFF2-40B4-BE49-F238E27FC236}">
                <a16:creationId xmlns:a16="http://schemas.microsoft.com/office/drawing/2014/main" id="{8F851891-B196-40C3-B5E1-1663D39F8E20}"/>
              </a:ext>
            </a:extLst>
          </p:cNvPr>
          <p:cNvSpPr>
            <a:spLocks noGrp="1"/>
          </p:cNvSpPr>
          <p:nvPr>
            <p:ph type="sldNum" sz="quarter" idx="12"/>
          </p:nvPr>
        </p:nvSpPr>
        <p:spPr/>
        <p:txBody>
          <a:bodyPr/>
          <a:lstStyle/>
          <a:p>
            <a:fld id="{3F99F40A-6737-4F03-9E29-3B4A0F42BB55}" type="slidenum">
              <a:rPr lang="fr-FR" smtClean="0"/>
              <a:t>17</a:t>
            </a:fld>
            <a:endParaRPr lang="fr-FR"/>
          </a:p>
        </p:txBody>
      </p:sp>
    </p:spTree>
    <p:extLst>
      <p:ext uri="{BB962C8B-B14F-4D97-AF65-F5344CB8AC3E}">
        <p14:creationId xmlns:p14="http://schemas.microsoft.com/office/powerpoint/2010/main" val="135646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a:solidFill>
                  <a:schemeClr val="tx1"/>
                </a:solidFill>
                <a:latin typeface="Times New Roman"/>
                <a:cs typeface="Times New Roman"/>
              </a:rPr>
              <a:t>DIMENSIONALITY REDUCTION &amp; DATA COMPRESSION</a:t>
            </a:r>
            <a:endParaRPr lang="fr-FR">
              <a:solidFill>
                <a:schemeClr val="tx1"/>
              </a:solidFill>
            </a:endParaRPr>
          </a:p>
        </p:txBody>
      </p:sp>
      <p:pic>
        <p:nvPicPr>
          <p:cNvPr id="7" name="Image 7">
            <a:extLst>
              <a:ext uri="{FF2B5EF4-FFF2-40B4-BE49-F238E27FC236}">
                <a16:creationId xmlns:a16="http://schemas.microsoft.com/office/drawing/2014/main" id="{05EBE13D-8801-4827-8DEE-0C4DAF7AE9AD}"/>
              </a:ext>
            </a:extLst>
          </p:cNvPr>
          <p:cNvPicPr>
            <a:picLocks noChangeAspect="1"/>
          </p:cNvPicPr>
          <p:nvPr/>
        </p:nvPicPr>
        <p:blipFill>
          <a:blip r:embed="rId2"/>
          <a:stretch>
            <a:fillRect/>
          </a:stretch>
        </p:blipFill>
        <p:spPr>
          <a:xfrm>
            <a:off x="894765" y="1504371"/>
            <a:ext cx="1680575" cy="1856763"/>
          </a:xfrm>
          <a:prstGeom prst="rect">
            <a:avLst/>
          </a:prstGeom>
        </p:spPr>
      </p:pic>
      <p:pic>
        <p:nvPicPr>
          <p:cNvPr id="8" name="Image 7" descr="Autoencoders Tutorial : A Beginner’s Guide to Autoencoders">
            <a:extLst>
              <a:ext uri="{FF2B5EF4-FFF2-40B4-BE49-F238E27FC236}">
                <a16:creationId xmlns:a16="http://schemas.microsoft.com/office/drawing/2014/main" id="{3FC4BDC2-D7D9-4A87-A196-68F36069AC2A}"/>
              </a:ext>
            </a:extLst>
          </p:cNvPr>
          <p:cNvPicPr/>
          <p:nvPr/>
        </p:nvPicPr>
        <p:blipFill rotWithShape="1">
          <a:blip r:embed="rId3">
            <a:extLst>
              <a:ext uri="{28A0092B-C50C-407E-A947-70E740481C1C}">
                <a14:useLocalDpi xmlns:a14="http://schemas.microsoft.com/office/drawing/2010/main" val="0"/>
              </a:ext>
            </a:extLst>
          </a:blip>
          <a:srcRect t="4398" b="7331"/>
          <a:stretch/>
        </p:blipFill>
        <p:spPr bwMode="auto">
          <a:xfrm>
            <a:off x="6453437" y="3254242"/>
            <a:ext cx="5738563" cy="2848998"/>
          </a:xfrm>
          <a:prstGeom prst="rect">
            <a:avLst/>
          </a:prstGeom>
          <a:noFill/>
          <a:ln>
            <a:noFill/>
          </a:ln>
          <a:extLst>
            <a:ext uri="{53640926-AAD7-44D8-BBD7-CCE9431645EC}">
              <a14:shadowObscured xmlns:a14="http://schemas.microsoft.com/office/drawing/2010/main"/>
            </a:ext>
          </a:extLst>
        </p:spPr>
      </p:pic>
      <p:sp>
        <p:nvSpPr>
          <p:cNvPr id="4" name="ZoneTexte 3">
            <a:extLst>
              <a:ext uri="{FF2B5EF4-FFF2-40B4-BE49-F238E27FC236}">
                <a16:creationId xmlns:a16="http://schemas.microsoft.com/office/drawing/2014/main" id="{FD7FE703-4A80-460F-AA83-355958B9920A}"/>
              </a:ext>
            </a:extLst>
          </p:cNvPr>
          <p:cNvSpPr txBox="1"/>
          <p:nvPr/>
        </p:nvSpPr>
        <p:spPr>
          <a:xfrm>
            <a:off x="2855962" y="1934751"/>
            <a:ext cx="827024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reconstructed image is the same as our entry but with reduced dimensions. This helps to provide a similar image with a reduced pixel value.</a:t>
            </a:r>
          </a:p>
          <a:p>
            <a:endParaRPr lang="en-US" sz="20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D213792F-C168-489C-A63A-A95ED3B1B891}"/>
              </a:ext>
            </a:extLst>
          </p:cNvPr>
          <p:cNvSpPr txBox="1"/>
          <p:nvPr/>
        </p:nvSpPr>
        <p:spPr>
          <a:xfrm>
            <a:off x="469899" y="3555357"/>
            <a:ext cx="6126480"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Google is actually thinking of using this type of network to reduce the bandwidth you use on your phone. Thus, if you download an image, the full resolution image is first reduced and then transmitted over your wireless Internet connection. Then, in your phone, there would be a decoder that would reconstruct the full resolution image from the compressed representation.</a:t>
            </a:r>
          </a:p>
        </p:txBody>
      </p:sp>
      <p:sp>
        <p:nvSpPr>
          <p:cNvPr id="11" name="Espace réservé du numéro de diapositive 10">
            <a:extLst>
              <a:ext uri="{FF2B5EF4-FFF2-40B4-BE49-F238E27FC236}">
                <a16:creationId xmlns:a16="http://schemas.microsoft.com/office/drawing/2014/main" id="{44864A9C-DF85-49AE-BF7F-CFD5BE0E603D}"/>
              </a:ext>
            </a:extLst>
          </p:cNvPr>
          <p:cNvSpPr>
            <a:spLocks noGrp="1"/>
          </p:cNvSpPr>
          <p:nvPr>
            <p:ph type="sldNum" sz="quarter" idx="12"/>
          </p:nvPr>
        </p:nvSpPr>
        <p:spPr/>
        <p:txBody>
          <a:bodyPr/>
          <a:lstStyle/>
          <a:p>
            <a:fld id="{3F99F40A-6737-4F03-9E29-3B4A0F42BB55}" type="slidenum">
              <a:rPr lang="fr-FR" smtClean="0"/>
              <a:t>18</a:t>
            </a:fld>
            <a:endParaRPr lang="fr-FR"/>
          </a:p>
        </p:txBody>
      </p:sp>
    </p:spTree>
    <p:extLst>
      <p:ext uri="{BB962C8B-B14F-4D97-AF65-F5344CB8AC3E}">
        <p14:creationId xmlns:p14="http://schemas.microsoft.com/office/powerpoint/2010/main" val="308263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dirty="0">
                <a:solidFill>
                  <a:schemeClr val="tx1"/>
                </a:solidFill>
                <a:latin typeface="Times New Roman"/>
                <a:cs typeface="Times New Roman"/>
              </a:rPr>
              <a:t>Image segmentation</a:t>
            </a:r>
            <a:endParaRPr lang="fr-FR" dirty="0">
              <a:solidFill>
                <a:schemeClr val="tx1"/>
              </a:solidFill>
            </a:endParaRPr>
          </a:p>
        </p:txBody>
      </p:sp>
      <p:sp>
        <p:nvSpPr>
          <p:cNvPr id="8" name="ZoneTexte 7">
            <a:extLst>
              <a:ext uri="{FF2B5EF4-FFF2-40B4-BE49-F238E27FC236}">
                <a16:creationId xmlns:a16="http://schemas.microsoft.com/office/drawing/2014/main" id="{5137A82B-59B6-4F9F-ABA5-68D068E6585A}"/>
              </a:ext>
            </a:extLst>
          </p:cNvPr>
          <p:cNvSpPr txBox="1"/>
          <p:nvPr/>
        </p:nvSpPr>
        <p:spPr>
          <a:xfrm>
            <a:off x="469899" y="1489643"/>
            <a:ext cx="99822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We take an input image and execute it through a convolutional encoder. Instead of rebuilding the original image, we will try to target a segmented version of our original image.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exactly this type of network used in autonomous cars to segment the different parts of the public road into specific objects that a car must detect.</a:t>
            </a:r>
            <a:endParaRPr lang="fr-FR" sz="2000" dirty="0">
              <a:latin typeface="Times New Roman" panose="02020603050405020304" pitchFamily="18" charset="0"/>
              <a:cs typeface="Times New Roman" panose="02020603050405020304" pitchFamily="18" charset="0"/>
            </a:endParaRPr>
          </a:p>
        </p:txBody>
      </p:sp>
      <p:pic>
        <p:nvPicPr>
          <p:cNvPr id="9" name="Image 8" descr="RÃ©sultat de recherche d'images pour &quot;image segmentation&quot;">
            <a:extLst>
              <a:ext uri="{FF2B5EF4-FFF2-40B4-BE49-F238E27FC236}">
                <a16:creationId xmlns:a16="http://schemas.microsoft.com/office/drawing/2014/main" id="{F6759A7D-EAB1-4779-A79B-77B2D1EFA6B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4762" y="3120859"/>
            <a:ext cx="7462476" cy="3231873"/>
          </a:xfrm>
          <a:prstGeom prst="rect">
            <a:avLst/>
          </a:prstGeom>
          <a:noFill/>
          <a:ln>
            <a:noFill/>
          </a:ln>
        </p:spPr>
      </p:pic>
      <p:sp>
        <p:nvSpPr>
          <p:cNvPr id="10" name="Espace réservé du numéro de diapositive 9">
            <a:extLst>
              <a:ext uri="{FF2B5EF4-FFF2-40B4-BE49-F238E27FC236}">
                <a16:creationId xmlns:a16="http://schemas.microsoft.com/office/drawing/2014/main" id="{E2B22606-754F-4DAB-8CEC-02A5A6670F54}"/>
              </a:ext>
            </a:extLst>
          </p:cNvPr>
          <p:cNvSpPr>
            <a:spLocks noGrp="1"/>
          </p:cNvSpPr>
          <p:nvPr>
            <p:ph type="sldNum" sz="quarter" idx="12"/>
          </p:nvPr>
        </p:nvSpPr>
        <p:spPr/>
        <p:txBody>
          <a:bodyPr/>
          <a:lstStyle/>
          <a:p>
            <a:fld id="{3F99F40A-6737-4F03-9E29-3B4A0F42BB55}" type="slidenum">
              <a:rPr lang="fr-FR" smtClean="0"/>
              <a:t>19</a:t>
            </a:fld>
            <a:endParaRPr lang="fr-FR"/>
          </a:p>
        </p:txBody>
      </p:sp>
    </p:spTree>
    <p:extLst>
      <p:ext uri="{BB962C8B-B14F-4D97-AF65-F5344CB8AC3E}">
        <p14:creationId xmlns:p14="http://schemas.microsoft.com/office/powerpoint/2010/main" val="9861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1">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3">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5">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17">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1E552EC1-3B68-413C-B6E1-384E5590D920}"/>
              </a:ext>
            </a:extLst>
          </p:cNvPr>
          <p:cNvSpPr>
            <a:spLocks noGrp="1"/>
          </p:cNvSpPr>
          <p:nvPr>
            <p:ph type="title"/>
          </p:nvPr>
        </p:nvSpPr>
        <p:spPr>
          <a:xfrm>
            <a:off x="446533" y="1027034"/>
            <a:ext cx="7166927" cy="3703320"/>
          </a:xfrm>
        </p:spPr>
        <p:txBody>
          <a:bodyPr vert="horz" lIns="91440" tIns="45720" rIns="91440" bIns="45720" rtlCol="0" anchor="b">
            <a:normAutofit/>
          </a:bodyPr>
          <a:lstStyle/>
          <a:p>
            <a:pPr algn="ctr"/>
            <a:r>
              <a:rPr lang="en-US" sz="4800">
                <a:solidFill>
                  <a:schemeClr val="tx2"/>
                </a:solidFill>
                <a:latin typeface="Times New Roman" panose="02020603050405020304" pitchFamily="18" charset="0"/>
                <a:cs typeface="Times New Roman" panose="02020603050405020304" pitchFamily="18" charset="0"/>
              </a:rPr>
              <a:t>The CONCEPT</a:t>
            </a:r>
          </a:p>
        </p:txBody>
      </p:sp>
      <p:sp>
        <p:nvSpPr>
          <p:cNvPr id="31" name="Rectangle 19">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3">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3AB866BF-1AB9-4A31-BFA8-E9AA2877F01C}"/>
              </a:ext>
            </a:extLst>
          </p:cNvPr>
          <p:cNvSpPr>
            <a:spLocks noGrp="1"/>
          </p:cNvSpPr>
          <p:nvPr>
            <p:ph type="sldNum" sz="quarter" idx="12"/>
          </p:nvPr>
        </p:nvSpPr>
        <p:spPr/>
        <p:txBody>
          <a:bodyPr/>
          <a:lstStyle/>
          <a:p>
            <a:fld id="{3F99F40A-6737-4F03-9E29-3B4A0F42BB55}" type="slidenum">
              <a:rPr lang="fr-FR" smtClean="0"/>
              <a:t>2</a:t>
            </a:fld>
            <a:endParaRPr lang="fr-FR"/>
          </a:p>
        </p:txBody>
      </p:sp>
    </p:spTree>
    <p:extLst>
      <p:ext uri="{BB962C8B-B14F-4D97-AF65-F5344CB8AC3E}">
        <p14:creationId xmlns:p14="http://schemas.microsoft.com/office/powerpoint/2010/main" val="127726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a:solidFill>
                  <a:schemeClr val="tx1"/>
                </a:solidFill>
                <a:latin typeface="Times New Roman"/>
                <a:cs typeface="Times New Roman"/>
              </a:rPr>
              <a:t>IMAGE SEARCH</a:t>
            </a:r>
            <a:endParaRPr lang="fr-FR">
              <a:solidFill>
                <a:schemeClr val="tx1"/>
              </a:solidFill>
            </a:endParaRPr>
          </a:p>
        </p:txBody>
      </p:sp>
      <p:pic>
        <p:nvPicPr>
          <p:cNvPr id="2" name="Image 3" descr="Une image contenant animal, mammifère, primate, arbre&#10;&#10;Description générée avec un niveau de confiance très élevé">
            <a:extLst>
              <a:ext uri="{FF2B5EF4-FFF2-40B4-BE49-F238E27FC236}">
                <a16:creationId xmlns:a16="http://schemas.microsoft.com/office/drawing/2014/main" id="{4C3740D5-9E7B-475E-8668-C6E1500F10BE}"/>
              </a:ext>
            </a:extLst>
          </p:cNvPr>
          <p:cNvPicPr>
            <a:picLocks noChangeAspect="1"/>
          </p:cNvPicPr>
          <p:nvPr/>
        </p:nvPicPr>
        <p:blipFill>
          <a:blip r:embed="rId2"/>
          <a:stretch>
            <a:fillRect/>
          </a:stretch>
        </p:blipFill>
        <p:spPr>
          <a:xfrm>
            <a:off x="8016240" y="3980454"/>
            <a:ext cx="2790189" cy="2083341"/>
          </a:xfrm>
          <a:prstGeom prst="rect">
            <a:avLst/>
          </a:prstGeom>
        </p:spPr>
      </p:pic>
      <p:pic>
        <p:nvPicPr>
          <p:cNvPr id="9" name="Image 9" descr="Une image contenant texte, carte&#10;&#10;Description générée avec un niveau de confiance très élevé">
            <a:extLst>
              <a:ext uri="{FF2B5EF4-FFF2-40B4-BE49-F238E27FC236}">
                <a16:creationId xmlns:a16="http://schemas.microsoft.com/office/drawing/2014/main" id="{C774B717-3F7A-45AE-9741-A1D454E5B1FE}"/>
              </a:ext>
            </a:extLst>
          </p:cNvPr>
          <p:cNvPicPr>
            <a:picLocks noChangeAspect="1"/>
          </p:cNvPicPr>
          <p:nvPr/>
        </p:nvPicPr>
        <p:blipFill>
          <a:blip r:embed="rId3"/>
          <a:stretch>
            <a:fillRect/>
          </a:stretch>
        </p:blipFill>
        <p:spPr>
          <a:xfrm>
            <a:off x="9492804" y="2078887"/>
            <a:ext cx="2271842" cy="1583039"/>
          </a:xfrm>
          <a:prstGeom prst="rect">
            <a:avLst/>
          </a:prstGeom>
        </p:spPr>
      </p:pic>
      <p:sp>
        <p:nvSpPr>
          <p:cNvPr id="4" name="ZoneTexte 3">
            <a:extLst>
              <a:ext uri="{FF2B5EF4-FFF2-40B4-BE49-F238E27FC236}">
                <a16:creationId xmlns:a16="http://schemas.microsoft.com/office/drawing/2014/main" id="{8DDC6EA0-C59E-47A9-8AB0-06619B2FE450}"/>
              </a:ext>
            </a:extLst>
          </p:cNvPr>
          <p:cNvSpPr txBox="1"/>
          <p:nvPr/>
        </p:nvSpPr>
        <p:spPr>
          <a:xfrm>
            <a:off x="469899" y="1518914"/>
            <a:ext cx="11153141" cy="707886"/>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When we search on Google using an image as a search query (instead of text), it is very likely that Google uses autoencoders.</a:t>
            </a:r>
          </a:p>
        </p:txBody>
      </p:sp>
      <p:sp>
        <p:nvSpPr>
          <p:cNvPr id="8" name="ZoneTexte 7">
            <a:extLst>
              <a:ext uri="{FF2B5EF4-FFF2-40B4-BE49-F238E27FC236}">
                <a16:creationId xmlns:a16="http://schemas.microsoft.com/office/drawing/2014/main" id="{F640001A-3792-48D6-B627-10BBD9B16876}"/>
              </a:ext>
            </a:extLst>
          </p:cNvPr>
          <p:cNvSpPr txBox="1"/>
          <p:nvPr/>
        </p:nvSpPr>
        <p:spPr>
          <a:xfrm>
            <a:off x="469899" y="2412029"/>
            <a:ext cx="8633462" cy="1323439"/>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Every time one of Google's bots explores the web and finds an image, it compresses it with an automatic encoder. Whenever we look for new images, it compresses them and then classifies them according to their similarity.</a:t>
            </a:r>
            <a:endParaRPr lang="fr-FR" sz="2000">
              <a:latin typeface="Times New Roman" panose="02020603050405020304" pitchFamily="18" charset="0"/>
              <a:cs typeface="Times New Roman" panose="02020603050405020304" pitchFamily="18" charset="0"/>
            </a:endParaRPr>
          </a:p>
          <a:p>
            <a:endParaRPr lang="fr-FR" sz="2000">
              <a:latin typeface="Times New Roman"/>
              <a:cs typeface="Times New Roman"/>
            </a:endParaRPr>
          </a:p>
        </p:txBody>
      </p:sp>
      <p:pic>
        <p:nvPicPr>
          <p:cNvPr id="1026" name="Picture 2" descr="RÃ©sultat de recherche d'images pour &quot;google search by image&quot;">
            <a:extLst>
              <a:ext uri="{FF2B5EF4-FFF2-40B4-BE49-F238E27FC236}">
                <a16:creationId xmlns:a16="http://schemas.microsoft.com/office/drawing/2014/main" id="{286E88AF-D7C8-4DC3-B6D5-7D36C6D62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5" y="3563428"/>
            <a:ext cx="6365735" cy="3133265"/>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9">
            <a:extLst>
              <a:ext uri="{FF2B5EF4-FFF2-40B4-BE49-F238E27FC236}">
                <a16:creationId xmlns:a16="http://schemas.microsoft.com/office/drawing/2014/main" id="{2BA81663-3ACA-44C4-A13B-7E593BCEBB0A}"/>
              </a:ext>
            </a:extLst>
          </p:cNvPr>
          <p:cNvSpPr>
            <a:spLocks noGrp="1"/>
          </p:cNvSpPr>
          <p:nvPr>
            <p:ph type="sldNum" sz="quarter" idx="12"/>
          </p:nvPr>
        </p:nvSpPr>
        <p:spPr/>
        <p:txBody>
          <a:bodyPr/>
          <a:lstStyle/>
          <a:p>
            <a:fld id="{3F99F40A-6737-4F03-9E29-3B4A0F42BB55}" type="slidenum">
              <a:rPr lang="fr-FR" smtClean="0"/>
              <a:t>20</a:t>
            </a:fld>
            <a:endParaRPr lang="fr-FR"/>
          </a:p>
        </p:txBody>
      </p:sp>
    </p:spTree>
    <p:extLst>
      <p:ext uri="{BB962C8B-B14F-4D97-AF65-F5344CB8AC3E}">
        <p14:creationId xmlns:p14="http://schemas.microsoft.com/office/powerpoint/2010/main" val="240924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normAutofit/>
          </a:bodyPr>
          <a:lstStyle/>
          <a:p>
            <a:r>
              <a:rPr lang="fr-FR" b="1">
                <a:solidFill>
                  <a:schemeClr val="tx1"/>
                </a:solidFill>
                <a:latin typeface="Times New Roman"/>
                <a:cs typeface="Times New Roman"/>
              </a:rPr>
              <a:t>ONE-CLASS CLASSIFICATION</a:t>
            </a:r>
            <a:endParaRPr lang="fr-FR">
              <a:solidFill>
                <a:schemeClr val="tx1"/>
              </a:solidFill>
            </a:endParaRPr>
          </a:p>
        </p:txBody>
      </p:sp>
      <p:sp>
        <p:nvSpPr>
          <p:cNvPr id="4" name="ZoneTexte 3">
            <a:extLst>
              <a:ext uri="{FF2B5EF4-FFF2-40B4-BE49-F238E27FC236}">
                <a16:creationId xmlns:a16="http://schemas.microsoft.com/office/drawing/2014/main" id="{A7BACBD1-BDF7-4A6D-98B9-FD9A3AA7D8D6}"/>
              </a:ext>
            </a:extLst>
          </p:cNvPr>
          <p:cNvSpPr txBox="1"/>
          <p:nvPr/>
        </p:nvSpPr>
        <p:spPr>
          <a:xfrm>
            <a:off x="724239" y="2370413"/>
            <a:ext cx="4821028" cy="1938992"/>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When we only have a dataset with a single class which is called the target class and we feed it to an autoencoder, it will learn to detect objects of that class. When it receives an object that doesn’t fit that class category, it will detect it as an anomaly</a:t>
            </a:r>
            <a:endParaRPr lang="fr-FR" sz="200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D9E4D1CE-24A2-4A25-A495-A995DED90214}"/>
              </a:ext>
            </a:extLst>
          </p:cNvPr>
          <p:cNvPicPr/>
          <p:nvPr/>
        </p:nvPicPr>
        <p:blipFill>
          <a:blip r:embed="rId2"/>
          <a:stretch>
            <a:fillRect/>
          </a:stretch>
        </p:blipFill>
        <p:spPr>
          <a:xfrm>
            <a:off x="5749924" y="1406540"/>
            <a:ext cx="6170135" cy="4044920"/>
          </a:xfrm>
          <a:prstGeom prst="rect">
            <a:avLst/>
          </a:prstGeom>
        </p:spPr>
      </p:pic>
      <p:sp>
        <p:nvSpPr>
          <p:cNvPr id="8" name="Espace réservé du numéro de diapositive 7">
            <a:extLst>
              <a:ext uri="{FF2B5EF4-FFF2-40B4-BE49-F238E27FC236}">
                <a16:creationId xmlns:a16="http://schemas.microsoft.com/office/drawing/2014/main" id="{5B52DBF8-9221-4766-A455-3CDC2AF03DDE}"/>
              </a:ext>
            </a:extLst>
          </p:cNvPr>
          <p:cNvSpPr>
            <a:spLocks noGrp="1"/>
          </p:cNvSpPr>
          <p:nvPr>
            <p:ph type="sldNum" sz="quarter" idx="12"/>
          </p:nvPr>
        </p:nvSpPr>
        <p:spPr/>
        <p:txBody>
          <a:bodyPr/>
          <a:lstStyle/>
          <a:p>
            <a:fld id="{3F99F40A-6737-4F03-9E29-3B4A0F42BB55}" type="slidenum">
              <a:rPr lang="fr-FR" smtClean="0"/>
              <a:t>21</a:t>
            </a:fld>
            <a:endParaRPr lang="fr-FR"/>
          </a:p>
        </p:txBody>
      </p:sp>
    </p:spTree>
    <p:extLst>
      <p:ext uri="{BB962C8B-B14F-4D97-AF65-F5344CB8AC3E}">
        <p14:creationId xmlns:p14="http://schemas.microsoft.com/office/powerpoint/2010/main" val="348834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0932610B-34D0-49B3-8066-3D158E48416F}"/>
              </a:ext>
            </a:extLst>
          </p:cNvPr>
          <p:cNvSpPr>
            <a:spLocks noGrp="1"/>
          </p:cNvSpPr>
          <p:nvPr>
            <p:ph type="title"/>
          </p:nvPr>
        </p:nvSpPr>
        <p:spPr>
          <a:xfrm>
            <a:off x="446533" y="1027034"/>
            <a:ext cx="7166927" cy="3703320"/>
          </a:xfrm>
        </p:spPr>
        <p:txBody>
          <a:bodyPr vert="horz" lIns="91440" tIns="45720" rIns="91440" bIns="45720" rtlCol="0" anchor="b">
            <a:normAutofit/>
          </a:bodyPr>
          <a:lstStyle/>
          <a:p>
            <a:pPr algn="ctr"/>
            <a:r>
              <a:rPr lang="en-US" sz="4800" dirty="0">
                <a:solidFill>
                  <a:schemeClr val="tx2"/>
                </a:solidFill>
                <a:latin typeface="Times New Roman" panose="02020603050405020304" pitchFamily="18" charset="0"/>
                <a:cs typeface="Times New Roman" panose="02020603050405020304" pitchFamily="18" charset="0"/>
              </a:rPr>
              <a:t>VARIATIONAL</a:t>
            </a:r>
            <a:br>
              <a:rPr lang="en-US" sz="4800" dirty="0">
                <a:solidFill>
                  <a:schemeClr val="tx2"/>
                </a:solidFill>
                <a:latin typeface="Times New Roman"/>
                <a:cs typeface="Times New Roman"/>
              </a:rPr>
            </a:br>
            <a:r>
              <a:rPr lang="en-US" sz="4800" dirty="0">
                <a:solidFill>
                  <a:schemeClr val="tx2"/>
                </a:solidFill>
                <a:latin typeface="Times New Roman"/>
                <a:cs typeface="Times New Roman"/>
              </a:rPr>
              <a:t>AUTOENCODERs (VAE)</a:t>
            </a:r>
            <a:endParaRPr lang="fr-FR" dirty="0">
              <a:solidFill>
                <a:schemeClr val="tx2"/>
              </a:solidFill>
            </a:endParaRP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90D86657-0CF3-4032-BEDE-2DB0B73FADDC}"/>
              </a:ext>
            </a:extLst>
          </p:cNvPr>
          <p:cNvSpPr>
            <a:spLocks noGrp="1"/>
          </p:cNvSpPr>
          <p:nvPr>
            <p:ph type="sldNum" sz="quarter" idx="12"/>
          </p:nvPr>
        </p:nvSpPr>
        <p:spPr/>
        <p:txBody>
          <a:bodyPr/>
          <a:lstStyle/>
          <a:p>
            <a:fld id="{3F99F40A-6737-4F03-9E29-3B4A0F42BB55}" type="slidenum">
              <a:rPr lang="fr-FR" smtClean="0"/>
              <a:t>22</a:t>
            </a:fld>
            <a:endParaRPr lang="fr-FR"/>
          </a:p>
        </p:txBody>
      </p:sp>
    </p:spTree>
    <p:extLst>
      <p:ext uri="{BB962C8B-B14F-4D97-AF65-F5344CB8AC3E}">
        <p14:creationId xmlns:p14="http://schemas.microsoft.com/office/powerpoint/2010/main" val="281618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585403" y="671655"/>
            <a:ext cx="10560050" cy="1014413"/>
          </a:xfrm>
        </p:spPr>
        <p:txBody>
          <a:bodyPr>
            <a:normAutofit/>
          </a:bodyPr>
          <a:lstStyle/>
          <a:p>
            <a:r>
              <a:rPr lang="en-GB" b="1">
                <a:solidFill>
                  <a:schemeClr val="tx1"/>
                </a:solidFill>
                <a:latin typeface="Times New Roman"/>
                <a:cs typeface="Times New Roman"/>
              </a:rPr>
              <a:t>WHAT IS THE DIFFERENCE between an autoencoder and a vae ?</a:t>
            </a:r>
            <a:endParaRPr lang="en-GB">
              <a:solidFill>
                <a:schemeClr val="tx1"/>
              </a:solidFill>
            </a:endParaRPr>
          </a:p>
        </p:txBody>
      </p:sp>
      <p:sp>
        <p:nvSpPr>
          <p:cNvPr id="3" name="ZoneTexte 2">
            <a:extLst>
              <a:ext uri="{FF2B5EF4-FFF2-40B4-BE49-F238E27FC236}">
                <a16:creationId xmlns:a16="http://schemas.microsoft.com/office/drawing/2014/main" id="{B627C6F2-253D-4FAC-9CCF-0560F34EC69A}"/>
              </a:ext>
            </a:extLst>
          </p:cNvPr>
          <p:cNvSpPr txBox="1"/>
          <p:nvPr/>
        </p:nvSpPr>
        <p:spPr>
          <a:xfrm>
            <a:off x="585403" y="1843950"/>
            <a:ext cx="11183754"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VAE : a type of autoencoders</a:t>
            </a:r>
          </a:p>
          <a:p>
            <a:pPr marL="34290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idea behind VAE is that instead of mapping an input to a fixed vector, we want to map the input onto a distribution.</a:t>
            </a:r>
          </a:p>
          <a:p>
            <a:pPr marL="342900" indent="-34290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856B0E7D-4581-459F-A193-BF3EFD6E3FCF}"/>
              </a:ext>
            </a:extLst>
          </p:cNvPr>
          <p:cNvPicPr/>
          <p:nvPr/>
        </p:nvPicPr>
        <p:blipFill>
          <a:blip r:embed="rId2"/>
          <a:stretch>
            <a:fillRect/>
          </a:stretch>
        </p:blipFill>
        <p:spPr>
          <a:xfrm>
            <a:off x="7334043" y="3306678"/>
            <a:ext cx="4435114" cy="2628265"/>
          </a:xfrm>
          <a:prstGeom prst="rect">
            <a:avLst/>
          </a:prstGeom>
        </p:spPr>
      </p:pic>
      <p:sp>
        <p:nvSpPr>
          <p:cNvPr id="4" name="ZoneTexte 3">
            <a:extLst>
              <a:ext uri="{FF2B5EF4-FFF2-40B4-BE49-F238E27FC236}">
                <a16:creationId xmlns:a16="http://schemas.microsoft.com/office/drawing/2014/main" id="{8EF9454B-48C3-4A5E-B0D7-7D25117AC316}"/>
              </a:ext>
            </a:extLst>
          </p:cNvPr>
          <p:cNvSpPr txBox="1"/>
          <p:nvPr/>
        </p:nvSpPr>
        <p:spPr>
          <a:xfrm>
            <a:off x="585403" y="3306678"/>
            <a:ext cx="6404677" cy="2215991"/>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only thing that is different in a variational autoencoder is that </a:t>
            </a:r>
            <a:r>
              <a:rPr lang="en-US" sz="2000" b="1" dirty="0">
                <a:latin typeface="Times New Roman" panose="02020603050405020304" pitchFamily="18" charset="0"/>
                <a:cs typeface="Times New Roman" panose="02020603050405020304" pitchFamily="18" charset="0"/>
              </a:rPr>
              <a:t>the normal bottleneck vector is replaced by two separate vectors : </a:t>
            </a:r>
          </a:p>
          <a:p>
            <a:pPr marL="1257300" lvl="2"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one representing the mean of the distribution</a:t>
            </a:r>
          </a:p>
          <a:p>
            <a:pPr marL="1257300" lvl="2"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other one representing the standard deviation of the distribution</a:t>
            </a:r>
            <a:endParaRPr lang="fr-FR" sz="2000" dirty="0">
              <a:latin typeface="Times New Roman" panose="02020603050405020304" pitchFamily="18" charset="0"/>
              <a:cs typeface="Times New Roman" panose="02020603050405020304" pitchFamily="18" charset="0"/>
            </a:endParaRPr>
          </a:p>
          <a:p>
            <a:endParaRPr lang="fr-FR" dirty="0"/>
          </a:p>
        </p:txBody>
      </p:sp>
      <p:sp>
        <p:nvSpPr>
          <p:cNvPr id="8" name="Espace réservé du numéro de diapositive 7">
            <a:extLst>
              <a:ext uri="{FF2B5EF4-FFF2-40B4-BE49-F238E27FC236}">
                <a16:creationId xmlns:a16="http://schemas.microsoft.com/office/drawing/2014/main" id="{ABA5A11A-638A-4A3F-8988-65E07CC0725D}"/>
              </a:ext>
            </a:extLst>
          </p:cNvPr>
          <p:cNvSpPr>
            <a:spLocks noGrp="1"/>
          </p:cNvSpPr>
          <p:nvPr>
            <p:ph type="sldNum" sz="quarter" idx="12"/>
          </p:nvPr>
        </p:nvSpPr>
        <p:spPr/>
        <p:txBody>
          <a:bodyPr/>
          <a:lstStyle/>
          <a:p>
            <a:fld id="{3F99F40A-6737-4F03-9E29-3B4A0F42BB55}" type="slidenum">
              <a:rPr lang="fr-FR" smtClean="0"/>
              <a:t>23</a:t>
            </a:fld>
            <a:endParaRPr lang="fr-FR"/>
          </a:p>
        </p:txBody>
      </p:sp>
    </p:spTree>
    <p:extLst>
      <p:ext uri="{BB962C8B-B14F-4D97-AF65-F5344CB8AC3E}">
        <p14:creationId xmlns:p14="http://schemas.microsoft.com/office/powerpoint/2010/main" val="196295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2" name="Image 12" descr="Une image contenant texte&#10;&#10;Description générée avec un niveau de confiance très élevé">
            <a:extLst>
              <a:ext uri="{FF2B5EF4-FFF2-40B4-BE49-F238E27FC236}">
                <a16:creationId xmlns:a16="http://schemas.microsoft.com/office/drawing/2014/main" id="{0291C68E-D29F-4CA9-9B34-66D5FC559C88}"/>
              </a:ext>
            </a:extLst>
          </p:cNvPr>
          <p:cNvPicPr>
            <a:picLocks noChangeAspect="1"/>
          </p:cNvPicPr>
          <p:nvPr/>
        </p:nvPicPr>
        <p:blipFill>
          <a:blip r:embed="rId2"/>
          <a:stretch>
            <a:fillRect/>
          </a:stretch>
        </p:blipFill>
        <p:spPr>
          <a:xfrm>
            <a:off x="446532" y="645037"/>
            <a:ext cx="11292143" cy="5109695"/>
          </a:xfrm>
          <a:prstGeom prst="rect">
            <a:avLst/>
          </a:prstGeom>
        </p:spPr>
      </p:pic>
      <p:sp>
        <p:nvSpPr>
          <p:cNvPr id="25" name="Rectangle 2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Espace réservé du numéro de diapositive 12">
            <a:extLst>
              <a:ext uri="{FF2B5EF4-FFF2-40B4-BE49-F238E27FC236}">
                <a16:creationId xmlns:a16="http://schemas.microsoft.com/office/drawing/2014/main" id="{E3647FA2-6BD8-4D0E-8CA4-CB19D703923B}"/>
              </a:ext>
            </a:extLst>
          </p:cNvPr>
          <p:cNvSpPr>
            <a:spLocks noGrp="1"/>
          </p:cNvSpPr>
          <p:nvPr>
            <p:ph type="sldNum" sz="quarter" idx="12"/>
          </p:nvPr>
        </p:nvSpPr>
        <p:spPr/>
        <p:txBody>
          <a:bodyPr/>
          <a:lstStyle/>
          <a:p>
            <a:fld id="{3F99F40A-6737-4F03-9E29-3B4A0F42BB55}" type="slidenum">
              <a:rPr lang="fr-FR" smtClean="0"/>
              <a:t>24</a:t>
            </a:fld>
            <a:endParaRPr lang="fr-FR"/>
          </a:p>
        </p:txBody>
      </p:sp>
    </p:spTree>
    <p:extLst>
      <p:ext uri="{BB962C8B-B14F-4D97-AF65-F5344CB8AC3E}">
        <p14:creationId xmlns:p14="http://schemas.microsoft.com/office/powerpoint/2010/main" val="355228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D12117-73DD-42DB-AA90-E2B759DCA509}"/>
              </a:ext>
            </a:extLst>
          </p:cNvPr>
          <p:cNvSpPr/>
          <p:nvPr/>
        </p:nvSpPr>
        <p:spPr>
          <a:xfrm>
            <a:off x="396240" y="835826"/>
            <a:ext cx="11399520" cy="670440"/>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Instead of letting the network learn some function, we are learning the parameters of a probability distribution that models our data. Using a variational autoencoder, we can describe latent attributes in probabilistic terms.</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a:extLst>
              <a:ext uri="{FF2B5EF4-FFF2-40B4-BE49-F238E27FC236}">
                <a16:creationId xmlns:a16="http://schemas.microsoft.com/office/drawing/2014/main" id="{A16992E1-22C9-4A6A-AFE3-99B471D13260}"/>
              </a:ext>
            </a:extLst>
          </p:cNvPr>
          <p:cNvPicPr/>
          <p:nvPr/>
        </p:nvPicPr>
        <p:blipFill>
          <a:blip r:embed="rId2"/>
          <a:stretch>
            <a:fillRect/>
          </a:stretch>
        </p:blipFill>
        <p:spPr>
          <a:xfrm>
            <a:off x="2202814" y="1588257"/>
            <a:ext cx="7560945" cy="4342477"/>
          </a:xfrm>
          <a:prstGeom prst="rect">
            <a:avLst/>
          </a:prstGeom>
        </p:spPr>
      </p:pic>
      <p:sp>
        <p:nvSpPr>
          <p:cNvPr id="4" name="Rectangle 3">
            <a:extLst>
              <a:ext uri="{FF2B5EF4-FFF2-40B4-BE49-F238E27FC236}">
                <a16:creationId xmlns:a16="http://schemas.microsoft.com/office/drawing/2014/main" id="{9BA5A0C5-2742-4BCA-86BA-ED9421A66949}"/>
              </a:ext>
            </a:extLst>
          </p:cNvPr>
          <p:cNvSpPr/>
          <p:nvPr/>
        </p:nvSpPr>
        <p:spPr>
          <a:xfrm>
            <a:off x="487680" y="6022174"/>
            <a:ext cx="10281920" cy="670440"/>
          </a:xfrm>
          <a:prstGeom prst="rect">
            <a:avLst/>
          </a:prstGeom>
        </p:spPr>
        <p:txBody>
          <a:bodyPr wrap="square">
            <a:spAutoFit/>
          </a:bodyPr>
          <a:lstStyle/>
          <a:p>
            <a:pPr algn="just">
              <a:lnSpc>
                <a:spcPct val="107000"/>
              </a:lnSpc>
              <a:spcAft>
                <a:spcPts val="800"/>
              </a:spcAft>
            </a:pPr>
            <a:r>
              <a:rPr lang="en-GB" dirty="0">
                <a:latin typeface="Times New Roman" panose="02020603050405020304" pitchFamily="18" charset="0"/>
                <a:ea typeface="Calibri" panose="020F0502020204030204" pitchFamily="34" charset="0"/>
                <a:cs typeface="Times New Roman" panose="02020603050405020304" pitchFamily="18" charset="0"/>
              </a:rPr>
              <a:t>Then, we can sample points from this distribution and generate similar but different outputs meaning that a </a:t>
            </a:r>
            <a:r>
              <a:rPr lang="en-GB" b="1" dirty="0">
                <a:latin typeface="Times New Roman" panose="02020603050405020304" pitchFamily="18" charset="0"/>
                <a:ea typeface="Calibri" panose="020F0502020204030204" pitchFamily="34" charset="0"/>
                <a:cs typeface="Times New Roman" panose="02020603050405020304" pitchFamily="18" charset="0"/>
              </a:rPr>
              <a:t>VAE can be considered as a generative model.  </a:t>
            </a:r>
            <a:endParaRPr lang="fr-FR"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D7CFFDB-4626-4095-8E35-268300EA5D51}"/>
              </a:ext>
            </a:extLst>
          </p:cNvPr>
          <p:cNvSpPr>
            <a:spLocks noGrp="1"/>
          </p:cNvSpPr>
          <p:nvPr>
            <p:ph type="sldNum" sz="quarter" idx="12"/>
          </p:nvPr>
        </p:nvSpPr>
        <p:spPr/>
        <p:txBody>
          <a:bodyPr/>
          <a:lstStyle/>
          <a:p>
            <a:fld id="{3F99F40A-6737-4F03-9E29-3B4A0F42BB55}" type="slidenum">
              <a:rPr lang="fr-FR" smtClean="0"/>
              <a:t>25</a:t>
            </a:fld>
            <a:endParaRPr lang="fr-FR"/>
          </a:p>
        </p:txBody>
      </p:sp>
    </p:spTree>
    <p:extLst>
      <p:ext uri="{BB962C8B-B14F-4D97-AF65-F5344CB8AC3E}">
        <p14:creationId xmlns:p14="http://schemas.microsoft.com/office/powerpoint/2010/main" val="2822867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5">
            <a:extLst>
              <a:ext uri="{FF2B5EF4-FFF2-40B4-BE49-F238E27FC236}">
                <a16:creationId xmlns:a16="http://schemas.microsoft.com/office/drawing/2014/main" id="{E583C95C-3F1E-438F-AFDA-A00DAEEC4F20}"/>
              </a:ext>
            </a:extLst>
          </p:cNvPr>
          <p:cNvSpPr txBox="1">
            <a:spLocks/>
          </p:cNvSpPr>
          <p:nvPr/>
        </p:nvSpPr>
        <p:spPr>
          <a:xfrm>
            <a:off x="469899" y="885015"/>
            <a:ext cx="10560050" cy="10144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tx1"/>
                </a:solidFill>
                <a:latin typeface="Times New Roman"/>
                <a:cs typeface="Times New Roman"/>
              </a:rPr>
              <a:t>DISENTANGLED VARIATIONAL AUTOENCODERS</a:t>
            </a:r>
            <a:endParaRPr lang="fr-FR" dirty="0">
              <a:solidFill>
                <a:schemeClr val="tx1"/>
              </a:solidFill>
            </a:endParaRPr>
          </a:p>
        </p:txBody>
      </p:sp>
      <p:sp>
        <p:nvSpPr>
          <p:cNvPr id="2" name="ZoneTexte 1">
            <a:extLst>
              <a:ext uri="{FF2B5EF4-FFF2-40B4-BE49-F238E27FC236}">
                <a16:creationId xmlns:a16="http://schemas.microsoft.com/office/drawing/2014/main" id="{92B312F5-ECB2-4A52-9497-FF15312CFFB2}"/>
              </a:ext>
            </a:extLst>
          </p:cNvPr>
          <p:cNvSpPr txBox="1"/>
          <p:nvPr/>
        </p:nvSpPr>
        <p:spPr>
          <a:xfrm>
            <a:off x="469899" y="2202656"/>
            <a:ext cx="1106424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There is a new class of VAE which has a lot of promising results that’s called </a:t>
            </a:r>
            <a:r>
              <a:rPr lang="en-US" b="1" dirty="0">
                <a:latin typeface="Times New Roman" panose="02020603050405020304" pitchFamily="18" charset="0"/>
                <a:cs typeface="Times New Roman" panose="02020603050405020304" pitchFamily="18" charset="0"/>
              </a:rPr>
              <a:t>disentangled variational autoencoders. </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basic idea behind this disentanglement is that you want to make sure that </a:t>
            </a:r>
            <a:r>
              <a:rPr lang="en-US" b="1" dirty="0">
                <a:latin typeface="Times New Roman" panose="02020603050405020304" pitchFamily="18" charset="0"/>
                <a:cs typeface="Times New Roman" panose="02020603050405020304" pitchFamily="18" charset="0"/>
              </a:rPr>
              <a:t>the different neurons in your latent distribution are uncorrelated</a:t>
            </a:r>
            <a:r>
              <a:rPr lang="en-US" dirty="0">
                <a:latin typeface="Times New Roman" panose="02020603050405020304" pitchFamily="18" charset="0"/>
                <a:cs typeface="Times New Roman" panose="02020603050405020304" pitchFamily="18" charset="0"/>
              </a:rPr>
              <a:t>, that </a:t>
            </a:r>
            <a:r>
              <a:rPr lang="en-US" b="1" dirty="0">
                <a:latin typeface="Times New Roman" panose="02020603050405020304" pitchFamily="18" charset="0"/>
                <a:cs typeface="Times New Roman" panose="02020603050405020304" pitchFamily="18" charset="0"/>
              </a:rPr>
              <a:t>they all try to learn something different about the input data. </a:t>
            </a:r>
            <a:endParaRPr lang="fr-FR" b="1" dirty="0">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1041E1E-5C86-4980-B8DA-D11BD47CB640}"/>
              </a:ext>
            </a:extLst>
          </p:cNvPr>
          <p:cNvSpPr>
            <a:spLocks noGrp="1"/>
          </p:cNvSpPr>
          <p:nvPr>
            <p:ph type="sldNum" sz="quarter" idx="12"/>
          </p:nvPr>
        </p:nvSpPr>
        <p:spPr/>
        <p:txBody>
          <a:bodyPr/>
          <a:lstStyle/>
          <a:p>
            <a:fld id="{3F99F40A-6737-4F03-9E29-3B4A0F42BB55}" type="slidenum">
              <a:rPr lang="fr-FR" smtClean="0"/>
              <a:t>26</a:t>
            </a:fld>
            <a:endParaRPr lang="fr-FR"/>
          </a:p>
        </p:txBody>
      </p:sp>
    </p:spTree>
    <p:extLst>
      <p:ext uri="{BB962C8B-B14F-4D97-AF65-F5344CB8AC3E}">
        <p14:creationId xmlns:p14="http://schemas.microsoft.com/office/powerpoint/2010/main" val="67198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5">
            <a:extLst>
              <a:ext uri="{FF2B5EF4-FFF2-40B4-BE49-F238E27FC236}">
                <a16:creationId xmlns:a16="http://schemas.microsoft.com/office/drawing/2014/main" id="{E583C95C-3F1E-438F-AFDA-A00DAEEC4F20}"/>
              </a:ext>
            </a:extLst>
          </p:cNvPr>
          <p:cNvSpPr txBox="1">
            <a:spLocks/>
          </p:cNvSpPr>
          <p:nvPr/>
        </p:nvSpPr>
        <p:spPr>
          <a:xfrm>
            <a:off x="469899" y="295735"/>
            <a:ext cx="10560050" cy="10144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tx1"/>
                </a:solidFill>
                <a:latin typeface="Times New Roman"/>
                <a:cs typeface="Times New Roman"/>
              </a:rPr>
              <a:t>Application AREAS</a:t>
            </a:r>
            <a:endParaRPr lang="fr-FR" dirty="0">
              <a:solidFill>
                <a:schemeClr val="tx1"/>
              </a:solidFill>
            </a:endParaRPr>
          </a:p>
        </p:txBody>
      </p:sp>
      <p:sp>
        <p:nvSpPr>
          <p:cNvPr id="4" name="ZoneTexte 3">
            <a:extLst>
              <a:ext uri="{FF2B5EF4-FFF2-40B4-BE49-F238E27FC236}">
                <a16:creationId xmlns:a16="http://schemas.microsoft.com/office/drawing/2014/main" id="{1BC2FC93-6408-4C09-8220-C70A6E353A96}"/>
              </a:ext>
            </a:extLst>
          </p:cNvPr>
          <p:cNvSpPr txBox="1"/>
          <p:nvPr/>
        </p:nvSpPr>
        <p:spPr>
          <a:xfrm>
            <a:off x="1300480" y="1566945"/>
            <a:ext cx="3901440" cy="369332"/>
          </a:xfrm>
          <a:prstGeom prst="rect">
            <a:avLst/>
          </a:prstGeom>
          <a:noFill/>
        </p:spPr>
        <p:txBody>
          <a:bodyPr wrap="square" rtlCol="0">
            <a:spAutoFit/>
          </a:bodyPr>
          <a:lstStyle/>
          <a:p>
            <a:r>
              <a:rPr lang="fr-FR" b="1" dirty="0"/>
              <a:t>		Image generation</a:t>
            </a:r>
          </a:p>
        </p:txBody>
      </p:sp>
      <p:pic>
        <p:nvPicPr>
          <p:cNvPr id="5" name="Image 4">
            <a:extLst>
              <a:ext uri="{FF2B5EF4-FFF2-40B4-BE49-F238E27FC236}">
                <a16:creationId xmlns:a16="http://schemas.microsoft.com/office/drawing/2014/main" id="{6C788AC5-E219-41A5-9041-233C3AA33D0C}"/>
              </a:ext>
            </a:extLst>
          </p:cNvPr>
          <p:cNvPicPr/>
          <p:nvPr/>
        </p:nvPicPr>
        <p:blipFill rotWithShape="1">
          <a:blip r:embed="rId2"/>
          <a:srcRect l="992" t="39508" r="63625" b="16732"/>
          <a:stretch/>
        </p:blipFill>
        <p:spPr bwMode="auto">
          <a:xfrm>
            <a:off x="1300480" y="2023981"/>
            <a:ext cx="4225009" cy="2925918"/>
          </a:xfrm>
          <a:prstGeom prst="rect">
            <a:avLst/>
          </a:prstGeom>
          <a:ln>
            <a:no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40FFCF34-D1E2-4AB1-BCB6-E0FC241922F1}"/>
              </a:ext>
            </a:extLst>
          </p:cNvPr>
          <p:cNvSpPr txBox="1"/>
          <p:nvPr/>
        </p:nvSpPr>
        <p:spPr>
          <a:xfrm>
            <a:off x="6807200" y="1538770"/>
            <a:ext cx="3901440" cy="369332"/>
          </a:xfrm>
          <a:prstGeom prst="rect">
            <a:avLst/>
          </a:prstGeom>
          <a:noFill/>
        </p:spPr>
        <p:txBody>
          <a:bodyPr wrap="square" rtlCol="0">
            <a:spAutoFit/>
          </a:bodyPr>
          <a:lstStyle/>
          <a:p>
            <a:r>
              <a:rPr lang="fr-FR" b="1" dirty="0"/>
              <a:t>		Image </a:t>
            </a:r>
            <a:r>
              <a:rPr lang="en-GB" b="1" dirty="0"/>
              <a:t>colorization</a:t>
            </a:r>
          </a:p>
        </p:txBody>
      </p:sp>
      <p:pic>
        <p:nvPicPr>
          <p:cNvPr id="8" name="Image 7" descr="RÃ©sultat de recherche d'images pour &quot;einstein colorization&quot;">
            <a:extLst>
              <a:ext uri="{FF2B5EF4-FFF2-40B4-BE49-F238E27FC236}">
                <a16:creationId xmlns:a16="http://schemas.microsoft.com/office/drawing/2014/main" id="{D9B55E62-611A-4473-81B4-111C7AFBB76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07200" y="2023981"/>
            <a:ext cx="4388877" cy="2925918"/>
          </a:xfrm>
          <a:prstGeom prst="rect">
            <a:avLst/>
          </a:prstGeom>
          <a:noFill/>
          <a:ln>
            <a:noFill/>
          </a:ln>
        </p:spPr>
      </p:pic>
      <p:sp>
        <p:nvSpPr>
          <p:cNvPr id="9" name="Espace réservé du numéro de diapositive 8">
            <a:extLst>
              <a:ext uri="{FF2B5EF4-FFF2-40B4-BE49-F238E27FC236}">
                <a16:creationId xmlns:a16="http://schemas.microsoft.com/office/drawing/2014/main" id="{DA63B2F1-DEF1-4F7F-BC8D-2F963C835E8D}"/>
              </a:ext>
            </a:extLst>
          </p:cNvPr>
          <p:cNvSpPr>
            <a:spLocks noGrp="1"/>
          </p:cNvSpPr>
          <p:nvPr>
            <p:ph type="sldNum" sz="quarter" idx="12"/>
          </p:nvPr>
        </p:nvSpPr>
        <p:spPr/>
        <p:txBody>
          <a:bodyPr/>
          <a:lstStyle/>
          <a:p>
            <a:fld id="{3F99F40A-6737-4F03-9E29-3B4A0F42BB55}" type="slidenum">
              <a:rPr lang="fr-FR" smtClean="0"/>
              <a:t>27</a:t>
            </a:fld>
            <a:endParaRPr lang="fr-FR"/>
          </a:p>
        </p:txBody>
      </p:sp>
    </p:spTree>
    <p:extLst>
      <p:ext uri="{BB962C8B-B14F-4D97-AF65-F5344CB8AC3E}">
        <p14:creationId xmlns:p14="http://schemas.microsoft.com/office/powerpoint/2010/main" val="237385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5">
            <a:extLst>
              <a:ext uri="{FF2B5EF4-FFF2-40B4-BE49-F238E27FC236}">
                <a16:creationId xmlns:a16="http://schemas.microsoft.com/office/drawing/2014/main" id="{E583C95C-3F1E-438F-AFDA-A00DAEEC4F20}"/>
              </a:ext>
            </a:extLst>
          </p:cNvPr>
          <p:cNvSpPr txBox="1">
            <a:spLocks/>
          </p:cNvSpPr>
          <p:nvPr/>
        </p:nvSpPr>
        <p:spPr>
          <a:xfrm>
            <a:off x="469899" y="295735"/>
            <a:ext cx="10560050" cy="10144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tx1"/>
                </a:solidFill>
                <a:latin typeface="Times New Roman"/>
                <a:cs typeface="Times New Roman"/>
              </a:rPr>
              <a:t>CONCLUSION</a:t>
            </a:r>
            <a:endParaRPr lang="fr-FR" dirty="0">
              <a:solidFill>
                <a:schemeClr val="tx1"/>
              </a:solidFill>
            </a:endParaRPr>
          </a:p>
        </p:txBody>
      </p:sp>
      <p:sp>
        <p:nvSpPr>
          <p:cNvPr id="4" name="ZoneTexte 3">
            <a:extLst>
              <a:ext uri="{FF2B5EF4-FFF2-40B4-BE49-F238E27FC236}">
                <a16:creationId xmlns:a16="http://schemas.microsoft.com/office/drawing/2014/main" id="{1BC2FC93-6408-4C09-8220-C70A6E353A96}"/>
              </a:ext>
            </a:extLst>
          </p:cNvPr>
          <p:cNvSpPr txBox="1"/>
          <p:nvPr/>
        </p:nvSpPr>
        <p:spPr>
          <a:xfrm>
            <a:off x="1300480" y="1566945"/>
            <a:ext cx="3901440" cy="369332"/>
          </a:xfrm>
          <a:prstGeom prst="rect">
            <a:avLst/>
          </a:prstGeom>
          <a:noFill/>
        </p:spPr>
        <p:txBody>
          <a:bodyPr wrap="square" rtlCol="0">
            <a:spAutoFit/>
          </a:bodyPr>
          <a:lstStyle/>
          <a:p>
            <a:r>
              <a:rPr lang="fr-FR" b="1" dirty="0"/>
              <a:t>		</a:t>
            </a:r>
          </a:p>
        </p:txBody>
      </p:sp>
      <p:sp>
        <p:nvSpPr>
          <p:cNvPr id="2" name="ZoneTexte 1">
            <a:extLst>
              <a:ext uri="{FF2B5EF4-FFF2-40B4-BE49-F238E27FC236}">
                <a16:creationId xmlns:a16="http://schemas.microsoft.com/office/drawing/2014/main" id="{51505710-79CA-45D0-A272-20E85A6C74A0}"/>
              </a:ext>
            </a:extLst>
          </p:cNvPr>
          <p:cNvSpPr txBox="1"/>
          <p:nvPr/>
        </p:nvSpPr>
        <p:spPr>
          <a:xfrm>
            <a:off x="660400" y="1751611"/>
            <a:ext cx="10871200" cy="3447098"/>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3 points to encode in your biological neural network:</a:t>
            </a:r>
          </a:p>
          <a:p>
            <a:endParaRPr lang="fr-FR" sz="20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Neural networks can slowly approximate any function that maps inputs to outputs through an iterative optimization process also called training.</a:t>
            </a:r>
          </a:p>
          <a:p>
            <a:pPr lvl="1" algn="just"/>
            <a:endParaRPr lang="fr-FR" sz="20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If we set the output to be the same as the input, we can call this neural network an autoencoder because it encodes a denser representation of the input data.</a:t>
            </a:r>
          </a:p>
          <a:p>
            <a:pPr lvl="1" algn="just"/>
            <a:endParaRPr lang="fr-FR" sz="20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rPr>
              <a:t>There are many types of autoencoders we could make, a more recent generative model is the Variational Auto Encoder which learns a latent variable of its input data. </a:t>
            </a:r>
            <a:endParaRPr lang="fr-FR" sz="2000" dirty="0">
              <a:latin typeface="Times New Roman" panose="02020603050405020304" pitchFamily="18" charset="0"/>
              <a:cs typeface="Times New Roman" panose="02020603050405020304" pitchFamily="18" charset="0"/>
            </a:endParaRPr>
          </a:p>
          <a:p>
            <a:endParaRPr lang="fr-FR" dirty="0"/>
          </a:p>
        </p:txBody>
      </p:sp>
      <p:sp>
        <p:nvSpPr>
          <p:cNvPr id="6" name="Espace réservé du numéro de diapositive 5">
            <a:extLst>
              <a:ext uri="{FF2B5EF4-FFF2-40B4-BE49-F238E27FC236}">
                <a16:creationId xmlns:a16="http://schemas.microsoft.com/office/drawing/2014/main" id="{F3C1FE94-E681-4E54-B3F4-6B255D63264A}"/>
              </a:ext>
            </a:extLst>
          </p:cNvPr>
          <p:cNvSpPr>
            <a:spLocks noGrp="1"/>
          </p:cNvSpPr>
          <p:nvPr>
            <p:ph type="sldNum" sz="quarter" idx="12"/>
          </p:nvPr>
        </p:nvSpPr>
        <p:spPr/>
        <p:txBody>
          <a:bodyPr/>
          <a:lstStyle/>
          <a:p>
            <a:fld id="{3F99F40A-6737-4F03-9E29-3B4A0F42BB55}" type="slidenum">
              <a:rPr lang="fr-FR" smtClean="0"/>
              <a:t>28</a:t>
            </a:fld>
            <a:endParaRPr lang="fr-FR" dirty="0"/>
          </a:p>
        </p:txBody>
      </p:sp>
    </p:spTree>
    <p:extLst>
      <p:ext uri="{BB962C8B-B14F-4D97-AF65-F5344CB8AC3E}">
        <p14:creationId xmlns:p14="http://schemas.microsoft.com/office/powerpoint/2010/main" val="421343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C433B-5F98-47CE-AD37-0E34AF2C8BC3}"/>
              </a:ext>
            </a:extLst>
          </p:cNvPr>
          <p:cNvSpPr>
            <a:spLocks noGrp="1"/>
          </p:cNvSpPr>
          <p:nvPr>
            <p:ph type="title" idx="4294967295"/>
          </p:nvPr>
        </p:nvSpPr>
        <p:spPr>
          <a:xfrm>
            <a:off x="0" y="701675"/>
            <a:ext cx="11029950" cy="1014413"/>
          </a:xfrm>
        </p:spPr>
        <p:txBody>
          <a:bodyPr/>
          <a:lstStyle/>
          <a:p>
            <a:r>
              <a:rPr lang="fr-FR"/>
              <a:t>The concept </a:t>
            </a:r>
          </a:p>
        </p:txBody>
      </p:sp>
      <p:sp>
        <p:nvSpPr>
          <p:cNvPr id="6" name="ZoneTexte 5">
            <a:extLst>
              <a:ext uri="{FF2B5EF4-FFF2-40B4-BE49-F238E27FC236}">
                <a16:creationId xmlns:a16="http://schemas.microsoft.com/office/drawing/2014/main" id="{AAA0F063-ECCF-4334-9C2C-A5E8F518511A}"/>
              </a:ext>
            </a:extLst>
          </p:cNvPr>
          <p:cNvSpPr txBox="1"/>
          <p:nvPr/>
        </p:nvSpPr>
        <p:spPr>
          <a:xfrm>
            <a:off x="581192" y="1440760"/>
            <a:ext cx="11180880" cy="1107996"/>
          </a:xfrm>
          <a:prstGeom prst="rect">
            <a:avLst/>
          </a:prstGeom>
          <a:noFill/>
        </p:spPr>
        <p:txBody>
          <a:bodyPr wrap="square" rtlCol="0">
            <a:spAutoFit/>
          </a:bodyPr>
          <a:lstStyle/>
          <a:p>
            <a:pPr algn="just"/>
            <a:r>
              <a:rPr lang="en-GB" sz="2400">
                <a:latin typeface="Times New Roman" panose="02020603050405020304" pitchFamily="18" charset="0"/>
                <a:cs typeface="Times New Roman" panose="02020603050405020304" pitchFamily="18" charset="0"/>
              </a:rPr>
              <a:t>Neural networks can slowly </a:t>
            </a:r>
            <a:r>
              <a:rPr lang="en-GB" sz="2400" b="1">
                <a:latin typeface="Times New Roman" panose="02020603050405020304" pitchFamily="18" charset="0"/>
                <a:cs typeface="Times New Roman" panose="02020603050405020304" pitchFamily="18" charset="0"/>
              </a:rPr>
              <a:t>approximate any function that maps inputs to outputs </a:t>
            </a:r>
            <a:r>
              <a:rPr lang="en-GB" sz="2400">
                <a:latin typeface="Times New Roman" panose="02020603050405020304" pitchFamily="18" charset="0"/>
                <a:cs typeface="Times New Roman" panose="02020603050405020304" pitchFamily="18" charset="0"/>
              </a:rPr>
              <a:t>through an iterative optimization process also called training.</a:t>
            </a:r>
            <a:endParaRPr lang="fr-FR" sz="2400">
              <a:latin typeface="Times New Roman" panose="02020603050405020304" pitchFamily="18" charset="0"/>
              <a:cs typeface="Times New Roman" panose="02020603050405020304" pitchFamily="18" charset="0"/>
            </a:endParaRPr>
          </a:p>
          <a:p>
            <a:endParaRPr lang="fr-FR"/>
          </a:p>
        </p:txBody>
      </p:sp>
      <p:pic>
        <p:nvPicPr>
          <p:cNvPr id="1026" name="Picture 2" descr="RÃ©sultat de recherche d'images pour &quot;neuron network&quot;">
            <a:extLst>
              <a:ext uri="{FF2B5EF4-FFF2-40B4-BE49-F238E27FC236}">
                <a16:creationId xmlns:a16="http://schemas.microsoft.com/office/drawing/2014/main" id="{4710CC02-0550-4F80-8C1C-12A891A13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28" y="2420797"/>
            <a:ext cx="5916210" cy="319895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5B9FA02-FB62-41B0-8A47-064B333FB8A4}"/>
              </a:ext>
            </a:extLst>
          </p:cNvPr>
          <p:cNvSpPr txBox="1"/>
          <p:nvPr/>
        </p:nvSpPr>
        <p:spPr>
          <a:xfrm>
            <a:off x="6346138" y="2579409"/>
            <a:ext cx="5120640" cy="2246769"/>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A neuron takes the value of a connected neuron and multiplies it with their connections weights. The sum of all connected neurons and the neurons bias value is then put into </a:t>
            </a:r>
            <a:r>
              <a:rPr lang="en-US" sz="2000" b="1">
                <a:latin typeface="Times New Roman" panose="02020603050405020304" pitchFamily="18" charset="0"/>
                <a:cs typeface="Times New Roman" panose="02020603050405020304" pitchFamily="18" charset="0"/>
              </a:rPr>
              <a:t>an activation function which simply mathematically transforms the value </a:t>
            </a:r>
            <a:r>
              <a:rPr lang="en-US" sz="2000">
                <a:latin typeface="Times New Roman" panose="02020603050405020304" pitchFamily="18" charset="0"/>
                <a:cs typeface="Times New Roman" panose="02020603050405020304" pitchFamily="18" charset="0"/>
              </a:rPr>
              <a:t>before it finally can be passed on to the next neuron. </a:t>
            </a:r>
          </a:p>
        </p:txBody>
      </p:sp>
      <p:sp>
        <p:nvSpPr>
          <p:cNvPr id="9" name="ZoneTexte 8">
            <a:extLst>
              <a:ext uri="{FF2B5EF4-FFF2-40B4-BE49-F238E27FC236}">
                <a16:creationId xmlns:a16="http://schemas.microsoft.com/office/drawing/2014/main" id="{6E06D211-888E-4045-9A5B-DD002FBB8137}"/>
              </a:ext>
            </a:extLst>
          </p:cNvPr>
          <p:cNvSpPr txBox="1"/>
          <p:nvPr/>
        </p:nvSpPr>
        <p:spPr>
          <a:xfrm>
            <a:off x="581192" y="732433"/>
            <a:ext cx="3348567" cy="553998"/>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REMINDER</a:t>
            </a:r>
          </a:p>
        </p:txBody>
      </p:sp>
      <p:sp>
        <p:nvSpPr>
          <p:cNvPr id="10" name="ZoneTexte 9">
            <a:extLst>
              <a:ext uri="{FF2B5EF4-FFF2-40B4-BE49-F238E27FC236}">
                <a16:creationId xmlns:a16="http://schemas.microsoft.com/office/drawing/2014/main" id="{4996781A-AE84-48F5-AE46-385356FC23C6}"/>
              </a:ext>
            </a:extLst>
          </p:cNvPr>
          <p:cNvSpPr txBox="1"/>
          <p:nvPr/>
        </p:nvSpPr>
        <p:spPr>
          <a:xfrm>
            <a:off x="6346138" y="5019585"/>
            <a:ext cx="4962358" cy="1200329"/>
          </a:xfrm>
          <a:prstGeom prst="rect">
            <a:avLst/>
          </a:prstGeom>
          <a:noFill/>
        </p:spPr>
        <p:txBody>
          <a:bodyPr wrap="square" rtlCol="0">
            <a:spAutoFit/>
          </a:bodyPr>
          <a:lstStyle/>
          <a:p>
            <a:pPr algn="just"/>
            <a:r>
              <a:rPr lang="en-GB" sz="2400" b="1" dirty="0">
                <a:solidFill>
                  <a:srgbClr val="FF0000"/>
                </a:solidFill>
                <a:latin typeface="Times New Roman" panose="02020603050405020304" pitchFamily="18" charset="0"/>
                <a:cs typeface="Times New Roman" panose="02020603050405020304" pitchFamily="18" charset="0"/>
              </a:rPr>
              <a:t>But, now, our goal is not to find the output Y but to reconstruct the original input X </a:t>
            </a:r>
            <a:endParaRPr lang="fr-FR" sz="2400" b="1" dirty="0">
              <a:solidFill>
                <a:srgbClr val="FF0000"/>
              </a:solidFill>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07E6C705-1578-4914-8FFA-55F5327AA526}"/>
              </a:ext>
            </a:extLst>
          </p:cNvPr>
          <p:cNvSpPr>
            <a:spLocks noGrp="1"/>
          </p:cNvSpPr>
          <p:nvPr>
            <p:ph type="sldNum" sz="quarter" idx="12"/>
          </p:nvPr>
        </p:nvSpPr>
        <p:spPr/>
        <p:txBody>
          <a:bodyPr/>
          <a:lstStyle/>
          <a:p>
            <a:fld id="{3F99F40A-6737-4F03-9E29-3B4A0F42BB55}" type="slidenum">
              <a:rPr lang="fr-FR" smtClean="0"/>
              <a:t>3</a:t>
            </a:fld>
            <a:endParaRPr lang="fr-FR"/>
          </a:p>
        </p:txBody>
      </p:sp>
    </p:spTree>
    <p:extLst>
      <p:ext uri="{BB962C8B-B14F-4D97-AF65-F5344CB8AC3E}">
        <p14:creationId xmlns:p14="http://schemas.microsoft.com/office/powerpoint/2010/main" val="239633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CADFCD8-6D48-43D9-B96D-81BF1B535081}"/>
              </a:ext>
            </a:extLst>
          </p:cNvPr>
          <p:cNvSpPr>
            <a:spLocks noGrp="1"/>
          </p:cNvSpPr>
          <p:nvPr>
            <p:ph idx="4294967295"/>
          </p:nvPr>
        </p:nvSpPr>
        <p:spPr>
          <a:xfrm>
            <a:off x="457200" y="266700"/>
            <a:ext cx="11029950" cy="2533650"/>
          </a:xfrm>
        </p:spPr>
        <p:txBody>
          <a:bodyPr/>
          <a:lstStyle/>
          <a:p>
            <a:pPr marL="0" indent="0">
              <a:buNone/>
            </a:pPr>
            <a:r>
              <a:rPr lang="en-GB" sz="2000" b="1" dirty="0">
                <a:solidFill>
                  <a:schemeClr val="tx1"/>
                </a:solidFill>
                <a:latin typeface="Times New Roman" panose="02020603050405020304" pitchFamily="18" charset="0"/>
                <a:cs typeface="Times New Roman" panose="02020603050405020304" pitchFamily="18" charset="0"/>
              </a:rPr>
              <a:t>Reconstructing the original input X : </a:t>
            </a:r>
            <a:r>
              <a:rPr lang="en-GB" sz="2000" dirty="0">
                <a:latin typeface="Times New Roman" panose="02020603050405020304" pitchFamily="18" charset="0"/>
                <a:cs typeface="Times New Roman" panose="02020603050405020304" pitchFamily="18" charset="0"/>
              </a:rPr>
              <a:t>if our input was an array consisting of a few numbers, our network should output that same input with those same exact numbers after applying a series of operations to it</a:t>
            </a:r>
          </a:p>
          <a:p>
            <a:pPr marL="0" indent="0">
              <a:buNone/>
            </a:pPr>
            <a:endParaRPr lang="en-GB" dirty="0"/>
          </a:p>
          <a:p>
            <a:pPr marL="0" indent="0">
              <a:buNone/>
            </a:pPr>
            <a:endParaRPr lang="fr-FR" dirty="0"/>
          </a:p>
        </p:txBody>
      </p:sp>
      <p:pic>
        <p:nvPicPr>
          <p:cNvPr id="5" name="Image 4">
            <a:extLst>
              <a:ext uri="{FF2B5EF4-FFF2-40B4-BE49-F238E27FC236}">
                <a16:creationId xmlns:a16="http://schemas.microsoft.com/office/drawing/2014/main" id="{A8D44E00-5AD2-46A1-AA9B-7B0181787B43}"/>
              </a:ext>
            </a:extLst>
          </p:cNvPr>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281897" y="1667347"/>
            <a:ext cx="9802658" cy="4222750"/>
          </a:xfrm>
          <a:prstGeom prst="rect">
            <a:avLst/>
          </a:prstGeom>
        </p:spPr>
      </p:pic>
      <p:sp>
        <p:nvSpPr>
          <p:cNvPr id="6" name="Espace réservé du contenu 2">
            <a:extLst>
              <a:ext uri="{FF2B5EF4-FFF2-40B4-BE49-F238E27FC236}">
                <a16:creationId xmlns:a16="http://schemas.microsoft.com/office/drawing/2014/main" id="{16AF1BAE-F190-4BE0-A91D-CDC6C2068A1D}"/>
              </a:ext>
            </a:extLst>
          </p:cNvPr>
          <p:cNvSpPr txBox="1">
            <a:spLocks/>
          </p:cNvSpPr>
          <p:nvPr/>
        </p:nvSpPr>
        <p:spPr>
          <a:xfrm>
            <a:off x="457200" y="5324475"/>
            <a:ext cx="10749280" cy="253365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000" dirty="0">
                <a:latin typeface="Times New Roman" panose="02020603050405020304" pitchFamily="18" charset="0"/>
                <a:cs typeface="Times New Roman" panose="02020603050405020304" pitchFamily="18" charset="0"/>
              </a:rPr>
              <a:t>If we set the </a:t>
            </a:r>
            <a:r>
              <a:rPr lang="en-GB" sz="2000" b="1" dirty="0">
                <a:latin typeface="Times New Roman" panose="02020603050405020304" pitchFamily="18" charset="0"/>
                <a:cs typeface="Times New Roman" panose="02020603050405020304" pitchFamily="18" charset="0"/>
              </a:rPr>
              <a:t>output to be the same as the input</a:t>
            </a:r>
            <a:r>
              <a:rPr lang="en-GB" sz="2000" dirty="0">
                <a:latin typeface="Times New Roman" panose="02020603050405020304" pitchFamily="18" charset="0"/>
                <a:cs typeface="Times New Roman" panose="02020603050405020304" pitchFamily="18" charset="0"/>
              </a:rPr>
              <a:t>, this neural network is </a:t>
            </a:r>
            <a:r>
              <a:rPr lang="en-GB" sz="2000" b="1" dirty="0">
                <a:latin typeface="Times New Roman" panose="02020603050405020304" pitchFamily="18" charset="0"/>
                <a:cs typeface="Times New Roman" panose="02020603050405020304" pitchFamily="18" charset="0"/>
              </a:rPr>
              <a:t>an autoencoder </a:t>
            </a:r>
            <a:r>
              <a:rPr lang="en-GB" sz="2000" dirty="0">
                <a:latin typeface="Times New Roman" panose="02020603050405020304" pitchFamily="18" charset="0"/>
                <a:cs typeface="Times New Roman" panose="02020603050405020304" pitchFamily="18" charset="0"/>
              </a:rPr>
              <a:t>because it encodes a denser representation of the input data.</a:t>
            </a:r>
            <a:endParaRPr lang="fr-FR"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GB" dirty="0"/>
          </a:p>
          <a:p>
            <a:pPr marL="0" indent="0">
              <a:buFont typeface="Wingdings 2" panose="05020102010507070707" pitchFamily="18" charset="2"/>
              <a:buNone/>
            </a:pPr>
            <a:endParaRPr lang="fr-FR" dirty="0"/>
          </a:p>
        </p:txBody>
      </p:sp>
      <p:sp>
        <p:nvSpPr>
          <p:cNvPr id="2" name="Espace réservé du numéro de diapositive 1">
            <a:extLst>
              <a:ext uri="{FF2B5EF4-FFF2-40B4-BE49-F238E27FC236}">
                <a16:creationId xmlns:a16="http://schemas.microsoft.com/office/drawing/2014/main" id="{6312693B-C80B-47ED-BBB6-AA8EAE573000}"/>
              </a:ext>
            </a:extLst>
          </p:cNvPr>
          <p:cNvSpPr>
            <a:spLocks noGrp="1"/>
          </p:cNvSpPr>
          <p:nvPr>
            <p:ph type="sldNum" sz="quarter" idx="12"/>
          </p:nvPr>
        </p:nvSpPr>
        <p:spPr/>
        <p:txBody>
          <a:bodyPr/>
          <a:lstStyle/>
          <a:p>
            <a:fld id="{3F99F40A-6737-4F03-9E29-3B4A0F42BB55}" type="slidenum">
              <a:rPr lang="fr-FR" smtClean="0"/>
              <a:t>4</a:t>
            </a:fld>
            <a:endParaRPr lang="fr-FR"/>
          </a:p>
        </p:txBody>
      </p:sp>
    </p:spTree>
    <p:extLst>
      <p:ext uri="{BB962C8B-B14F-4D97-AF65-F5344CB8AC3E}">
        <p14:creationId xmlns:p14="http://schemas.microsoft.com/office/powerpoint/2010/main" val="29291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CADFCD8-6D48-43D9-B96D-81BF1B535081}"/>
              </a:ext>
            </a:extLst>
          </p:cNvPr>
          <p:cNvSpPr>
            <a:spLocks noGrp="1"/>
          </p:cNvSpPr>
          <p:nvPr>
            <p:ph idx="4294967295"/>
          </p:nvPr>
        </p:nvSpPr>
        <p:spPr>
          <a:xfrm>
            <a:off x="457200" y="1959362"/>
            <a:ext cx="8924926" cy="3015698"/>
          </a:xfrm>
        </p:spPr>
        <p:txBody>
          <a:bodyPr vert="horz" lIns="91440" tIns="45720" rIns="91440" bIns="45720" rtlCol="0" anchor="t">
            <a:no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But, what is the point of doing this ? </a:t>
            </a:r>
            <a:endParaRPr lang="fr-FR">
              <a:solidFill>
                <a:schemeClr val="tx1"/>
              </a:solidFill>
            </a:endParaRPr>
          </a:p>
          <a:p>
            <a:pPr marL="0" indent="0">
              <a:buNone/>
            </a:pPr>
            <a:r>
              <a:rPr lang="en-US" sz="2400" b="1" i="1">
                <a:solidFill>
                  <a:schemeClr val="tx1"/>
                </a:solidFill>
                <a:latin typeface="Times New Roman" panose="02020603050405020304" pitchFamily="18" charset="0"/>
                <a:cs typeface="Times New Roman" panose="02020603050405020304" pitchFamily="18" charset="0"/>
              </a:rPr>
              <a:t>	Well… the hidden layer… </a:t>
            </a:r>
          </a:p>
          <a:p>
            <a:pPr marL="305435" indent="-305435" algn="just">
              <a:buFont typeface="Arial" panose="020B0604020202020204" pitchFamily="34" charset="0"/>
              <a:buChar char="•"/>
            </a:pPr>
            <a:r>
              <a:rPr lang="en-US" sz="2000">
                <a:latin typeface="Times New Roman"/>
                <a:cs typeface="Times New Roman"/>
              </a:rPr>
              <a:t>Once the network can reliably reconstruct its input, the hidden layer must contain enough information to represent the output. </a:t>
            </a:r>
            <a:endParaRPr lang="en-GB" sz="2000">
              <a:latin typeface="Times New Roman"/>
              <a:cs typeface="Times New Roman"/>
            </a:endParaRPr>
          </a:p>
          <a:p>
            <a:pPr marL="305435" indent="-305435" algn="just">
              <a:buFont typeface="Arial" panose="020B0604020202020204" pitchFamily="34" charset="0"/>
              <a:buChar char="•"/>
            </a:pPr>
            <a:r>
              <a:rPr lang="en-GB" sz="2000">
                <a:latin typeface="Times New Roman"/>
                <a:cs typeface="Times New Roman"/>
              </a:rPr>
              <a:t>The hidden layer is smaller than the input and output layers, what it represents is the same information in a lower density. It’s a much denser representation of the input data.</a:t>
            </a:r>
          </a:p>
        </p:txBody>
      </p:sp>
      <p:pic>
        <p:nvPicPr>
          <p:cNvPr id="7" name="Image 6">
            <a:extLst>
              <a:ext uri="{FF2B5EF4-FFF2-40B4-BE49-F238E27FC236}">
                <a16:creationId xmlns:a16="http://schemas.microsoft.com/office/drawing/2014/main" id="{84FD8B5B-4249-4BB6-8E20-52C1D61A44BD}"/>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658350" y="2218055"/>
            <a:ext cx="1680658" cy="1905000"/>
          </a:xfrm>
          <a:prstGeom prst="rect">
            <a:avLst/>
          </a:prstGeom>
        </p:spPr>
      </p:pic>
      <p:sp>
        <p:nvSpPr>
          <p:cNvPr id="2" name="Espace réservé du numéro de diapositive 1">
            <a:extLst>
              <a:ext uri="{FF2B5EF4-FFF2-40B4-BE49-F238E27FC236}">
                <a16:creationId xmlns:a16="http://schemas.microsoft.com/office/drawing/2014/main" id="{13C18F72-0FCC-48E4-BBAE-2CCFF468AF3A}"/>
              </a:ext>
            </a:extLst>
          </p:cNvPr>
          <p:cNvSpPr>
            <a:spLocks noGrp="1"/>
          </p:cNvSpPr>
          <p:nvPr>
            <p:ph type="sldNum" sz="quarter" idx="12"/>
          </p:nvPr>
        </p:nvSpPr>
        <p:spPr/>
        <p:txBody>
          <a:bodyPr/>
          <a:lstStyle/>
          <a:p>
            <a:fld id="{3F99F40A-6737-4F03-9E29-3B4A0F42BB55}" type="slidenum">
              <a:rPr lang="fr-FR" smtClean="0"/>
              <a:t>5</a:t>
            </a:fld>
            <a:endParaRPr lang="fr-FR"/>
          </a:p>
        </p:txBody>
      </p:sp>
    </p:spTree>
    <p:extLst>
      <p:ext uri="{BB962C8B-B14F-4D97-AF65-F5344CB8AC3E}">
        <p14:creationId xmlns:p14="http://schemas.microsoft.com/office/powerpoint/2010/main" val="109808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0932610B-34D0-49B3-8066-3D158E48416F}"/>
              </a:ext>
            </a:extLst>
          </p:cNvPr>
          <p:cNvSpPr>
            <a:spLocks noGrp="1"/>
          </p:cNvSpPr>
          <p:nvPr>
            <p:ph type="title"/>
          </p:nvPr>
        </p:nvSpPr>
        <p:spPr>
          <a:xfrm>
            <a:off x="446533" y="1027034"/>
            <a:ext cx="7166927" cy="3703320"/>
          </a:xfrm>
        </p:spPr>
        <p:txBody>
          <a:bodyPr vert="horz" lIns="91440" tIns="45720" rIns="91440" bIns="45720" rtlCol="0" anchor="b">
            <a:normAutofit/>
          </a:bodyPr>
          <a:lstStyle/>
          <a:p>
            <a:pPr algn="ctr"/>
            <a:r>
              <a:rPr lang="en-US" sz="4800">
                <a:solidFill>
                  <a:schemeClr val="tx2"/>
                </a:solidFill>
                <a:latin typeface="Times New Roman" panose="02020603050405020304" pitchFamily="18" charset="0"/>
                <a:cs typeface="Times New Roman" panose="02020603050405020304" pitchFamily="18" charset="0"/>
              </a:rPr>
              <a:t>The Fundamental theory</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95D7D461-D998-4F65-9105-F51A922F7405}"/>
              </a:ext>
            </a:extLst>
          </p:cNvPr>
          <p:cNvSpPr>
            <a:spLocks noGrp="1"/>
          </p:cNvSpPr>
          <p:nvPr>
            <p:ph type="sldNum" sz="quarter" idx="12"/>
          </p:nvPr>
        </p:nvSpPr>
        <p:spPr/>
        <p:txBody>
          <a:bodyPr/>
          <a:lstStyle/>
          <a:p>
            <a:fld id="{3F99F40A-6737-4F03-9E29-3B4A0F42BB55}" type="slidenum">
              <a:rPr lang="fr-FR" smtClean="0"/>
              <a:t>6</a:t>
            </a:fld>
            <a:endParaRPr lang="fr-FR"/>
          </a:p>
        </p:txBody>
      </p:sp>
    </p:spTree>
    <p:extLst>
      <p:ext uri="{BB962C8B-B14F-4D97-AF65-F5344CB8AC3E}">
        <p14:creationId xmlns:p14="http://schemas.microsoft.com/office/powerpoint/2010/main" val="219285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CADFCD8-6D48-43D9-B96D-81BF1B535081}"/>
              </a:ext>
            </a:extLst>
          </p:cNvPr>
          <p:cNvSpPr>
            <a:spLocks noGrp="1"/>
          </p:cNvSpPr>
          <p:nvPr>
            <p:ph idx="4294967295"/>
          </p:nvPr>
        </p:nvSpPr>
        <p:spPr>
          <a:xfrm>
            <a:off x="633616" y="1646847"/>
            <a:ext cx="10385290" cy="1469544"/>
          </a:xfrm>
        </p:spPr>
        <p:txBody>
          <a:bodyPr vert="horz" lIns="91440" tIns="45720" rIns="91440" bIns="45720" rtlCol="0" anchor="t">
            <a:normAutofit/>
          </a:bodyPr>
          <a:lstStyle/>
          <a:p>
            <a:pPr marL="305435" indent="-305435" algn="just"/>
            <a:r>
              <a:rPr lang="en-GB" sz="2000" dirty="0">
                <a:solidFill>
                  <a:schemeClr val="tx1"/>
                </a:solidFill>
                <a:latin typeface="Times New Roman" panose="02020603050405020304" pitchFamily="18" charset="0"/>
                <a:cs typeface="Times New Roman" panose="02020603050405020304" pitchFamily="18" charset="0"/>
              </a:rPr>
              <a:t>Unsupervised Machine Learning algorithm</a:t>
            </a:r>
            <a:endParaRPr lang="fr-FR"/>
          </a:p>
          <a:p>
            <a:pPr algn="just"/>
            <a:r>
              <a:rPr lang="en-GB" sz="2000" dirty="0">
                <a:solidFill>
                  <a:schemeClr val="tx1"/>
                </a:solidFill>
                <a:latin typeface="Times New Roman" panose="02020603050405020304" pitchFamily="18" charset="0"/>
                <a:cs typeface="Times New Roman" panose="02020603050405020304" pitchFamily="18" charset="0"/>
              </a:rPr>
              <a:t>Applies backpropagation, setting the target values to be equal to the inputs. </a:t>
            </a:r>
            <a:endParaRPr lang="fr-FR" sz="2000" dirty="0">
              <a:solidFill>
                <a:schemeClr val="tx1"/>
              </a:solidFill>
              <a:latin typeface="Times New Roman" panose="02020603050405020304" pitchFamily="18" charset="0"/>
              <a:cs typeface="Times New Roman" panose="02020603050405020304" pitchFamily="18" charset="0"/>
            </a:endParaRPr>
          </a:p>
          <a:p>
            <a:pPr marL="305435" indent="-305435" algn="just"/>
            <a:r>
              <a:rPr lang="en-GB" sz="2000" b="1" dirty="0">
                <a:solidFill>
                  <a:schemeClr val="tx1"/>
                </a:solidFill>
                <a:latin typeface="Times New Roman" panose="02020603050405020304" pitchFamily="18" charset="0"/>
                <a:cs typeface="Times New Roman" panose="02020603050405020304" pitchFamily="18" charset="0"/>
              </a:rPr>
              <a:t>What does it do ?</a:t>
            </a:r>
            <a:endParaRPr lang="en-GB" sz="2000" b="1">
              <a:solidFill>
                <a:schemeClr val="tx1"/>
              </a:solidFill>
              <a:latin typeface="Times New Roman" panose="02020603050405020304" pitchFamily="18" charset="0"/>
              <a:cs typeface="Times New Roman" panose="02020603050405020304" pitchFamily="18" charset="0"/>
            </a:endParaRPr>
          </a:p>
        </p:txBody>
      </p:sp>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lstStyle/>
          <a:p>
            <a:r>
              <a:rPr lang="en-GB" b="1">
                <a:solidFill>
                  <a:schemeClr val="tx1"/>
                </a:solidFill>
                <a:latin typeface="Times New Roman" panose="02020603050405020304" pitchFamily="18" charset="0"/>
                <a:cs typeface="Times New Roman" panose="02020603050405020304" pitchFamily="18" charset="0"/>
              </a:rPr>
              <a:t>Definition of an autoencoder</a:t>
            </a:r>
          </a:p>
        </p:txBody>
      </p:sp>
      <p:pic>
        <p:nvPicPr>
          <p:cNvPr id="4" name="Image 3">
            <a:extLst>
              <a:ext uri="{FF2B5EF4-FFF2-40B4-BE49-F238E27FC236}">
                <a16:creationId xmlns:a16="http://schemas.microsoft.com/office/drawing/2014/main" id="{E1229502-EAD1-4564-A2C8-08B09128DC19}"/>
              </a:ext>
            </a:extLst>
          </p:cNvPr>
          <p:cNvPicPr/>
          <p:nvPr/>
        </p:nvPicPr>
        <p:blipFill>
          <a:blip r:embed="rId2"/>
          <a:stretch>
            <a:fillRect/>
          </a:stretch>
        </p:blipFill>
        <p:spPr>
          <a:xfrm>
            <a:off x="8903952" y="2096407"/>
            <a:ext cx="2816505" cy="2469591"/>
          </a:xfrm>
          <a:prstGeom prst="rect">
            <a:avLst/>
          </a:prstGeom>
        </p:spPr>
      </p:pic>
      <p:graphicFrame>
        <p:nvGraphicFramePr>
          <p:cNvPr id="2" name="Diagramme 1">
            <a:extLst>
              <a:ext uri="{FF2B5EF4-FFF2-40B4-BE49-F238E27FC236}">
                <a16:creationId xmlns:a16="http://schemas.microsoft.com/office/drawing/2014/main" id="{FF447B94-7B2F-4D28-B849-39E2C8DC7C1A}"/>
              </a:ext>
            </a:extLst>
          </p:cNvPr>
          <p:cNvGraphicFramePr/>
          <p:nvPr>
            <p:extLst>
              <p:ext uri="{D42A27DB-BD31-4B8C-83A1-F6EECF244321}">
                <p14:modId xmlns:p14="http://schemas.microsoft.com/office/powerpoint/2010/main" val="3335298294"/>
              </p:ext>
            </p:extLst>
          </p:nvPr>
        </p:nvGraphicFramePr>
        <p:xfrm>
          <a:off x="1525874" y="1584274"/>
          <a:ext cx="6612556" cy="440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a:extLst>
              <a:ext uri="{FF2B5EF4-FFF2-40B4-BE49-F238E27FC236}">
                <a16:creationId xmlns:a16="http://schemas.microsoft.com/office/drawing/2014/main" id="{B4A1C1BD-8357-43FA-9D26-47296FA1D9BB}"/>
              </a:ext>
            </a:extLst>
          </p:cNvPr>
          <p:cNvSpPr txBox="1"/>
          <p:nvPr/>
        </p:nvSpPr>
        <p:spPr>
          <a:xfrm>
            <a:off x="633616" y="4840124"/>
            <a:ext cx="9610725" cy="707886"/>
          </a:xfrm>
          <a:prstGeom prst="rect">
            <a:avLst/>
          </a:prstGeom>
          <a:noFill/>
        </p:spPr>
        <p:txBody>
          <a:bodyPr wrap="square" rtlCol="0" anchor="t">
            <a:spAutoFit/>
          </a:bodyPr>
          <a:lstStyle/>
          <a:p>
            <a:r>
              <a:rPr lang="en-GB" sz="2000">
                <a:latin typeface="Times New Roman" panose="02020603050405020304" pitchFamily="18" charset="0"/>
                <a:cs typeface="Times New Roman" panose="02020603050405020304" pitchFamily="18" charset="0"/>
              </a:rPr>
              <a:t>If we need the original data, we can reconstruct it from the compressed data. </a:t>
            </a:r>
            <a:endParaRPr lang="fr-FR" sz="2000">
              <a:latin typeface="Times New Roman" panose="02020603050405020304" pitchFamily="18" charset="0"/>
              <a:cs typeface="Times New Roman" panose="02020603050405020304" pitchFamily="18" charset="0"/>
            </a:endParaRPr>
          </a:p>
          <a:p>
            <a:endParaRPr lang="fr-FR" sz="2000">
              <a:latin typeface="Times New Roman"/>
              <a:cs typeface="Times New Roman"/>
            </a:endParaRPr>
          </a:p>
        </p:txBody>
      </p:sp>
      <p:sp>
        <p:nvSpPr>
          <p:cNvPr id="43" name="Rectangle 42">
            <a:extLst>
              <a:ext uri="{FF2B5EF4-FFF2-40B4-BE49-F238E27FC236}">
                <a16:creationId xmlns:a16="http://schemas.microsoft.com/office/drawing/2014/main" id="{0113391E-0EA5-454D-9230-C7843DF0EA84}"/>
              </a:ext>
            </a:extLst>
          </p:cNvPr>
          <p:cNvSpPr/>
          <p:nvPr/>
        </p:nvSpPr>
        <p:spPr>
          <a:xfrm>
            <a:off x="555694" y="5561034"/>
            <a:ext cx="9827826" cy="1154162"/>
          </a:xfrm>
          <a:prstGeom prst="rect">
            <a:avLst/>
          </a:prstGeom>
        </p:spPr>
        <p:txBody>
          <a:bodyPr wrap="square"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spcBef>
                <a:spcPct val="20000"/>
              </a:spcBef>
              <a:spcAft>
                <a:spcPts val="600"/>
              </a:spcAft>
            </a:pPr>
            <a:r>
              <a:rPr lang="en-US" sz="2000" b="1" dirty="0">
                <a:latin typeface="Times New Roman"/>
                <a:cs typeface="Times New Roman"/>
              </a:rPr>
              <a:t>Loss function </a:t>
            </a:r>
            <a:r>
              <a:rPr lang="en-US" sz="2000" dirty="0">
                <a:latin typeface="Times New Roman"/>
                <a:cs typeface="Times New Roman"/>
              </a:rPr>
              <a:t> </a:t>
            </a:r>
            <a:endParaRPr lang="fr-FR" sz="2000" dirty="0">
              <a:latin typeface="Times New Roman"/>
              <a:cs typeface="Times New Roman"/>
            </a:endParaRPr>
          </a:p>
          <a:p>
            <a:pPr algn="just">
              <a:spcBef>
                <a:spcPct val="20000"/>
              </a:spcBef>
              <a:spcAft>
                <a:spcPts val="600"/>
              </a:spcAft>
            </a:pPr>
            <a:r>
              <a:rPr lang="en-US" sz="2000" dirty="0">
                <a:latin typeface="Times New Roman"/>
                <a:cs typeface="Times New Roman"/>
              </a:rPr>
              <a:t>By simply comparing pixel to pixel, differences between the input and the output, we can create a loss function and we can start training our network to compress images. </a:t>
            </a:r>
          </a:p>
        </p:txBody>
      </p:sp>
      <p:sp>
        <p:nvSpPr>
          <p:cNvPr id="7" name="Espace réservé du numéro de diapositive 6">
            <a:extLst>
              <a:ext uri="{FF2B5EF4-FFF2-40B4-BE49-F238E27FC236}">
                <a16:creationId xmlns:a16="http://schemas.microsoft.com/office/drawing/2014/main" id="{58588018-8FEE-44FC-AF15-5A2FDBB9AB73}"/>
              </a:ext>
            </a:extLst>
          </p:cNvPr>
          <p:cNvSpPr>
            <a:spLocks noGrp="1"/>
          </p:cNvSpPr>
          <p:nvPr>
            <p:ph type="sldNum" sz="quarter" idx="12"/>
          </p:nvPr>
        </p:nvSpPr>
        <p:spPr/>
        <p:txBody>
          <a:bodyPr/>
          <a:lstStyle/>
          <a:p>
            <a:fld id="{3F99F40A-6737-4F03-9E29-3B4A0F42BB55}" type="slidenum">
              <a:rPr lang="fr-FR" smtClean="0"/>
              <a:t>7</a:t>
            </a:fld>
            <a:endParaRPr lang="fr-FR"/>
          </a:p>
        </p:txBody>
      </p:sp>
    </p:spTree>
    <p:extLst>
      <p:ext uri="{BB962C8B-B14F-4D97-AF65-F5344CB8AC3E}">
        <p14:creationId xmlns:p14="http://schemas.microsoft.com/office/powerpoint/2010/main" val="205475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9F7372E-9C31-46F6-A58F-91D6F1AA52B2}"/>
              </a:ext>
            </a:extLst>
          </p:cNvPr>
          <p:cNvSpPr txBox="1"/>
          <p:nvPr/>
        </p:nvSpPr>
        <p:spPr>
          <a:xfrm>
            <a:off x="472661" y="1372704"/>
            <a:ext cx="6155634"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ct val="20000"/>
              </a:spcBef>
              <a:spcAft>
                <a:spcPts val="600"/>
              </a:spcAft>
            </a:pPr>
            <a:r>
              <a:rPr lang="en-GB" sz="2000" dirty="0">
                <a:latin typeface="Times New Roman" panose="02020603050405020304" pitchFamily="18" charset="0"/>
                <a:cs typeface="Times New Roman" panose="02020603050405020304" pitchFamily="18" charset="0"/>
              </a:rPr>
              <a:t>An autoencoder is composed of:</a:t>
            </a:r>
            <a:endParaRPr lang="en-GB" sz="2000" dirty="0">
              <a:latin typeface="Times New Roman"/>
              <a:cs typeface="Times New Roman"/>
            </a:endParaRPr>
          </a:p>
        </p:txBody>
      </p:sp>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lstStyle/>
          <a:p>
            <a:r>
              <a:rPr lang="fr-FR" b="1" dirty="0">
                <a:solidFill>
                  <a:schemeClr val="tx1"/>
                </a:solidFill>
                <a:latin typeface="Times New Roman" panose="02020603050405020304" pitchFamily="18" charset="0"/>
                <a:cs typeface="Times New Roman" panose="02020603050405020304" pitchFamily="18" charset="0"/>
              </a:rPr>
              <a:t>Architecture of an </a:t>
            </a:r>
            <a:r>
              <a:rPr lang="en-GB" b="1" dirty="0">
                <a:solidFill>
                  <a:schemeClr val="tx1"/>
                </a:solidFill>
                <a:latin typeface="Times New Roman" panose="02020603050405020304" pitchFamily="18" charset="0"/>
                <a:cs typeface="Times New Roman" panose="02020603050405020304" pitchFamily="18" charset="0"/>
              </a:rPr>
              <a:t>autoencoder</a:t>
            </a:r>
          </a:p>
        </p:txBody>
      </p:sp>
      <p:pic>
        <p:nvPicPr>
          <p:cNvPr id="8" name="Image 7">
            <a:extLst>
              <a:ext uri="{FF2B5EF4-FFF2-40B4-BE49-F238E27FC236}">
                <a16:creationId xmlns:a16="http://schemas.microsoft.com/office/drawing/2014/main" id="{A24FA840-C6DF-44A2-99D0-35F6BF943115}"/>
              </a:ext>
            </a:extLst>
          </p:cNvPr>
          <p:cNvPicPr>
            <a:picLocks noChangeAspect="1"/>
          </p:cNvPicPr>
          <p:nvPr/>
        </p:nvPicPr>
        <p:blipFill>
          <a:blip r:embed="rId2"/>
          <a:stretch>
            <a:fillRect/>
          </a:stretch>
        </p:blipFill>
        <p:spPr>
          <a:xfrm>
            <a:off x="6816587" y="1704545"/>
            <a:ext cx="4991100" cy="2771775"/>
          </a:xfrm>
          <a:prstGeom prst="rect">
            <a:avLst/>
          </a:prstGeom>
        </p:spPr>
      </p:pic>
      <p:sp>
        <p:nvSpPr>
          <p:cNvPr id="9" name="Rectangle 8">
            <a:extLst>
              <a:ext uri="{FF2B5EF4-FFF2-40B4-BE49-F238E27FC236}">
                <a16:creationId xmlns:a16="http://schemas.microsoft.com/office/drawing/2014/main" id="{45F81359-E014-42AB-BEB9-F0B36C672B9B}"/>
              </a:ext>
            </a:extLst>
          </p:cNvPr>
          <p:cNvSpPr/>
          <p:nvPr/>
        </p:nvSpPr>
        <p:spPr>
          <a:xfrm>
            <a:off x="6809824" y="1677165"/>
            <a:ext cx="1841499" cy="2690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F9C0252-83D9-40F7-B795-CBF54178E055}"/>
              </a:ext>
            </a:extLst>
          </p:cNvPr>
          <p:cNvSpPr/>
          <p:nvPr/>
        </p:nvSpPr>
        <p:spPr>
          <a:xfrm>
            <a:off x="9921324" y="1706833"/>
            <a:ext cx="1841499" cy="2690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ACB6D87B-DD4C-4223-A713-FEF8AEF18709}"/>
              </a:ext>
            </a:extLst>
          </p:cNvPr>
          <p:cNvSpPr/>
          <p:nvPr/>
        </p:nvSpPr>
        <p:spPr>
          <a:xfrm>
            <a:off x="8849830" y="2227843"/>
            <a:ext cx="857250" cy="15906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83EEEEC-5666-4C97-9D17-74AEB0C6F750}"/>
              </a:ext>
            </a:extLst>
          </p:cNvPr>
          <p:cNvSpPr txBox="1"/>
          <p:nvPr/>
        </p:nvSpPr>
        <p:spPr>
          <a:xfrm>
            <a:off x="6820315" y="4518488"/>
            <a:ext cx="1826591" cy="472708"/>
          </a:xfrm>
          <a:prstGeom prst="rect">
            <a:avLst/>
          </a:prstGeom>
          <a:noFill/>
        </p:spPr>
        <p:txBody>
          <a:bodyPr wrap="square" rtlCol="0" anchor="t">
            <a:spAutoFit/>
          </a:bodyPr>
          <a:lstStyle/>
          <a:p>
            <a:pPr algn="ctr"/>
            <a:r>
              <a:rPr lang="fr-FR" sz="2400" dirty="0">
                <a:solidFill>
                  <a:srgbClr val="FF0000"/>
                </a:solidFill>
                <a:latin typeface="Times New Roman" panose="02020603050405020304" pitchFamily="18" charset="0"/>
                <a:cs typeface="Times New Roman" panose="02020603050405020304" pitchFamily="18" charset="0"/>
              </a:rPr>
              <a:t>ENCODER</a:t>
            </a:r>
            <a:endParaRPr lang="fr-FR" dirty="0"/>
          </a:p>
        </p:txBody>
      </p:sp>
      <p:sp>
        <p:nvSpPr>
          <p:cNvPr id="13" name="ZoneTexte 12">
            <a:extLst>
              <a:ext uri="{FF2B5EF4-FFF2-40B4-BE49-F238E27FC236}">
                <a16:creationId xmlns:a16="http://schemas.microsoft.com/office/drawing/2014/main" id="{5D5DC911-0F1B-4A17-94CA-704BE7DF9F95}"/>
              </a:ext>
            </a:extLst>
          </p:cNvPr>
          <p:cNvSpPr txBox="1"/>
          <p:nvPr/>
        </p:nvSpPr>
        <p:spPr>
          <a:xfrm>
            <a:off x="9915941" y="4522327"/>
            <a:ext cx="1848678" cy="461665"/>
          </a:xfrm>
          <a:prstGeom prst="rect">
            <a:avLst/>
          </a:prstGeom>
          <a:noFill/>
        </p:spPr>
        <p:txBody>
          <a:bodyPr wrap="square" rtlCol="0" anchor="t">
            <a:spAutoFit/>
          </a:bodyPr>
          <a:lstStyle/>
          <a:p>
            <a:pPr algn="ctr"/>
            <a:r>
              <a:rPr lang="fr-FR" sz="2400" dirty="0">
                <a:solidFill>
                  <a:srgbClr val="FF0000"/>
                </a:solidFill>
                <a:latin typeface="Times New Roman" panose="02020603050405020304" pitchFamily="18" charset="0"/>
                <a:cs typeface="Times New Roman" panose="02020603050405020304" pitchFamily="18" charset="0"/>
              </a:rPr>
              <a:t>DECODER</a:t>
            </a:r>
            <a:endParaRPr lang="fr-FR" dirty="0"/>
          </a:p>
        </p:txBody>
      </p:sp>
      <p:sp>
        <p:nvSpPr>
          <p:cNvPr id="4" name="Accolade fermante 3">
            <a:extLst>
              <a:ext uri="{FF2B5EF4-FFF2-40B4-BE49-F238E27FC236}">
                <a16:creationId xmlns:a16="http://schemas.microsoft.com/office/drawing/2014/main" id="{C19369C1-1F4A-44B9-A9A2-8E640D6654C9}"/>
              </a:ext>
            </a:extLst>
          </p:cNvPr>
          <p:cNvSpPr/>
          <p:nvPr/>
        </p:nvSpPr>
        <p:spPr>
          <a:xfrm rot="5400000">
            <a:off x="9165784" y="4053241"/>
            <a:ext cx="287970" cy="9254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23064D9B-6BD7-4872-A249-364550F2DC91}"/>
              </a:ext>
            </a:extLst>
          </p:cNvPr>
          <p:cNvSpPr txBox="1"/>
          <p:nvPr/>
        </p:nvSpPr>
        <p:spPr>
          <a:xfrm>
            <a:off x="7935705" y="4993359"/>
            <a:ext cx="2743200" cy="461665"/>
          </a:xfrm>
          <a:prstGeom prst="rect">
            <a:avLst/>
          </a:prstGeom>
          <a:noFill/>
        </p:spPr>
        <p:txBody>
          <a:bodyPr wrap="square" rtlCol="0" anchor="t">
            <a:spAutoFit/>
          </a:bodyPr>
          <a:lstStyle/>
          <a:p>
            <a:pPr algn="ctr"/>
            <a:r>
              <a:rPr lang="fr-FR" sz="2400" dirty="0">
                <a:solidFill>
                  <a:srgbClr val="FF0000"/>
                </a:solidFill>
                <a:latin typeface="Times New Roman" panose="02020603050405020304" pitchFamily="18" charset="0"/>
                <a:cs typeface="Times New Roman" panose="02020603050405020304" pitchFamily="18" charset="0"/>
              </a:rPr>
              <a:t>BOTTLENECK</a:t>
            </a:r>
            <a:endParaRPr lang="fr-FR" dirty="0"/>
          </a:p>
        </p:txBody>
      </p:sp>
      <p:sp>
        <p:nvSpPr>
          <p:cNvPr id="3" name="Rectangle 2">
            <a:extLst>
              <a:ext uri="{FF2B5EF4-FFF2-40B4-BE49-F238E27FC236}">
                <a16:creationId xmlns:a16="http://schemas.microsoft.com/office/drawing/2014/main" id="{345B80E1-D89C-4337-B27C-D5B9AF9F8031}"/>
              </a:ext>
            </a:extLst>
          </p:cNvPr>
          <p:cNvSpPr/>
          <p:nvPr/>
        </p:nvSpPr>
        <p:spPr>
          <a:xfrm>
            <a:off x="469899" y="1842332"/>
            <a:ext cx="6096000" cy="1323439"/>
          </a:xfrm>
          <a:prstGeom prst="rect">
            <a:avLst/>
          </a:prstGeom>
        </p:spPr>
        <p:txBody>
          <a:bodyPr>
            <a:spAutoFit/>
          </a:bodyPr>
          <a:lstStyle/>
          <a:p>
            <a:pPr marL="305435" indent="-305435" algn="just">
              <a:spcBef>
                <a:spcPct val="20000"/>
              </a:spcBef>
              <a:spcAft>
                <a:spcPts val="600"/>
              </a:spcAft>
              <a:buChar char="•"/>
            </a:pPr>
            <a:r>
              <a:rPr lang="en-GB" sz="2000" b="1" dirty="0">
                <a:latin typeface="Times New Roman" panose="02020603050405020304" pitchFamily="18" charset="0"/>
                <a:cs typeface="Times New Roman" panose="02020603050405020304" pitchFamily="18" charset="0"/>
              </a:rPr>
              <a:t>An encoder:</a:t>
            </a:r>
            <a:r>
              <a:rPr lang="en-GB" sz="2000" dirty="0">
                <a:latin typeface="Times New Roman" panose="02020603050405020304" pitchFamily="18" charset="0"/>
                <a:cs typeface="Times New Roman" panose="02020603050405020304" pitchFamily="18" charset="0"/>
              </a:rPr>
              <a:t>  bunch of layers (fully connected layers, convolutional layers) that are going to take the input and to compress it down to a smaller representation which has less dimensions that the input. </a:t>
            </a:r>
            <a:endParaRPr lang="fr-FR"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2BA77FA-4E12-4AB1-81BD-29A5216C8946}"/>
              </a:ext>
            </a:extLst>
          </p:cNvPr>
          <p:cNvSpPr/>
          <p:nvPr/>
        </p:nvSpPr>
        <p:spPr>
          <a:xfrm>
            <a:off x="469899" y="3165771"/>
            <a:ext cx="6071790" cy="400110"/>
          </a:xfrm>
          <a:prstGeom prst="rect">
            <a:avLst/>
          </a:prstGeom>
        </p:spPr>
        <p:txBody>
          <a:bodyPr wrap="none">
            <a:spAutoFit/>
          </a:bodyPr>
          <a:lstStyle/>
          <a:p>
            <a:pPr marL="305435" indent="-305435" algn="just">
              <a:spcBef>
                <a:spcPct val="20000"/>
              </a:spcBef>
              <a:spcAft>
                <a:spcPts val="600"/>
              </a:spcAft>
              <a:buChar char="•"/>
            </a:pPr>
            <a:r>
              <a:rPr lang="en-GB" sz="2000" b="1" dirty="0">
                <a:latin typeface="Times New Roman" panose="02020603050405020304" pitchFamily="18" charset="0"/>
                <a:cs typeface="Times New Roman" panose="02020603050405020304" pitchFamily="18" charset="0"/>
              </a:rPr>
              <a:t>A bottleneck:</a:t>
            </a:r>
            <a:r>
              <a:rPr lang="en-GB" sz="2000" dirty="0">
                <a:latin typeface="Times New Roman" panose="02020603050405020304" pitchFamily="18" charset="0"/>
                <a:cs typeface="Times New Roman" panose="02020603050405020304" pitchFamily="18" charset="0"/>
              </a:rPr>
              <a:t>  layer between the encoder and decoder</a:t>
            </a:r>
            <a:endParaRPr lang="fr-FR"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155D10A-00F2-4668-90CE-3DCE287B1B21}"/>
              </a:ext>
            </a:extLst>
          </p:cNvPr>
          <p:cNvSpPr/>
          <p:nvPr/>
        </p:nvSpPr>
        <p:spPr>
          <a:xfrm>
            <a:off x="469899" y="3628437"/>
            <a:ext cx="6096000" cy="1323439"/>
          </a:xfrm>
          <a:prstGeom prst="rect">
            <a:avLst/>
          </a:prstGeom>
        </p:spPr>
        <p:txBody>
          <a:bodyPr>
            <a:spAutoFit/>
          </a:bodyPr>
          <a:lstStyle/>
          <a:p>
            <a:pPr marL="305435" indent="-305435" algn="just">
              <a:spcBef>
                <a:spcPct val="20000"/>
              </a:spcBef>
              <a:spcAft>
                <a:spcPts val="600"/>
              </a:spcAft>
              <a:buChar char="•"/>
            </a:pPr>
            <a:r>
              <a:rPr lang="en-GB" sz="2000" b="1" dirty="0">
                <a:latin typeface="Times New Roman" panose="02020603050405020304" pitchFamily="18" charset="0"/>
                <a:cs typeface="Times New Roman" panose="02020603050405020304" pitchFamily="18" charset="0"/>
              </a:rPr>
              <a:t>A decoder:</a:t>
            </a:r>
            <a:r>
              <a:rPr lang="en-GB" sz="2000" dirty="0">
                <a:latin typeface="Times New Roman" panose="02020603050405020304" pitchFamily="18" charset="0"/>
                <a:cs typeface="Times New Roman" panose="02020603050405020304" pitchFamily="18" charset="0"/>
              </a:rPr>
              <a:t> from the bottleneck, it is going to try and reconstruct the input by using again a fully connected or convolutional layers. This layer decodes the encoded image back to the original dimension. </a:t>
            </a:r>
          </a:p>
        </p:txBody>
      </p:sp>
      <p:sp>
        <p:nvSpPr>
          <p:cNvPr id="15" name="Rectangle 14">
            <a:extLst>
              <a:ext uri="{FF2B5EF4-FFF2-40B4-BE49-F238E27FC236}">
                <a16:creationId xmlns:a16="http://schemas.microsoft.com/office/drawing/2014/main" id="{B9CFE378-DD05-4B97-A414-C39A3E0AB3F2}"/>
              </a:ext>
            </a:extLst>
          </p:cNvPr>
          <p:cNvSpPr/>
          <p:nvPr/>
        </p:nvSpPr>
        <p:spPr>
          <a:xfrm>
            <a:off x="469899" y="5433869"/>
            <a:ext cx="6096000" cy="1015663"/>
          </a:xfrm>
          <a:prstGeom prst="rect">
            <a:avLst/>
          </a:prstGeom>
        </p:spPr>
        <p:txBody>
          <a:bodyPr>
            <a:spAutoFit/>
          </a:bodyPr>
          <a:lstStyle/>
          <a:p>
            <a:pPr algn="just">
              <a:spcBef>
                <a:spcPct val="20000"/>
              </a:spcBef>
              <a:spcAft>
                <a:spcPts val="600"/>
              </a:spcAft>
            </a:pPr>
            <a:r>
              <a:rPr lang="en-GB" sz="2000" dirty="0">
                <a:latin typeface="Times New Roman" panose="02020603050405020304" pitchFamily="18" charset="0"/>
                <a:cs typeface="Times New Roman" panose="02020603050405020304" pitchFamily="18" charset="0"/>
              </a:rPr>
              <a:t>The decoded image is a lossy reconstruction of the original image and it is reconstructed from the latent space representation.</a:t>
            </a:r>
          </a:p>
        </p:txBody>
      </p:sp>
      <p:sp>
        <p:nvSpPr>
          <p:cNvPr id="16" name="Espace réservé du numéro de diapositive 15">
            <a:extLst>
              <a:ext uri="{FF2B5EF4-FFF2-40B4-BE49-F238E27FC236}">
                <a16:creationId xmlns:a16="http://schemas.microsoft.com/office/drawing/2014/main" id="{981CBF12-A610-4B70-8EFE-751F2B3FE2C0}"/>
              </a:ext>
            </a:extLst>
          </p:cNvPr>
          <p:cNvSpPr>
            <a:spLocks noGrp="1"/>
          </p:cNvSpPr>
          <p:nvPr>
            <p:ph type="sldNum" sz="quarter" idx="12"/>
          </p:nvPr>
        </p:nvSpPr>
        <p:spPr/>
        <p:txBody>
          <a:bodyPr/>
          <a:lstStyle/>
          <a:p>
            <a:fld id="{3F99F40A-6737-4F03-9E29-3B4A0F42BB55}" type="slidenum">
              <a:rPr lang="fr-FR" smtClean="0"/>
              <a:t>8</a:t>
            </a:fld>
            <a:endParaRPr lang="fr-FR"/>
          </a:p>
        </p:txBody>
      </p:sp>
    </p:spTree>
    <p:extLst>
      <p:ext uri="{BB962C8B-B14F-4D97-AF65-F5344CB8AC3E}">
        <p14:creationId xmlns:p14="http://schemas.microsoft.com/office/powerpoint/2010/main" val="1464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4" grpId="0" animBg="1"/>
      <p:bldP spid="14" grpId="0"/>
      <p:bldP spid="3" grpId="0"/>
      <p:bldP spid="5" grpId="0"/>
      <p:bldP spid="7"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818B6D7-B6FE-40C2-AFF0-FFBFE1653EE0}"/>
              </a:ext>
            </a:extLst>
          </p:cNvPr>
          <p:cNvSpPr>
            <a:spLocks noGrp="1"/>
          </p:cNvSpPr>
          <p:nvPr>
            <p:ph type="title" idx="4294967295"/>
          </p:nvPr>
        </p:nvSpPr>
        <p:spPr>
          <a:xfrm>
            <a:off x="469899" y="295735"/>
            <a:ext cx="10560050" cy="1014413"/>
          </a:xfrm>
        </p:spPr>
        <p:txBody>
          <a:bodyPr/>
          <a:lstStyle/>
          <a:p>
            <a:r>
              <a:rPr lang="en-GB" b="1" dirty="0">
                <a:solidFill>
                  <a:schemeClr val="tx1"/>
                </a:solidFill>
                <a:latin typeface="Times New Roman" panose="02020603050405020304" pitchFamily="18" charset="0"/>
                <a:cs typeface="Times New Roman" panose="02020603050405020304" pitchFamily="18" charset="0"/>
              </a:rPr>
              <a:t>Properties of an autoencoder</a:t>
            </a:r>
          </a:p>
        </p:txBody>
      </p:sp>
      <p:sp>
        <p:nvSpPr>
          <p:cNvPr id="3" name="ZoneTexte 2">
            <a:extLst>
              <a:ext uri="{FF2B5EF4-FFF2-40B4-BE49-F238E27FC236}">
                <a16:creationId xmlns:a16="http://schemas.microsoft.com/office/drawing/2014/main" id="{3B7A7831-8DDE-43C7-B2CF-A992A3ECA473}"/>
              </a:ext>
            </a:extLst>
          </p:cNvPr>
          <p:cNvSpPr txBox="1"/>
          <p:nvPr/>
        </p:nvSpPr>
        <p:spPr>
          <a:xfrm>
            <a:off x="784225" y="1459672"/>
            <a:ext cx="11201400" cy="5324535"/>
          </a:xfrm>
          <a:prstGeom prst="rect">
            <a:avLst/>
          </a:prstGeom>
          <a:noFill/>
        </p:spPr>
        <p:txBody>
          <a:bodyPr wrap="square" rtlCol="0" anchor="t">
            <a:spAutoFit/>
          </a:bodyPr>
          <a:lstStyle/>
          <a:p>
            <a:pPr marL="285750" indent="-285750" algn="just">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Data-specific</a:t>
            </a:r>
            <a:r>
              <a:rPr lang="en-GB" sz="2000" dirty="0">
                <a:latin typeface="Times New Roman" panose="02020603050405020304" pitchFamily="18" charset="0"/>
                <a:cs typeface="Times New Roman" panose="02020603050405020304" pitchFamily="18" charset="0"/>
              </a:rPr>
              <a:t> </a:t>
            </a:r>
            <a:endParaRPr lang="fr-FR" dirty="0"/>
          </a:p>
          <a:p>
            <a:pPr lvl="0" algn="just"/>
            <a:r>
              <a:rPr lang="en-GB" sz="2000" dirty="0">
                <a:latin typeface="Times New Roman" panose="02020603050405020304" pitchFamily="18" charset="0"/>
                <a:cs typeface="Times New Roman" panose="02020603050405020304" pitchFamily="18" charset="0"/>
              </a:rPr>
              <a:t>	Only able to compress data similar to what it has been trained on</a:t>
            </a:r>
            <a:endParaRPr lang="fr-FR"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Lossy</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Decompressed outputs will be degraded compared to the original inputs</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b="1" dirty="0">
              <a:latin typeface="Times New Roman" panose="02020603050405020304" pitchFamily="18" charset="0"/>
              <a:cs typeface="Times New Roman" panose="02020603050405020304" pitchFamily="18" charset="0"/>
            </a:endParaRPr>
          </a:p>
          <a:p>
            <a:pPr marL="285750" indent="-285750" algn="just">
              <a:buFont typeface="Wingdings,Sans-Serif"/>
              <a:buChar char="ü"/>
            </a:pPr>
            <a:r>
              <a:rPr lang="en-GB" sz="2000" b="1" dirty="0">
                <a:latin typeface="Times New Roman" panose="02020603050405020304" pitchFamily="18" charset="0"/>
                <a:cs typeface="Times New Roman" panose="02020603050405020304" pitchFamily="18" charset="0"/>
              </a:rPr>
              <a:t>Learned automatically from examples</a:t>
            </a:r>
            <a:r>
              <a:rPr lang="en-US" sz="2000" dirty="0">
                <a:latin typeface="Times New Roman" panose="02020603050405020304" pitchFamily="18" charset="0"/>
                <a:cs typeface="Times New Roman" panose="02020603050405020304" pitchFamily="18" charset="0"/>
              </a:rPr>
              <a:t> </a:t>
            </a:r>
            <a:endParaRPr lang="en-US" dirty="0"/>
          </a:p>
          <a:p>
            <a:pPr algn="just"/>
            <a:r>
              <a:rPr lang="en-GB" sz="2000" dirty="0">
                <a:latin typeface="Times New Roman" panose="02020603050405020304" pitchFamily="18" charset="0"/>
                <a:cs typeface="Times New Roman" panose="02020603050405020304" pitchFamily="18" charset="0"/>
              </a:rPr>
              <a:t>	Easy to train specialized instances of the algorithm that will perform well on a specific type of input</a:t>
            </a:r>
            <a:endParaRPr lang="fr-FR" sz="2000">
              <a:latin typeface="Times New Roman" panose="02020603050405020304" pitchFamily="18" charset="0"/>
              <a:cs typeface="Times New Roman" panose="02020603050405020304" pitchFamily="18" charset="0"/>
            </a:endParaRPr>
          </a:p>
        </p:txBody>
      </p:sp>
      <p:pic>
        <p:nvPicPr>
          <p:cNvPr id="28" name="Image 27">
            <a:extLst>
              <a:ext uri="{FF2B5EF4-FFF2-40B4-BE49-F238E27FC236}">
                <a16:creationId xmlns:a16="http://schemas.microsoft.com/office/drawing/2014/main" id="{D85CF1B5-2400-4F52-A954-A02F28F1F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2" y="2830703"/>
            <a:ext cx="8329456" cy="234719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
            <a:extLst>
              <a:ext uri="{FF2B5EF4-FFF2-40B4-BE49-F238E27FC236}">
                <a16:creationId xmlns:a16="http://schemas.microsoft.com/office/drawing/2014/main" id="{0D6B3D1E-4CF0-46ED-8F6B-968E8627B890}"/>
              </a:ext>
            </a:extLst>
          </p:cNvPr>
          <p:cNvSpPr txBox="1"/>
          <p:nvPr/>
        </p:nvSpPr>
        <p:spPr>
          <a:xfrm>
            <a:off x="2871303" y="5420140"/>
            <a:ext cx="5146261" cy="353943"/>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700" dirty="0">
                <a:solidFill>
                  <a:srgbClr val="00B050"/>
                </a:solidFill>
                <a:latin typeface="Times New Roman"/>
              </a:rPr>
              <a:t>Reconstructs images : pretty good but very fuzzy</a:t>
            </a:r>
            <a:endParaRPr lang="fr-FR" sz="1700" dirty="0">
              <a:solidFill>
                <a:srgbClr val="00B050"/>
              </a:solidFill>
              <a:latin typeface="Times New Roman"/>
              <a:cs typeface="Times New Roman"/>
            </a:endParaRPr>
          </a:p>
        </p:txBody>
      </p:sp>
      <p:sp>
        <p:nvSpPr>
          <p:cNvPr id="31" name="ZoneTexte 3">
            <a:extLst>
              <a:ext uri="{FF2B5EF4-FFF2-40B4-BE49-F238E27FC236}">
                <a16:creationId xmlns:a16="http://schemas.microsoft.com/office/drawing/2014/main" id="{CF4E89C9-37E3-4B0A-AC1B-E68D15800DB1}"/>
              </a:ext>
            </a:extLst>
          </p:cNvPr>
          <p:cNvSpPr txBox="1"/>
          <p:nvPr/>
        </p:nvSpPr>
        <p:spPr>
          <a:xfrm>
            <a:off x="585303" y="5420140"/>
            <a:ext cx="1435653" cy="353943"/>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700">
                <a:latin typeface="Times New Roman"/>
                <a:cs typeface="Times New Roman"/>
              </a:rPr>
              <a:t>Initial image</a:t>
            </a:r>
            <a:endParaRPr lang="fr-FR" sz="1700">
              <a:latin typeface="Times New Roman"/>
              <a:cs typeface="Times New Roman"/>
            </a:endParaRPr>
          </a:p>
        </p:txBody>
      </p:sp>
      <p:sp>
        <p:nvSpPr>
          <p:cNvPr id="32" name="Accolade fermante 31">
            <a:extLst>
              <a:ext uri="{FF2B5EF4-FFF2-40B4-BE49-F238E27FC236}">
                <a16:creationId xmlns:a16="http://schemas.microsoft.com/office/drawing/2014/main" id="{FAA8BCBE-98BA-4D17-9E17-01499DE8C36F}"/>
              </a:ext>
            </a:extLst>
          </p:cNvPr>
          <p:cNvSpPr/>
          <p:nvPr/>
        </p:nvSpPr>
        <p:spPr>
          <a:xfrm rot="5400000">
            <a:off x="1214362" y="4457148"/>
            <a:ext cx="188578" cy="1808923"/>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33" name="Accolade fermante 32">
            <a:extLst>
              <a:ext uri="{FF2B5EF4-FFF2-40B4-BE49-F238E27FC236}">
                <a16:creationId xmlns:a16="http://schemas.microsoft.com/office/drawing/2014/main" id="{BEB17A7A-5E0D-4EC2-A1B1-2C139E30CF6F}"/>
              </a:ext>
            </a:extLst>
          </p:cNvPr>
          <p:cNvSpPr/>
          <p:nvPr/>
        </p:nvSpPr>
        <p:spPr>
          <a:xfrm rot="5400000">
            <a:off x="5355665" y="2358887"/>
            <a:ext cx="188578" cy="60054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 name="Rectangle 3">
            <a:extLst>
              <a:ext uri="{FF2B5EF4-FFF2-40B4-BE49-F238E27FC236}">
                <a16:creationId xmlns:a16="http://schemas.microsoft.com/office/drawing/2014/main" id="{997DA3DC-6BD0-4A1D-9B87-0B12EC0119CE}"/>
              </a:ext>
            </a:extLst>
          </p:cNvPr>
          <p:cNvSpPr>
            <a:spLocks noChangeArrowheads="1"/>
          </p:cNvSpPr>
          <p:nvPr/>
        </p:nvSpPr>
        <p:spPr bwMode="auto">
          <a:xfrm>
            <a:off x="8653138" y="3105557"/>
            <a:ext cx="33342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GB" altLang="fr-FR"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When we reconstructed the input image, we lose some details and that</a:t>
            </a:r>
            <a:r>
              <a:rPr kumimoji="0" lang="en-GB" altLang="fr-FR" b="0" i="0" u="none" strike="noStrike" cap="none" normalizeH="0" baseline="0" dirty="0">
                <a:ln>
                  <a:noFill/>
                </a:ln>
                <a:effectLst/>
                <a:latin typeface="Times New Roman"/>
                <a:ea typeface="Calibri" panose="020F0502020204030204" pitchFamily="34" charset="0"/>
                <a:cs typeface="Times New Roman"/>
              </a:rPr>
              <a:t>’</a:t>
            </a:r>
            <a:r>
              <a:rPr kumimoji="0" lang="en-GB" altLang="fr-FR"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 why images look so fuzzy.</a:t>
            </a:r>
            <a:endParaRPr lang="fr-FR" dirty="0">
              <a:latin typeface="Times New Roman"/>
              <a:cs typeface="Times New Roman"/>
            </a:endParaRPr>
          </a:p>
          <a:p>
            <a:pPr algn="just" defTabSz="914400" eaLnBrk="0" fontAlgn="base" hangingPunct="0">
              <a:spcBef>
                <a:spcPct val="0"/>
              </a:spcBef>
              <a:spcAft>
                <a:spcPct val="0"/>
              </a:spcAft>
            </a:pPr>
            <a:endParaRPr lang="en-GB" altLang="fr-FR" dirty="0">
              <a:latin typeface="Times New Roman" panose="02020603050405020304" pitchFamily="18" charset="0"/>
              <a:ea typeface="Calibri" panose="020F0502020204030204" pitchFamily="34" charset="0"/>
              <a:cs typeface="Times New Roman" panose="02020603050405020304" pitchFamily="18" charset="0"/>
            </a:endParaRPr>
          </a:p>
          <a:p>
            <a:pPr algn="just" defTabSz="914400" eaLnBrk="0" fontAlgn="base" hangingPunct="0">
              <a:spcBef>
                <a:spcPct val="0"/>
              </a:spcBef>
              <a:spcAft>
                <a:spcPct val="0"/>
              </a:spcAft>
            </a:pPr>
            <a:r>
              <a:rPr lang="en-GB" altLang="fr-FR" dirty="0">
                <a:latin typeface="Times New Roman" panose="02020603050405020304" pitchFamily="18" charset="0"/>
                <a:ea typeface="Calibri" panose="020F0502020204030204" pitchFamily="34" charset="0"/>
                <a:cs typeface="Times New Roman" panose="02020603050405020304" pitchFamily="18" charset="0"/>
              </a:rPr>
              <a:t> </a:t>
            </a:r>
            <a:r>
              <a:rPr kumimoji="0" lang="en-GB" altLang="fr-FR"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If we use more dimensions in the latent representation, we can get reconstructions that are much clearer and much sharper.</a:t>
            </a:r>
            <a:r>
              <a:rPr lang="en-GB" altLang="fr-FR" dirty="0">
                <a:latin typeface="Times New Roman" panose="02020603050405020304" pitchFamily="18" charset="0"/>
                <a:ea typeface="Calibri" panose="020F0502020204030204" pitchFamily="34" charset="0"/>
                <a:cs typeface="Times New Roman" panose="02020603050405020304" pitchFamily="18" charset="0"/>
              </a:rPr>
              <a:t> </a:t>
            </a:r>
            <a:endParaRPr lang="en-GB" altLang="fr-FR" b="0" i="0" u="none" strike="noStrike" cap="none" baseline="0" dirty="0">
              <a:latin typeface="Times New Roman"/>
              <a:cs typeface="Times New Roman"/>
            </a:endParaRPr>
          </a:p>
        </p:txBody>
      </p:sp>
      <p:sp>
        <p:nvSpPr>
          <p:cNvPr id="2" name="Espace réservé du numéro de diapositive 1">
            <a:extLst>
              <a:ext uri="{FF2B5EF4-FFF2-40B4-BE49-F238E27FC236}">
                <a16:creationId xmlns:a16="http://schemas.microsoft.com/office/drawing/2014/main" id="{47C82406-A79E-4D79-901D-66B5C9B4A994}"/>
              </a:ext>
            </a:extLst>
          </p:cNvPr>
          <p:cNvSpPr>
            <a:spLocks noGrp="1"/>
          </p:cNvSpPr>
          <p:nvPr>
            <p:ph type="sldNum" sz="quarter" idx="12"/>
          </p:nvPr>
        </p:nvSpPr>
        <p:spPr/>
        <p:txBody>
          <a:bodyPr/>
          <a:lstStyle/>
          <a:p>
            <a:fld id="{3F99F40A-6737-4F03-9E29-3B4A0F42BB55}" type="slidenum">
              <a:rPr lang="fr-FR" smtClean="0"/>
              <a:t>9</a:t>
            </a:fld>
            <a:endParaRPr lang="fr-FR"/>
          </a:p>
        </p:txBody>
      </p:sp>
    </p:spTree>
    <p:extLst>
      <p:ext uri="{BB962C8B-B14F-4D97-AF65-F5344CB8AC3E}">
        <p14:creationId xmlns:p14="http://schemas.microsoft.com/office/powerpoint/2010/main" val="1310252925"/>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12</TotalTime>
  <Words>1184</Words>
  <Application>Microsoft Office PowerPoint</Application>
  <PresentationFormat>Grand écran</PresentationFormat>
  <Paragraphs>148</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Gill Sans MT</vt:lpstr>
      <vt:lpstr>Times New Roman</vt:lpstr>
      <vt:lpstr>Wingdings</vt:lpstr>
      <vt:lpstr>Wingdings 2</vt:lpstr>
      <vt:lpstr>Wingdings,Sans-Serif</vt:lpstr>
      <vt:lpstr>Dividende</vt:lpstr>
      <vt:lpstr>Autoencoders and  Variational autoencoders (VAE)</vt:lpstr>
      <vt:lpstr>The CONCEPT</vt:lpstr>
      <vt:lpstr>The concept </vt:lpstr>
      <vt:lpstr>Présentation PowerPoint</vt:lpstr>
      <vt:lpstr>Présentation PowerPoint</vt:lpstr>
      <vt:lpstr>The Fundamental theory</vt:lpstr>
      <vt:lpstr>Definition of an autoencoder</vt:lpstr>
      <vt:lpstr>Architecture of an autoencoder</vt:lpstr>
      <vt:lpstr>Properties of an autoencoder</vt:lpstr>
      <vt:lpstr>HOW TO IMPLEMENT IT ?</vt:lpstr>
      <vt:lpstr>EXAMPLE : DENOISING AUTOENCODER</vt:lpstr>
      <vt:lpstr>DENOISING AUTOENCODER</vt:lpstr>
      <vt:lpstr>Présentation PowerPoint</vt:lpstr>
      <vt:lpstr>APPLICATION AREAS</vt:lpstr>
      <vt:lpstr>NEURAL IMPRINT</vt:lpstr>
      <vt:lpstr>Watermark Removal</vt:lpstr>
      <vt:lpstr>Image coloring</vt:lpstr>
      <vt:lpstr>DIMENSIONALITY REDUCTION &amp; DATA COMPRESSION</vt:lpstr>
      <vt:lpstr>Image segmentation</vt:lpstr>
      <vt:lpstr>IMAGE SEARCH</vt:lpstr>
      <vt:lpstr>ONE-CLASS CLASSIFICATION</vt:lpstr>
      <vt:lpstr>VARIATIONAL AUTOENCODERs (VAE)</vt:lpstr>
      <vt:lpstr>WHAT IS THE DIFFERENCE between an autoencoder and a vae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 and  Variational autoencoders (VAE)</dc:title>
  <dc:creator>Clara Bomy</dc:creator>
  <cp:lastModifiedBy>Clara Bomy</cp:lastModifiedBy>
  <cp:revision>7</cp:revision>
  <dcterms:created xsi:type="dcterms:W3CDTF">2018-12-02T17:10:43Z</dcterms:created>
  <dcterms:modified xsi:type="dcterms:W3CDTF">2019-01-18T18:09:59Z</dcterms:modified>
</cp:coreProperties>
</file>