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7"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5A5"/>
    <a:srgbClr val="BD582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3" d="100"/>
          <a:sy n="113" d="100"/>
        </p:scale>
        <p:origin x="21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E9151C-0386-41A5-801F-260C64639C3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5943-6BA1-4587-AA9D-4EB866F0B1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17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9151C-0386-41A5-801F-260C64639C3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5943-6BA1-4587-AA9D-4EB866F0B1D2}" type="slidenum">
              <a:rPr lang="en-US" smtClean="0"/>
              <a:t>‹#›</a:t>
            </a:fld>
            <a:endParaRPr lang="en-US"/>
          </a:p>
        </p:txBody>
      </p:sp>
    </p:spTree>
    <p:extLst>
      <p:ext uri="{BB962C8B-B14F-4D97-AF65-F5344CB8AC3E}">
        <p14:creationId xmlns:p14="http://schemas.microsoft.com/office/powerpoint/2010/main" val="17673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9151C-0386-41A5-801F-260C64639C3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5943-6BA1-4587-AA9D-4EB866F0B1D2}" type="slidenum">
              <a:rPr lang="en-US" smtClean="0"/>
              <a:t>‹#›</a:t>
            </a:fld>
            <a:endParaRPr lang="en-US"/>
          </a:p>
        </p:txBody>
      </p:sp>
    </p:spTree>
    <p:extLst>
      <p:ext uri="{BB962C8B-B14F-4D97-AF65-F5344CB8AC3E}">
        <p14:creationId xmlns:p14="http://schemas.microsoft.com/office/powerpoint/2010/main" val="53081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9151C-0386-41A5-801F-260C64639C3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5943-6BA1-4587-AA9D-4EB866F0B1D2}" type="slidenum">
              <a:rPr lang="en-US" smtClean="0"/>
              <a:t>‹#›</a:t>
            </a:fld>
            <a:endParaRPr lang="en-US"/>
          </a:p>
        </p:txBody>
      </p:sp>
    </p:spTree>
    <p:extLst>
      <p:ext uri="{BB962C8B-B14F-4D97-AF65-F5344CB8AC3E}">
        <p14:creationId xmlns:p14="http://schemas.microsoft.com/office/powerpoint/2010/main" val="131044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9151C-0386-41A5-801F-260C64639C3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5943-6BA1-4587-AA9D-4EB866F0B1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50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E9151C-0386-41A5-801F-260C64639C33}"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95943-6BA1-4587-AA9D-4EB866F0B1D2}" type="slidenum">
              <a:rPr lang="en-US" smtClean="0"/>
              <a:t>‹#›</a:t>
            </a:fld>
            <a:endParaRPr lang="en-US"/>
          </a:p>
        </p:txBody>
      </p:sp>
    </p:spTree>
    <p:extLst>
      <p:ext uri="{BB962C8B-B14F-4D97-AF65-F5344CB8AC3E}">
        <p14:creationId xmlns:p14="http://schemas.microsoft.com/office/powerpoint/2010/main" val="311151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E9151C-0386-41A5-801F-260C64639C33}"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95943-6BA1-4587-AA9D-4EB866F0B1D2}" type="slidenum">
              <a:rPr lang="en-US" smtClean="0"/>
              <a:t>‹#›</a:t>
            </a:fld>
            <a:endParaRPr lang="en-US"/>
          </a:p>
        </p:txBody>
      </p:sp>
    </p:spTree>
    <p:extLst>
      <p:ext uri="{BB962C8B-B14F-4D97-AF65-F5344CB8AC3E}">
        <p14:creationId xmlns:p14="http://schemas.microsoft.com/office/powerpoint/2010/main" val="1261358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E9151C-0386-41A5-801F-260C64639C33}"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95943-6BA1-4587-AA9D-4EB866F0B1D2}" type="slidenum">
              <a:rPr lang="en-US" smtClean="0"/>
              <a:t>‹#›</a:t>
            </a:fld>
            <a:endParaRPr lang="en-US"/>
          </a:p>
        </p:txBody>
      </p:sp>
    </p:spTree>
    <p:extLst>
      <p:ext uri="{BB962C8B-B14F-4D97-AF65-F5344CB8AC3E}">
        <p14:creationId xmlns:p14="http://schemas.microsoft.com/office/powerpoint/2010/main" val="379167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E9151C-0386-41A5-801F-260C64639C33}" type="datetimeFigureOut">
              <a:rPr lang="en-US" smtClean="0"/>
              <a:t>3/22/2022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2895943-6BA1-4587-AA9D-4EB866F0B1D2}" type="slidenum">
              <a:rPr lang="en-US" smtClean="0"/>
              <a:t>‹#›</a:t>
            </a:fld>
            <a:endParaRPr lang="en-US"/>
          </a:p>
        </p:txBody>
      </p:sp>
    </p:spTree>
    <p:extLst>
      <p:ext uri="{BB962C8B-B14F-4D97-AF65-F5344CB8AC3E}">
        <p14:creationId xmlns:p14="http://schemas.microsoft.com/office/powerpoint/2010/main" val="66620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E9151C-0386-41A5-801F-260C64639C33}" type="datetimeFigureOut">
              <a:rPr lang="en-US" smtClean="0"/>
              <a:t>3/22/2022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895943-6BA1-4587-AA9D-4EB866F0B1D2}" type="slidenum">
              <a:rPr lang="en-US" smtClean="0"/>
              <a:t>‹#›</a:t>
            </a:fld>
            <a:endParaRPr lang="en-US"/>
          </a:p>
        </p:txBody>
      </p:sp>
    </p:spTree>
    <p:extLst>
      <p:ext uri="{BB962C8B-B14F-4D97-AF65-F5344CB8AC3E}">
        <p14:creationId xmlns:p14="http://schemas.microsoft.com/office/powerpoint/2010/main" val="2584080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E9151C-0386-41A5-801F-260C64639C33}"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95943-6BA1-4587-AA9D-4EB866F0B1D2}" type="slidenum">
              <a:rPr lang="en-US" smtClean="0"/>
              <a:t>‹#›</a:t>
            </a:fld>
            <a:endParaRPr lang="en-US"/>
          </a:p>
        </p:txBody>
      </p:sp>
    </p:spTree>
    <p:extLst>
      <p:ext uri="{BB962C8B-B14F-4D97-AF65-F5344CB8AC3E}">
        <p14:creationId xmlns:p14="http://schemas.microsoft.com/office/powerpoint/2010/main" val="294386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E9151C-0386-41A5-801F-260C64639C33}" type="datetimeFigureOut">
              <a:rPr lang="en-US" smtClean="0"/>
              <a:t>3/22/2022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895943-6BA1-4587-AA9D-4EB866F0B1D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831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ign&#10;&#10;Description automatically generated">
            <a:extLst>
              <a:ext uri="{FF2B5EF4-FFF2-40B4-BE49-F238E27FC236}">
                <a16:creationId xmlns:a16="http://schemas.microsoft.com/office/drawing/2014/main" id="{FEBCE6A7-A8FF-4D15-B256-A832537DB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69" y="2018182"/>
            <a:ext cx="2858664" cy="2821635"/>
          </a:xfrm>
          <a:prstGeom prst="rect">
            <a:avLst/>
          </a:prstGeom>
        </p:spPr>
      </p:pic>
      <p:sp>
        <p:nvSpPr>
          <p:cNvPr id="5" name="TextBox 4">
            <a:extLst>
              <a:ext uri="{FF2B5EF4-FFF2-40B4-BE49-F238E27FC236}">
                <a16:creationId xmlns:a16="http://schemas.microsoft.com/office/drawing/2014/main" id="{C7A43402-E8D3-486F-B0E2-886B616F454B}"/>
              </a:ext>
            </a:extLst>
          </p:cNvPr>
          <p:cNvSpPr txBox="1"/>
          <p:nvPr/>
        </p:nvSpPr>
        <p:spPr>
          <a:xfrm>
            <a:off x="9510310" y="2898800"/>
            <a:ext cx="1880644" cy="523220"/>
          </a:xfrm>
          <a:prstGeom prst="rect">
            <a:avLst/>
          </a:prstGeom>
          <a:noFill/>
        </p:spPr>
        <p:txBody>
          <a:bodyPr wrap="none" rtlCol="0">
            <a:spAutoFit/>
          </a:bodyPr>
          <a:lstStyle/>
          <a:p>
            <a:pPr algn="r"/>
            <a:r>
              <a:rPr lang="en-US" sz="2800" b="0" i="0" u="none" strike="noStrike" baseline="0" dirty="0">
                <a:solidFill>
                  <a:srgbClr val="BD582C"/>
                </a:solidFill>
                <a:latin typeface="Open Sans" panose="020B0606030504020204" pitchFamily="34" charset="0"/>
              </a:rPr>
              <a:t>Marketing</a:t>
            </a:r>
          </a:p>
        </p:txBody>
      </p:sp>
      <p:sp>
        <p:nvSpPr>
          <p:cNvPr id="30" name="TextBox 29">
            <a:extLst>
              <a:ext uri="{FF2B5EF4-FFF2-40B4-BE49-F238E27FC236}">
                <a16:creationId xmlns:a16="http://schemas.microsoft.com/office/drawing/2014/main" id="{B98C031A-EC89-4DA8-89A4-047B9ECA267A}"/>
              </a:ext>
            </a:extLst>
          </p:cNvPr>
          <p:cNvSpPr txBox="1"/>
          <p:nvPr/>
        </p:nvSpPr>
        <p:spPr>
          <a:xfrm>
            <a:off x="8970098" y="3617610"/>
            <a:ext cx="2420856" cy="523220"/>
          </a:xfrm>
          <a:prstGeom prst="rect">
            <a:avLst/>
          </a:prstGeom>
          <a:noFill/>
        </p:spPr>
        <p:txBody>
          <a:bodyPr wrap="none" rtlCol="0">
            <a:spAutoFit/>
          </a:bodyPr>
          <a:lstStyle/>
          <a:p>
            <a:pPr algn="r"/>
            <a:r>
              <a:rPr lang="en-US" sz="2800" b="0" i="0" u="none" strike="noStrike" baseline="0" dirty="0">
                <a:solidFill>
                  <a:srgbClr val="BD582C"/>
                </a:solidFill>
                <a:latin typeface="Open Sans" panose="020B0606030504020204" pitchFamily="34" charset="0"/>
              </a:rPr>
              <a:t>Data Analysis</a:t>
            </a:r>
          </a:p>
        </p:txBody>
      </p:sp>
      <p:cxnSp>
        <p:nvCxnSpPr>
          <p:cNvPr id="8" name="Straight Connector 7">
            <a:extLst>
              <a:ext uri="{FF2B5EF4-FFF2-40B4-BE49-F238E27FC236}">
                <a16:creationId xmlns:a16="http://schemas.microsoft.com/office/drawing/2014/main" id="{50F59873-70A4-4809-A6E5-1661F607079B}"/>
              </a:ext>
            </a:extLst>
          </p:cNvPr>
          <p:cNvCxnSpPr>
            <a:cxnSpLocks/>
          </p:cNvCxnSpPr>
          <p:nvPr/>
        </p:nvCxnSpPr>
        <p:spPr>
          <a:xfrm>
            <a:off x="6835888" y="3522132"/>
            <a:ext cx="4555066" cy="0"/>
          </a:xfrm>
          <a:prstGeom prst="line">
            <a:avLst/>
          </a:prstGeom>
          <a:ln>
            <a:solidFill>
              <a:srgbClr val="4095A5"/>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94ACD7D-40F2-4502-B47D-CB4B480C2692}"/>
              </a:ext>
            </a:extLst>
          </p:cNvPr>
          <p:cNvSpPr txBox="1"/>
          <p:nvPr/>
        </p:nvSpPr>
        <p:spPr>
          <a:xfrm>
            <a:off x="6166447" y="5220902"/>
            <a:ext cx="5224507" cy="704232"/>
          </a:xfrm>
          <a:prstGeom prst="rect">
            <a:avLst/>
          </a:prstGeom>
          <a:noFill/>
        </p:spPr>
        <p:txBody>
          <a:bodyPr wrap="none" rtlCol="0">
            <a:spAutoFit/>
          </a:bodyPr>
          <a:lstStyle/>
          <a:p>
            <a:pPr algn="r">
              <a:lnSpc>
                <a:spcPct val="150000"/>
              </a:lnSpc>
            </a:pPr>
            <a:r>
              <a:rPr lang="en-US" sz="1400" dirty="0">
                <a:solidFill>
                  <a:srgbClr val="BD582C"/>
                </a:solidFill>
                <a:latin typeface="Open Sans" panose="020B0606030504020204" pitchFamily="34" charset="0"/>
              </a:rPr>
              <a:t>D</a:t>
            </a:r>
            <a:r>
              <a:rPr lang="en-US" sz="1400" b="0" i="0" u="none" strike="noStrike" baseline="0" dirty="0">
                <a:solidFill>
                  <a:srgbClr val="BD582C"/>
                </a:solidFill>
                <a:latin typeface="Open Sans" panose="020B0606030504020204" pitchFamily="34" charset="0"/>
              </a:rPr>
              <a:t>ata Analytics Capstone Project</a:t>
            </a:r>
          </a:p>
          <a:p>
            <a:pPr algn="r">
              <a:lnSpc>
                <a:spcPct val="150000"/>
              </a:lnSpc>
            </a:pPr>
            <a:r>
              <a:rPr lang="en-US" sz="1400" dirty="0">
                <a:solidFill>
                  <a:srgbClr val="BD582C"/>
                </a:solidFill>
                <a:latin typeface="Open Sans" panose="020B0606030504020204" pitchFamily="34" charset="0"/>
              </a:rPr>
              <a:t>Cesar Aracena | </a:t>
            </a:r>
            <a:r>
              <a:rPr lang="pt-BR" sz="1400" dirty="0">
                <a:solidFill>
                  <a:srgbClr val="BD582C"/>
                </a:solidFill>
                <a:latin typeface="Open Sans" panose="020B0606030504020204" pitchFamily="34" charset="0"/>
              </a:rPr>
              <a:t>https://github.com/claracena/data-analytics</a:t>
            </a:r>
            <a:endParaRPr lang="en-US" sz="1400" b="0" i="0" u="none" strike="noStrike" baseline="0" dirty="0">
              <a:solidFill>
                <a:srgbClr val="BD582C"/>
              </a:solidFill>
              <a:latin typeface="Open Sans" panose="020B0606030504020204" pitchFamily="34" charset="0"/>
            </a:endParaRPr>
          </a:p>
        </p:txBody>
      </p:sp>
    </p:spTree>
    <p:extLst>
      <p:ext uri="{BB962C8B-B14F-4D97-AF65-F5344CB8AC3E}">
        <p14:creationId xmlns:p14="http://schemas.microsoft.com/office/powerpoint/2010/main" val="3152532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F9068-5EE1-4B64-A544-0A77C04C8A5E}"/>
              </a:ext>
            </a:extLst>
          </p:cNvPr>
          <p:cNvSpPr txBox="1"/>
          <p:nvPr/>
        </p:nvSpPr>
        <p:spPr>
          <a:xfrm>
            <a:off x="472510" y="378809"/>
            <a:ext cx="1566454" cy="400110"/>
          </a:xfrm>
          <a:prstGeom prst="rect">
            <a:avLst/>
          </a:prstGeom>
          <a:noFill/>
        </p:spPr>
        <p:txBody>
          <a:bodyPr wrap="none" rtlCol="0">
            <a:spAutoFit/>
          </a:bodyPr>
          <a:lstStyle/>
          <a:p>
            <a:r>
              <a:rPr lang="en-US" sz="2000" b="1" i="0" u="none" strike="noStrike" baseline="0" dirty="0">
                <a:solidFill>
                  <a:srgbClr val="BD582C"/>
                </a:solidFill>
                <a:latin typeface="Open Sans" panose="020B0606030504020204" pitchFamily="34" charset="0"/>
              </a:rPr>
              <a:t>Next Steps</a:t>
            </a:r>
          </a:p>
        </p:txBody>
      </p:sp>
      <p:sp>
        <p:nvSpPr>
          <p:cNvPr id="3" name="TextBox 2">
            <a:extLst>
              <a:ext uri="{FF2B5EF4-FFF2-40B4-BE49-F238E27FC236}">
                <a16:creationId xmlns:a16="http://schemas.microsoft.com/office/drawing/2014/main" id="{3C235F46-D512-487A-9FAB-84255AF180A8}"/>
              </a:ext>
            </a:extLst>
          </p:cNvPr>
          <p:cNvSpPr txBox="1"/>
          <p:nvPr/>
        </p:nvSpPr>
        <p:spPr>
          <a:xfrm>
            <a:off x="472510" y="1068850"/>
            <a:ext cx="11262290" cy="2813142"/>
          </a:xfrm>
          <a:prstGeom prst="rect">
            <a:avLst/>
          </a:prstGeom>
          <a:noFill/>
        </p:spPr>
        <p:txBody>
          <a:bodyPr wrap="square" rtlCol="0">
            <a:spAutoFit/>
          </a:bodyPr>
          <a:lstStyle/>
          <a:p>
            <a:pPr>
              <a:lnSpc>
                <a:spcPct val="150000"/>
              </a:lnSpc>
            </a:pPr>
            <a:r>
              <a:rPr lang="en-US" sz="2000" b="0" i="0" u="none" strike="noStrike" baseline="0" dirty="0">
                <a:solidFill>
                  <a:srgbClr val="BD582C"/>
                </a:solidFill>
                <a:latin typeface="Open Sans" panose="020B0606030504020204" pitchFamily="34" charset="0"/>
              </a:rPr>
              <a:t>To be able to create a better recommendation, </a:t>
            </a:r>
            <a:r>
              <a:rPr lang="en-US" sz="2000" dirty="0">
                <a:solidFill>
                  <a:srgbClr val="BD582C"/>
                </a:solidFill>
                <a:latin typeface="Open Sans" panose="020B0606030504020204" pitchFamily="34" charset="0"/>
              </a:rPr>
              <a:t>we</a:t>
            </a:r>
            <a:r>
              <a:rPr lang="en-US" sz="2000" b="0" i="0" u="none" strike="noStrike" baseline="0" dirty="0">
                <a:solidFill>
                  <a:srgbClr val="BD582C"/>
                </a:solidFill>
                <a:latin typeface="Open Sans" panose="020B0606030504020204" pitchFamily="34" charset="0"/>
              </a:rPr>
              <a:t> suggest the following:</a:t>
            </a:r>
          </a:p>
          <a:p>
            <a:pPr>
              <a:lnSpc>
                <a:spcPct val="150000"/>
              </a:lnSpc>
            </a:pPr>
            <a:endParaRPr lang="en-US" sz="2000" dirty="0">
              <a:solidFill>
                <a:srgbClr val="BD582C"/>
              </a:solidFill>
              <a:latin typeface="Open Sans" panose="020B0606030504020204" pitchFamily="34" charset="0"/>
            </a:endParaRPr>
          </a:p>
          <a:p>
            <a:pPr marL="342900" indent="-342900">
              <a:lnSpc>
                <a:spcPct val="150000"/>
              </a:lnSpc>
              <a:buFontTx/>
              <a:buChar char="-"/>
            </a:pPr>
            <a:r>
              <a:rPr lang="en-US" sz="2000" b="0" i="0" u="none" strike="noStrike" baseline="0" dirty="0">
                <a:solidFill>
                  <a:srgbClr val="BD582C"/>
                </a:solidFill>
                <a:latin typeface="Open Sans" panose="020B0606030504020204" pitchFamily="34" charset="0"/>
              </a:rPr>
              <a:t>Continue gathering data, including some sort of id that identifies each casual user for the next 12 months</a:t>
            </a:r>
          </a:p>
          <a:p>
            <a:pPr marL="342900" indent="-342900">
              <a:lnSpc>
                <a:spcPct val="150000"/>
              </a:lnSpc>
              <a:buFontTx/>
              <a:buChar char="-"/>
            </a:pPr>
            <a:r>
              <a:rPr lang="en-US" sz="2000" b="0" i="0" u="none" strike="noStrike" baseline="0" dirty="0">
                <a:solidFill>
                  <a:srgbClr val="BD582C"/>
                </a:solidFill>
                <a:latin typeface="Open Sans" panose="020B0606030504020204" pitchFamily="34" charset="0"/>
              </a:rPr>
              <a:t>Create a campaign to survey both casual users and members to have a better understanding on their habits and interests on the service.</a:t>
            </a:r>
          </a:p>
        </p:txBody>
      </p:sp>
      <p:sp>
        <p:nvSpPr>
          <p:cNvPr id="4" name="TextBox 3">
            <a:extLst>
              <a:ext uri="{FF2B5EF4-FFF2-40B4-BE49-F238E27FC236}">
                <a16:creationId xmlns:a16="http://schemas.microsoft.com/office/drawing/2014/main" id="{6A257439-10EE-44C4-9B92-8FFAA9245C1B}"/>
              </a:ext>
            </a:extLst>
          </p:cNvPr>
          <p:cNvSpPr txBox="1"/>
          <p:nvPr/>
        </p:nvSpPr>
        <p:spPr>
          <a:xfrm>
            <a:off x="160866" y="6429401"/>
            <a:ext cx="942181" cy="369332"/>
          </a:xfrm>
          <a:prstGeom prst="rect">
            <a:avLst/>
          </a:prstGeom>
          <a:noFill/>
        </p:spPr>
        <p:txBody>
          <a:bodyPr wrap="none" rtlCol="0">
            <a:spAutoFit/>
          </a:bodyPr>
          <a:lstStyle/>
          <a:p>
            <a:r>
              <a:rPr lang="en-US" b="1" dirty="0">
                <a:solidFill>
                  <a:schemeClr val="bg1"/>
                </a:solidFill>
              </a:rPr>
              <a:t>Cyclistic</a:t>
            </a:r>
          </a:p>
        </p:txBody>
      </p:sp>
      <p:sp>
        <p:nvSpPr>
          <p:cNvPr id="5" name="TextBox 4">
            <a:extLst>
              <a:ext uri="{FF2B5EF4-FFF2-40B4-BE49-F238E27FC236}">
                <a16:creationId xmlns:a16="http://schemas.microsoft.com/office/drawing/2014/main" id="{5943EFE5-9813-4600-81D5-364304643FA3}"/>
              </a:ext>
            </a:extLst>
          </p:cNvPr>
          <p:cNvSpPr txBox="1"/>
          <p:nvPr/>
        </p:nvSpPr>
        <p:spPr>
          <a:xfrm>
            <a:off x="9527820" y="6429401"/>
            <a:ext cx="2503314" cy="369332"/>
          </a:xfrm>
          <a:prstGeom prst="rect">
            <a:avLst/>
          </a:prstGeom>
          <a:noFill/>
        </p:spPr>
        <p:txBody>
          <a:bodyPr wrap="none" rtlCol="0">
            <a:spAutoFit/>
          </a:bodyPr>
          <a:lstStyle/>
          <a:p>
            <a:pPr algn="r"/>
            <a:r>
              <a:rPr lang="en-US" b="1" dirty="0">
                <a:solidFill>
                  <a:schemeClr val="bg1"/>
                </a:solidFill>
              </a:rPr>
              <a:t>Marketing Data Analysis</a:t>
            </a:r>
          </a:p>
        </p:txBody>
      </p:sp>
    </p:spTree>
    <p:extLst>
      <p:ext uri="{BB962C8B-B14F-4D97-AF65-F5344CB8AC3E}">
        <p14:creationId xmlns:p14="http://schemas.microsoft.com/office/powerpoint/2010/main" val="49557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5B212-FA07-451C-90F5-9D142F4C8539}"/>
              </a:ext>
            </a:extLst>
          </p:cNvPr>
          <p:cNvSpPr txBox="1"/>
          <p:nvPr/>
        </p:nvSpPr>
        <p:spPr>
          <a:xfrm>
            <a:off x="160866" y="6429401"/>
            <a:ext cx="942181" cy="369332"/>
          </a:xfrm>
          <a:prstGeom prst="rect">
            <a:avLst/>
          </a:prstGeom>
          <a:noFill/>
        </p:spPr>
        <p:txBody>
          <a:bodyPr wrap="none" rtlCol="0">
            <a:spAutoFit/>
          </a:bodyPr>
          <a:lstStyle/>
          <a:p>
            <a:r>
              <a:rPr lang="en-US" b="1" dirty="0">
                <a:solidFill>
                  <a:schemeClr val="bg1"/>
                </a:solidFill>
              </a:rPr>
              <a:t>Cyclistic</a:t>
            </a:r>
          </a:p>
        </p:txBody>
      </p:sp>
      <p:sp>
        <p:nvSpPr>
          <p:cNvPr id="3" name="TextBox 2">
            <a:extLst>
              <a:ext uri="{FF2B5EF4-FFF2-40B4-BE49-F238E27FC236}">
                <a16:creationId xmlns:a16="http://schemas.microsoft.com/office/drawing/2014/main" id="{8278AA3C-FDC7-4B07-B589-84A8FE6A89A2}"/>
              </a:ext>
            </a:extLst>
          </p:cNvPr>
          <p:cNvSpPr txBox="1"/>
          <p:nvPr/>
        </p:nvSpPr>
        <p:spPr>
          <a:xfrm>
            <a:off x="9527820" y="6429401"/>
            <a:ext cx="2503314" cy="369332"/>
          </a:xfrm>
          <a:prstGeom prst="rect">
            <a:avLst/>
          </a:prstGeom>
          <a:noFill/>
        </p:spPr>
        <p:txBody>
          <a:bodyPr wrap="none" rtlCol="0">
            <a:spAutoFit/>
          </a:bodyPr>
          <a:lstStyle/>
          <a:p>
            <a:pPr algn="r"/>
            <a:r>
              <a:rPr lang="en-US" b="1" dirty="0">
                <a:solidFill>
                  <a:schemeClr val="bg1"/>
                </a:solidFill>
              </a:rPr>
              <a:t>Marketing Data Analysis</a:t>
            </a:r>
          </a:p>
        </p:txBody>
      </p:sp>
      <p:sp>
        <p:nvSpPr>
          <p:cNvPr id="4" name="TextBox 3">
            <a:extLst>
              <a:ext uri="{FF2B5EF4-FFF2-40B4-BE49-F238E27FC236}">
                <a16:creationId xmlns:a16="http://schemas.microsoft.com/office/drawing/2014/main" id="{9C808392-CE72-4BA9-90B2-28A67DF2CB00}"/>
              </a:ext>
            </a:extLst>
          </p:cNvPr>
          <p:cNvSpPr txBox="1"/>
          <p:nvPr/>
        </p:nvSpPr>
        <p:spPr>
          <a:xfrm>
            <a:off x="5671043" y="1521809"/>
            <a:ext cx="849913" cy="400110"/>
          </a:xfrm>
          <a:prstGeom prst="rect">
            <a:avLst/>
          </a:prstGeom>
          <a:noFill/>
        </p:spPr>
        <p:txBody>
          <a:bodyPr wrap="none" rtlCol="0">
            <a:spAutoFit/>
          </a:bodyPr>
          <a:lstStyle/>
          <a:p>
            <a:pPr algn="ctr"/>
            <a:r>
              <a:rPr lang="en-US" sz="2000" b="1" i="0" u="none" strike="noStrike" baseline="0" dirty="0">
                <a:solidFill>
                  <a:srgbClr val="BD582C"/>
                </a:solidFill>
                <a:latin typeface="Open Sans" panose="020B0606030504020204" pitchFamily="34" charset="0"/>
              </a:rPr>
              <a:t>Task:</a:t>
            </a:r>
          </a:p>
        </p:txBody>
      </p:sp>
      <p:cxnSp>
        <p:nvCxnSpPr>
          <p:cNvPr id="13" name="Straight Connector 12">
            <a:extLst>
              <a:ext uri="{FF2B5EF4-FFF2-40B4-BE49-F238E27FC236}">
                <a16:creationId xmlns:a16="http://schemas.microsoft.com/office/drawing/2014/main" id="{E3FC81B7-A7D6-4701-A9E0-0556DBB1CB45}"/>
              </a:ext>
            </a:extLst>
          </p:cNvPr>
          <p:cNvCxnSpPr>
            <a:cxnSpLocks/>
          </p:cNvCxnSpPr>
          <p:nvPr/>
        </p:nvCxnSpPr>
        <p:spPr>
          <a:xfrm>
            <a:off x="2734733" y="2003384"/>
            <a:ext cx="6722533" cy="0"/>
          </a:xfrm>
          <a:prstGeom prst="line">
            <a:avLst/>
          </a:prstGeom>
          <a:ln>
            <a:solidFill>
              <a:srgbClr val="4095A5"/>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63637A5-C804-4CED-A0FD-FECAB970D644}"/>
              </a:ext>
            </a:extLst>
          </p:cNvPr>
          <p:cNvSpPr txBox="1"/>
          <p:nvPr/>
        </p:nvSpPr>
        <p:spPr>
          <a:xfrm>
            <a:off x="2915481" y="2084850"/>
            <a:ext cx="6361036" cy="966483"/>
          </a:xfrm>
          <a:prstGeom prst="rect">
            <a:avLst/>
          </a:prstGeom>
          <a:noFill/>
        </p:spPr>
        <p:txBody>
          <a:bodyPr wrap="none" rtlCol="0">
            <a:spAutoFit/>
          </a:bodyPr>
          <a:lstStyle/>
          <a:p>
            <a:pPr algn="ctr">
              <a:lnSpc>
                <a:spcPct val="150000"/>
              </a:lnSpc>
            </a:pPr>
            <a:r>
              <a:rPr lang="en-US" sz="2000" b="0" i="0" u="none" strike="noStrike" baseline="0" dirty="0">
                <a:solidFill>
                  <a:srgbClr val="BD582C"/>
                </a:solidFill>
                <a:latin typeface="Open Sans" panose="020B0606030504020204" pitchFamily="34" charset="0"/>
              </a:rPr>
              <a:t>Detect differences between the usage of the service</a:t>
            </a:r>
          </a:p>
          <a:p>
            <a:pPr algn="ctr">
              <a:lnSpc>
                <a:spcPct val="150000"/>
              </a:lnSpc>
            </a:pPr>
            <a:r>
              <a:rPr lang="en-US" sz="2000" dirty="0">
                <a:solidFill>
                  <a:srgbClr val="BD582C"/>
                </a:solidFill>
                <a:latin typeface="Open Sans" panose="020B0606030504020204" pitchFamily="34" charset="0"/>
              </a:rPr>
              <a:t>by members and casual users</a:t>
            </a:r>
            <a:endParaRPr lang="en-US" sz="2000" b="0" i="0" u="none" strike="noStrike" baseline="0" dirty="0">
              <a:solidFill>
                <a:srgbClr val="BD582C"/>
              </a:solidFill>
              <a:latin typeface="Open Sans" panose="020B0606030504020204" pitchFamily="34" charset="0"/>
            </a:endParaRPr>
          </a:p>
        </p:txBody>
      </p:sp>
    </p:spTree>
    <p:extLst>
      <p:ext uri="{BB962C8B-B14F-4D97-AF65-F5344CB8AC3E}">
        <p14:creationId xmlns:p14="http://schemas.microsoft.com/office/powerpoint/2010/main" val="348577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F9068-5EE1-4B64-A544-0A77C04C8A5E}"/>
              </a:ext>
            </a:extLst>
          </p:cNvPr>
          <p:cNvSpPr txBox="1"/>
          <p:nvPr/>
        </p:nvSpPr>
        <p:spPr>
          <a:xfrm>
            <a:off x="472510" y="378809"/>
            <a:ext cx="1731564" cy="400110"/>
          </a:xfrm>
          <a:prstGeom prst="rect">
            <a:avLst/>
          </a:prstGeom>
          <a:noFill/>
        </p:spPr>
        <p:txBody>
          <a:bodyPr wrap="none" rtlCol="0">
            <a:spAutoFit/>
          </a:bodyPr>
          <a:lstStyle/>
          <a:p>
            <a:r>
              <a:rPr lang="en-US" sz="2000" b="1" i="0" u="none" strike="noStrike" baseline="0" dirty="0">
                <a:solidFill>
                  <a:srgbClr val="BD582C"/>
                </a:solidFill>
                <a:latin typeface="Open Sans" panose="020B0606030504020204" pitchFamily="34" charset="0"/>
              </a:rPr>
              <a:t>Data Source</a:t>
            </a:r>
          </a:p>
        </p:txBody>
      </p:sp>
      <p:sp>
        <p:nvSpPr>
          <p:cNvPr id="3" name="TextBox 2">
            <a:extLst>
              <a:ext uri="{FF2B5EF4-FFF2-40B4-BE49-F238E27FC236}">
                <a16:creationId xmlns:a16="http://schemas.microsoft.com/office/drawing/2014/main" id="{3C235F46-D512-487A-9FAB-84255AF180A8}"/>
              </a:ext>
            </a:extLst>
          </p:cNvPr>
          <p:cNvSpPr txBox="1"/>
          <p:nvPr/>
        </p:nvSpPr>
        <p:spPr>
          <a:xfrm>
            <a:off x="472510" y="1068850"/>
            <a:ext cx="11262290" cy="966483"/>
          </a:xfrm>
          <a:prstGeom prst="rect">
            <a:avLst/>
          </a:prstGeom>
          <a:noFill/>
        </p:spPr>
        <p:txBody>
          <a:bodyPr wrap="square" rtlCol="0">
            <a:spAutoFit/>
          </a:bodyPr>
          <a:lstStyle/>
          <a:p>
            <a:pPr>
              <a:lnSpc>
                <a:spcPct val="150000"/>
              </a:lnSpc>
            </a:pPr>
            <a:r>
              <a:rPr lang="en-US" sz="2000" b="0" i="0" u="none" strike="noStrike" baseline="0" dirty="0">
                <a:solidFill>
                  <a:srgbClr val="BD582C"/>
                </a:solidFill>
                <a:latin typeface="Open Sans" panose="020B0606030504020204" pitchFamily="34" charset="0"/>
              </a:rPr>
              <a:t>All the data was provided by the client separated in monthly, CSV files. For this analysis, only the past 12 months were selected (March 2021 to February 2022).</a:t>
            </a:r>
          </a:p>
        </p:txBody>
      </p:sp>
      <p:sp>
        <p:nvSpPr>
          <p:cNvPr id="4" name="TextBox 3">
            <a:extLst>
              <a:ext uri="{FF2B5EF4-FFF2-40B4-BE49-F238E27FC236}">
                <a16:creationId xmlns:a16="http://schemas.microsoft.com/office/drawing/2014/main" id="{F889C0B9-2F4F-45B8-813E-489519D326EE}"/>
              </a:ext>
            </a:extLst>
          </p:cNvPr>
          <p:cNvSpPr txBox="1"/>
          <p:nvPr/>
        </p:nvSpPr>
        <p:spPr>
          <a:xfrm>
            <a:off x="160866" y="6429401"/>
            <a:ext cx="942181" cy="369332"/>
          </a:xfrm>
          <a:prstGeom prst="rect">
            <a:avLst/>
          </a:prstGeom>
          <a:noFill/>
        </p:spPr>
        <p:txBody>
          <a:bodyPr wrap="none" rtlCol="0">
            <a:spAutoFit/>
          </a:bodyPr>
          <a:lstStyle/>
          <a:p>
            <a:r>
              <a:rPr lang="en-US" b="1" dirty="0">
                <a:solidFill>
                  <a:schemeClr val="bg1"/>
                </a:solidFill>
              </a:rPr>
              <a:t>Cyclistic</a:t>
            </a:r>
          </a:p>
        </p:txBody>
      </p:sp>
      <p:sp>
        <p:nvSpPr>
          <p:cNvPr id="5" name="TextBox 4">
            <a:extLst>
              <a:ext uri="{FF2B5EF4-FFF2-40B4-BE49-F238E27FC236}">
                <a16:creationId xmlns:a16="http://schemas.microsoft.com/office/drawing/2014/main" id="{528629A8-C504-48D7-8267-D546F9864011}"/>
              </a:ext>
            </a:extLst>
          </p:cNvPr>
          <p:cNvSpPr txBox="1"/>
          <p:nvPr/>
        </p:nvSpPr>
        <p:spPr>
          <a:xfrm>
            <a:off x="9527820" y="6429401"/>
            <a:ext cx="2503314" cy="369332"/>
          </a:xfrm>
          <a:prstGeom prst="rect">
            <a:avLst/>
          </a:prstGeom>
          <a:noFill/>
        </p:spPr>
        <p:txBody>
          <a:bodyPr wrap="none" rtlCol="0">
            <a:spAutoFit/>
          </a:bodyPr>
          <a:lstStyle/>
          <a:p>
            <a:pPr algn="r"/>
            <a:r>
              <a:rPr lang="en-US" b="1" dirty="0">
                <a:solidFill>
                  <a:schemeClr val="bg1"/>
                </a:solidFill>
              </a:rPr>
              <a:t>Marketing Data Analysis</a:t>
            </a:r>
          </a:p>
        </p:txBody>
      </p:sp>
    </p:spTree>
    <p:extLst>
      <p:ext uri="{BB962C8B-B14F-4D97-AF65-F5344CB8AC3E}">
        <p14:creationId xmlns:p14="http://schemas.microsoft.com/office/powerpoint/2010/main" val="400584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F9068-5EE1-4B64-A544-0A77C04C8A5E}"/>
              </a:ext>
            </a:extLst>
          </p:cNvPr>
          <p:cNvSpPr txBox="1"/>
          <p:nvPr/>
        </p:nvSpPr>
        <p:spPr>
          <a:xfrm>
            <a:off x="472510" y="378809"/>
            <a:ext cx="2230098" cy="400110"/>
          </a:xfrm>
          <a:prstGeom prst="rect">
            <a:avLst/>
          </a:prstGeom>
          <a:noFill/>
        </p:spPr>
        <p:txBody>
          <a:bodyPr wrap="none" rtlCol="0">
            <a:spAutoFit/>
          </a:bodyPr>
          <a:lstStyle/>
          <a:p>
            <a:r>
              <a:rPr lang="en-US" sz="2000" b="1" i="0" u="none" strike="noStrike" baseline="0" dirty="0">
                <a:solidFill>
                  <a:srgbClr val="BD582C"/>
                </a:solidFill>
                <a:latin typeface="Open Sans" panose="020B0606030504020204" pitchFamily="34" charset="0"/>
              </a:rPr>
              <a:t>Data Treatment</a:t>
            </a:r>
          </a:p>
        </p:txBody>
      </p:sp>
      <p:sp>
        <p:nvSpPr>
          <p:cNvPr id="3" name="TextBox 2">
            <a:extLst>
              <a:ext uri="{FF2B5EF4-FFF2-40B4-BE49-F238E27FC236}">
                <a16:creationId xmlns:a16="http://schemas.microsoft.com/office/drawing/2014/main" id="{3C235F46-D512-487A-9FAB-84255AF180A8}"/>
              </a:ext>
            </a:extLst>
          </p:cNvPr>
          <p:cNvSpPr txBox="1"/>
          <p:nvPr/>
        </p:nvSpPr>
        <p:spPr>
          <a:xfrm>
            <a:off x="472510" y="1068850"/>
            <a:ext cx="11262290" cy="3736472"/>
          </a:xfrm>
          <a:prstGeom prst="rect">
            <a:avLst/>
          </a:prstGeom>
          <a:noFill/>
        </p:spPr>
        <p:txBody>
          <a:bodyPr wrap="square" rtlCol="0">
            <a:spAutoFit/>
          </a:bodyPr>
          <a:lstStyle/>
          <a:p>
            <a:pPr>
              <a:lnSpc>
                <a:spcPct val="150000"/>
              </a:lnSpc>
            </a:pPr>
            <a:r>
              <a:rPr lang="en-US" sz="2000" b="0" i="0" u="none" strike="noStrike" baseline="0" dirty="0">
                <a:solidFill>
                  <a:srgbClr val="BD582C"/>
                </a:solidFill>
                <a:latin typeface="Open Sans" panose="020B0606030504020204" pitchFamily="34" charset="0"/>
              </a:rPr>
              <a:t>The files containing the data were first imported into a secure SQL server.</a:t>
            </a:r>
          </a:p>
          <a:p>
            <a:pPr>
              <a:lnSpc>
                <a:spcPct val="150000"/>
              </a:lnSpc>
            </a:pPr>
            <a:endParaRPr lang="en-US" sz="2000" dirty="0">
              <a:solidFill>
                <a:srgbClr val="BD582C"/>
              </a:solidFill>
              <a:latin typeface="Open Sans" panose="020B0606030504020204" pitchFamily="34" charset="0"/>
            </a:endParaRPr>
          </a:p>
          <a:p>
            <a:pPr>
              <a:lnSpc>
                <a:spcPct val="150000"/>
              </a:lnSpc>
            </a:pPr>
            <a:r>
              <a:rPr lang="en-US" sz="2000" b="0" i="0" u="none" strike="noStrike" baseline="0" dirty="0">
                <a:solidFill>
                  <a:srgbClr val="BD582C"/>
                </a:solidFill>
                <a:latin typeface="Open Sans" panose="020B0606030504020204" pitchFamily="34" charset="0"/>
              </a:rPr>
              <a:t>Once the 12 tables were created, the totality of the data was combined, and the following steps were taken:</a:t>
            </a:r>
          </a:p>
          <a:p>
            <a:pPr>
              <a:lnSpc>
                <a:spcPct val="150000"/>
              </a:lnSpc>
            </a:pPr>
            <a:endParaRPr lang="en-US" sz="2000" dirty="0">
              <a:solidFill>
                <a:srgbClr val="BD582C"/>
              </a:solidFill>
              <a:latin typeface="Open Sans" panose="020B0606030504020204" pitchFamily="34" charset="0"/>
            </a:endParaRPr>
          </a:p>
          <a:p>
            <a:pPr marL="342900" indent="-342900">
              <a:lnSpc>
                <a:spcPct val="150000"/>
              </a:lnSpc>
              <a:buFontTx/>
              <a:buChar char="-"/>
            </a:pPr>
            <a:r>
              <a:rPr lang="en-US" sz="2000" b="0" i="0" u="none" strike="noStrike" baseline="0" dirty="0">
                <a:solidFill>
                  <a:srgbClr val="BD582C"/>
                </a:solidFill>
                <a:latin typeface="Open Sans" panose="020B0606030504020204" pitchFamily="34" charset="0"/>
              </a:rPr>
              <a:t>Check for duplicates</a:t>
            </a:r>
          </a:p>
          <a:p>
            <a:pPr marL="342900" indent="-342900">
              <a:lnSpc>
                <a:spcPct val="150000"/>
              </a:lnSpc>
              <a:buFontTx/>
              <a:buChar char="-"/>
            </a:pPr>
            <a:r>
              <a:rPr lang="en-US" sz="2000" b="0" i="0" u="none" strike="noStrike" baseline="0" dirty="0">
                <a:solidFill>
                  <a:srgbClr val="BD582C"/>
                </a:solidFill>
                <a:latin typeface="Open Sans" panose="020B0606030504020204" pitchFamily="34" charset="0"/>
              </a:rPr>
              <a:t>Check for null/empty values</a:t>
            </a:r>
          </a:p>
          <a:p>
            <a:pPr marL="342900" indent="-342900">
              <a:lnSpc>
                <a:spcPct val="150000"/>
              </a:lnSpc>
              <a:buFontTx/>
              <a:buChar char="-"/>
            </a:pPr>
            <a:r>
              <a:rPr lang="en-US" sz="2000" dirty="0">
                <a:solidFill>
                  <a:srgbClr val="BD582C"/>
                </a:solidFill>
                <a:latin typeface="Open Sans" panose="020B0606030504020204" pitchFamily="34" charset="0"/>
              </a:rPr>
              <a:t>Check for data format inside each column</a:t>
            </a:r>
            <a:endParaRPr lang="en-US" sz="2000" b="0" i="0" u="none" strike="noStrike" baseline="0" dirty="0">
              <a:solidFill>
                <a:srgbClr val="BD582C"/>
              </a:solidFill>
              <a:latin typeface="Open Sans" panose="020B0606030504020204" pitchFamily="34" charset="0"/>
            </a:endParaRPr>
          </a:p>
        </p:txBody>
      </p:sp>
      <p:sp>
        <p:nvSpPr>
          <p:cNvPr id="4" name="TextBox 3">
            <a:extLst>
              <a:ext uri="{FF2B5EF4-FFF2-40B4-BE49-F238E27FC236}">
                <a16:creationId xmlns:a16="http://schemas.microsoft.com/office/drawing/2014/main" id="{6A257439-10EE-44C4-9B92-8FFAA9245C1B}"/>
              </a:ext>
            </a:extLst>
          </p:cNvPr>
          <p:cNvSpPr txBox="1"/>
          <p:nvPr/>
        </p:nvSpPr>
        <p:spPr>
          <a:xfrm>
            <a:off x="160866" y="6429401"/>
            <a:ext cx="942181" cy="369332"/>
          </a:xfrm>
          <a:prstGeom prst="rect">
            <a:avLst/>
          </a:prstGeom>
          <a:noFill/>
        </p:spPr>
        <p:txBody>
          <a:bodyPr wrap="none" rtlCol="0">
            <a:spAutoFit/>
          </a:bodyPr>
          <a:lstStyle/>
          <a:p>
            <a:r>
              <a:rPr lang="en-US" b="1" dirty="0">
                <a:solidFill>
                  <a:schemeClr val="bg1"/>
                </a:solidFill>
              </a:rPr>
              <a:t>Cyclistic</a:t>
            </a:r>
          </a:p>
        </p:txBody>
      </p:sp>
      <p:sp>
        <p:nvSpPr>
          <p:cNvPr id="5" name="TextBox 4">
            <a:extLst>
              <a:ext uri="{FF2B5EF4-FFF2-40B4-BE49-F238E27FC236}">
                <a16:creationId xmlns:a16="http://schemas.microsoft.com/office/drawing/2014/main" id="{5943EFE5-9813-4600-81D5-364304643FA3}"/>
              </a:ext>
            </a:extLst>
          </p:cNvPr>
          <p:cNvSpPr txBox="1"/>
          <p:nvPr/>
        </p:nvSpPr>
        <p:spPr>
          <a:xfrm>
            <a:off x="9527820" y="6429401"/>
            <a:ext cx="2503314" cy="369332"/>
          </a:xfrm>
          <a:prstGeom prst="rect">
            <a:avLst/>
          </a:prstGeom>
          <a:noFill/>
        </p:spPr>
        <p:txBody>
          <a:bodyPr wrap="none" rtlCol="0">
            <a:spAutoFit/>
          </a:bodyPr>
          <a:lstStyle/>
          <a:p>
            <a:pPr algn="r"/>
            <a:r>
              <a:rPr lang="en-US" b="1" dirty="0">
                <a:solidFill>
                  <a:schemeClr val="bg1"/>
                </a:solidFill>
              </a:rPr>
              <a:t>Marketing Data Analysis</a:t>
            </a:r>
          </a:p>
        </p:txBody>
      </p:sp>
    </p:spTree>
    <p:extLst>
      <p:ext uri="{BB962C8B-B14F-4D97-AF65-F5344CB8AC3E}">
        <p14:creationId xmlns:p14="http://schemas.microsoft.com/office/powerpoint/2010/main" val="260495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41D88525-77B4-4D33-88E2-40055965B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129504"/>
            <a:ext cx="6909801" cy="4335560"/>
          </a:xfrm>
          <a:prstGeom prst="rect">
            <a:avLst/>
          </a:prstGeom>
        </p:spPr>
      </p:pic>
      <p:cxnSp>
        <p:nvCxnSpPr>
          <p:cNvPr id="27"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FF9068-5EE1-4B64-A544-0A77C04C8A5E}"/>
              </a:ext>
            </a:extLst>
          </p:cNvPr>
          <p:cNvSpPr txBox="1"/>
          <p:nvPr/>
        </p:nvSpPr>
        <p:spPr>
          <a:xfrm>
            <a:off x="7892142" y="2198914"/>
            <a:ext cx="3566161" cy="3670180"/>
          </a:xfrm>
          <a:prstGeom prst="rect">
            <a:avLst/>
          </a:prstGeom>
        </p:spPr>
        <p:txBody>
          <a:bodyPr vert="horz" lIns="0" tIns="45720" rIns="0" bIns="45720" rtlCol="0">
            <a:normAutofit/>
          </a:bodyPr>
          <a:lstStyle/>
          <a:p>
            <a:pPr algn="r" defTabSz="914400">
              <a:lnSpc>
                <a:spcPct val="150000"/>
              </a:lnSpc>
              <a:spcAft>
                <a:spcPts val="600"/>
              </a:spcAft>
              <a:buClr>
                <a:schemeClr val="accent1"/>
              </a:buClr>
              <a:buFont typeface="Calibri" panose="020F0502020204030204" pitchFamily="34" charset="0"/>
            </a:pPr>
            <a:r>
              <a:rPr lang="en-US" sz="1600" i="0" u="none" strike="noStrike" baseline="0" dirty="0">
                <a:solidFill>
                  <a:schemeClr val="tx1">
                    <a:lumMod val="75000"/>
                    <a:lumOff val="25000"/>
                  </a:schemeClr>
                </a:solidFill>
              </a:rPr>
              <a:t>Members are notoriously more active during weekdays and casual users are more active during weekends.</a:t>
            </a:r>
          </a:p>
        </p:txBody>
      </p:sp>
      <p:sp>
        <p:nvSpPr>
          <p:cNvPr id="28"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46874A96-9E83-43CD-A2E2-60D83509F821}"/>
              </a:ext>
            </a:extLst>
          </p:cNvPr>
          <p:cNvSpPr txBox="1"/>
          <p:nvPr/>
        </p:nvSpPr>
        <p:spPr>
          <a:xfrm>
            <a:off x="8154261" y="1224565"/>
            <a:ext cx="3395481" cy="400110"/>
          </a:xfrm>
          <a:prstGeom prst="rect">
            <a:avLst/>
          </a:prstGeom>
          <a:noFill/>
        </p:spPr>
        <p:txBody>
          <a:bodyPr wrap="none" rtlCol="0">
            <a:spAutoFit/>
          </a:bodyPr>
          <a:lstStyle/>
          <a:p>
            <a:pPr algn="r"/>
            <a:r>
              <a:rPr lang="en-US" sz="2000" b="1" i="0" u="none" strike="noStrike" baseline="0" dirty="0">
                <a:solidFill>
                  <a:srgbClr val="BD582C"/>
                </a:solidFill>
                <a:latin typeface="Open Sans" panose="020B0606030504020204" pitchFamily="34" charset="0"/>
              </a:rPr>
              <a:t>Daily Usage By User Type</a:t>
            </a:r>
          </a:p>
        </p:txBody>
      </p:sp>
      <p:sp>
        <p:nvSpPr>
          <p:cNvPr id="21" name="TextBox 20">
            <a:extLst>
              <a:ext uri="{FF2B5EF4-FFF2-40B4-BE49-F238E27FC236}">
                <a16:creationId xmlns:a16="http://schemas.microsoft.com/office/drawing/2014/main" id="{A731800E-A78B-47B8-AEA8-0A648E46B9A9}"/>
              </a:ext>
            </a:extLst>
          </p:cNvPr>
          <p:cNvSpPr txBox="1"/>
          <p:nvPr/>
        </p:nvSpPr>
        <p:spPr>
          <a:xfrm>
            <a:off x="8837139" y="1598506"/>
            <a:ext cx="2712602" cy="307777"/>
          </a:xfrm>
          <a:prstGeom prst="rect">
            <a:avLst/>
          </a:prstGeom>
          <a:noFill/>
        </p:spPr>
        <p:txBody>
          <a:bodyPr wrap="none" rtlCol="0">
            <a:spAutoFit/>
          </a:bodyPr>
          <a:lstStyle/>
          <a:p>
            <a:pPr algn="r"/>
            <a:r>
              <a:rPr lang="en-US" sz="1400" b="1" i="0" u="none" strike="noStrike" baseline="0" dirty="0">
                <a:solidFill>
                  <a:srgbClr val="4095A5"/>
                </a:solidFill>
                <a:latin typeface="Open Sans" panose="020B0606030504020204" pitchFamily="34" charset="0"/>
              </a:rPr>
              <a:t>Daily Average for 12 months</a:t>
            </a:r>
          </a:p>
        </p:txBody>
      </p:sp>
      <p:sp>
        <p:nvSpPr>
          <p:cNvPr id="29" name="TextBox 28">
            <a:extLst>
              <a:ext uri="{FF2B5EF4-FFF2-40B4-BE49-F238E27FC236}">
                <a16:creationId xmlns:a16="http://schemas.microsoft.com/office/drawing/2014/main" id="{D91C8F1D-1847-4DD5-AEA4-A273D88704C8}"/>
              </a:ext>
            </a:extLst>
          </p:cNvPr>
          <p:cNvSpPr txBox="1"/>
          <p:nvPr/>
        </p:nvSpPr>
        <p:spPr>
          <a:xfrm>
            <a:off x="160866" y="6429401"/>
            <a:ext cx="942181" cy="369332"/>
          </a:xfrm>
          <a:prstGeom prst="rect">
            <a:avLst/>
          </a:prstGeom>
          <a:noFill/>
        </p:spPr>
        <p:txBody>
          <a:bodyPr wrap="none" rtlCol="0">
            <a:spAutoFit/>
          </a:bodyPr>
          <a:lstStyle/>
          <a:p>
            <a:r>
              <a:rPr lang="en-US" b="1" dirty="0">
                <a:solidFill>
                  <a:schemeClr val="bg1"/>
                </a:solidFill>
              </a:rPr>
              <a:t>Cyclistic</a:t>
            </a:r>
          </a:p>
        </p:txBody>
      </p:sp>
      <p:sp>
        <p:nvSpPr>
          <p:cNvPr id="30" name="TextBox 29">
            <a:extLst>
              <a:ext uri="{FF2B5EF4-FFF2-40B4-BE49-F238E27FC236}">
                <a16:creationId xmlns:a16="http://schemas.microsoft.com/office/drawing/2014/main" id="{D3197C22-4E38-499E-B87E-3AC21AF613E6}"/>
              </a:ext>
            </a:extLst>
          </p:cNvPr>
          <p:cNvSpPr txBox="1"/>
          <p:nvPr/>
        </p:nvSpPr>
        <p:spPr>
          <a:xfrm>
            <a:off x="9527820" y="6429401"/>
            <a:ext cx="2503314" cy="369332"/>
          </a:xfrm>
          <a:prstGeom prst="rect">
            <a:avLst/>
          </a:prstGeom>
          <a:noFill/>
        </p:spPr>
        <p:txBody>
          <a:bodyPr wrap="none" rtlCol="0">
            <a:spAutoFit/>
          </a:bodyPr>
          <a:lstStyle/>
          <a:p>
            <a:pPr algn="r"/>
            <a:r>
              <a:rPr lang="en-US" b="1" dirty="0">
                <a:solidFill>
                  <a:schemeClr val="bg1"/>
                </a:solidFill>
              </a:rPr>
              <a:t>Marketing Data Analysis</a:t>
            </a:r>
          </a:p>
        </p:txBody>
      </p:sp>
    </p:spTree>
    <p:extLst>
      <p:ext uri="{BB962C8B-B14F-4D97-AF65-F5344CB8AC3E}">
        <p14:creationId xmlns:p14="http://schemas.microsoft.com/office/powerpoint/2010/main" val="108547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D88525-77B4-4D33-88E2-40055965BB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1245937"/>
            <a:ext cx="6909801" cy="4102694"/>
          </a:xfrm>
          <a:prstGeom prst="rect">
            <a:avLst/>
          </a:prstGeom>
        </p:spPr>
      </p:pic>
      <p:cxnSp>
        <p:nvCxnSpPr>
          <p:cNvPr id="27"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FF9068-5EE1-4B64-A544-0A77C04C8A5E}"/>
              </a:ext>
            </a:extLst>
          </p:cNvPr>
          <p:cNvSpPr txBox="1"/>
          <p:nvPr/>
        </p:nvSpPr>
        <p:spPr>
          <a:xfrm>
            <a:off x="7892142" y="2198914"/>
            <a:ext cx="3566161" cy="3670180"/>
          </a:xfrm>
          <a:prstGeom prst="rect">
            <a:avLst/>
          </a:prstGeom>
        </p:spPr>
        <p:txBody>
          <a:bodyPr vert="horz" lIns="0" tIns="45720" rIns="0" bIns="45720" rtlCol="0">
            <a:normAutofit/>
          </a:bodyPr>
          <a:lstStyle/>
          <a:p>
            <a:pPr algn="r" defTabSz="914400">
              <a:lnSpc>
                <a:spcPct val="150000"/>
              </a:lnSpc>
              <a:spcAft>
                <a:spcPts val="600"/>
              </a:spcAft>
              <a:buClr>
                <a:schemeClr val="accent1"/>
              </a:buClr>
              <a:buFont typeface="Calibri" panose="020F0502020204030204" pitchFamily="34" charset="0"/>
            </a:pPr>
            <a:r>
              <a:rPr lang="en-US" sz="1600" i="0" u="none" strike="noStrike" baseline="0" dirty="0">
                <a:solidFill>
                  <a:schemeClr val="tx1">
                    <a:lumMod val="75000"/>
                    <a:lumOff val="25000"/>
                  </a:schemeClr>
                </a:solidFill>
              </a:rPr>
              <a:t>Casual users use the bicycles more time each time they rent one.</a:t>
            </a:r>
          </a:p>
        </p:txBody>
      </p:sp>
      <p:sp>
        <p:nvSpPr>
          <p:cNvPr id="28"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46874A96-9E83-43CD-A2E2-60D83509F821}"/>
              </a:ext>
            </a:extLst>
          </p:cNvPr>
          <p:cNvSpPr txBox="1"/>
          <p:nvPr/>
        </p:nvSpPr>
        <p:spPr>
          <a:xfrm>
            <a:off x="8478067" y="918680"/>
            <a:ext cx="3071675" cy="707886"/>
          </a:xfrm>
          <a:prstGeom prst="rect">
            <a:avLst/>
          </a:prstGeom>
          <a:noFill/>
        </p:spPr>
        <p:txBody>
          <a:bodyPr wrap="none" rtlCol="0">
            <a:spAutoFit/>
          </a:bodyPr>
          <a:lstStyle/>
          <a:p>
            <a:pPr algn="r"/>
            <a:r>
              <a:rPr lang="en-US" sz="2000" b="1" i="0" u="none" strike="noStrike" baseline="0" dirty="0">
                <a:solidFill>
                  <a:srgbClr val="BD582C"/>
                </a:solidFill>
                <a:latin typeface="Open Sans" panose="020B0606030504020204" pitchFamily="34" charset="0"/>
              </a:rPr>
              <a:t>Average Ride Duration</a:t>
            </a:r>
          </a:p>
          <a:p>
            <a:pPr algn="r"/>
            <a:r>
              <a:rPr lang="en-US" sz="2000" b="1" i="0" u="none" strike="noStrike" baseline="0" dirty="0">
                <a:solidFill>
                  <a:srgbClr val="BD582C"/>
                </a:solidFill>
                <a:latin typeface="Open Sans" panose="020B0606030504020204" pitchFamily="34" charset="0"/>
              </a:rPr>
              <a:t>By User Type</a:t>
            </a:r>
          </a:p>
        </p:txBody>
      </p:sp>
      <p:sp>
        <p:nvSpPr>
          <p:cNvPr id="21" name="TextBox 20">
            <a:extLst>
              <a:ext uri="{FF2B5EF4-FFF2-40B4-BE49-F238E27FC236}">
                <a16:creationId xmlns:a16="http://schemas.microsoft.com/office/drawing/2014/main" id="{A731800E-A78B-47B8-AEA8-0A648E46B9A9}"/>
              </a:ext>
            </a:extLst>
          </p:cNvPr>
          <p:cNvSpPr txBox="1"/>
          <p:nvPr/>
        </p:nvSpPr>
        <p:spPr>
          <a:xfrm>
            <a:off x="8277690" y="1598506"/>
            <a:ext cx="3272051" cy="307777"/>
          </a:xfrm>
          <a:prstGeom prst="rect">
            <a:avLst/>
          </a:prstGeom>
          <a:noFill/>
        </p:spPr>
        <p:txBody>
          <a:bodyPr wrap="none" rtlCol="0">
            <a:spAutoFit/>
          </a:bodyPr>
          <a:lstStyle/>
          <a:p>
            <a:pPr algn="r"/>
            <a:r>
              <a:rPr lang="en-US" sz="1400" b="1" i="0" u="none" strike="noStrike" baseline="0" dirty="0">
                <a:solidFill>
                  <a:srgbClr val="4095A5"/>
                </a:solidFill>
                <a:latin typeface="Open Sans" panose="020B0606030504020204" pitchFamily="34" charset="0"/>
              </a:rPr>
              <a:t>Average for 12 months, in minutes</a:t>
            </a:r>
          </a:p>
        </p:txBody>
      </p:sp>
      <p:sp>
        <p:nvSpPr>
          <p:cNvPr id="13" name="TextBox 12">
            <a:extLst>
              <a:ext uri="{FF2B5EF4-FFF2-40B4-BE49-F238E27FC236}">
                <a16:creationId xmlns:a16="http://schemas.microsoft.com/office/drawing/2014/main" id="{C9D4C735-2479-46C2-BD07-54CBA7E3B53E}"/>
              </a:ext>
            </a:extLst>
          </p:cNvPr>
          <p:cNvSpPr txBox="1"/>
          <p:nvPr/>
        </p:nvSpPr>
        <p:spPr>
          <a:xfrm>
            <a:off x="160866" y="6429401"/>
            <a:ext cx="942181" cy="369332"/>
          </a:xfrm>
          <a:prstGeom prst="rect">
            <a:avLst/>
          </a:prstGeom>
          <a:noFill/>
        </p:spPr>
        <p:txBody>
          <a:bodyPr wrap="none" rtlCol="0">
            <a:spAutoFit/>
          </a:bodyPr>
          <a:lstStyle/>
          <a:p>
            <a:r>
              <a:rPr lang="en-US" b="1" dirty="0">
                <a:solidFill>
                  <a:schemeClr val="bg1"/>
                </a:solidFill>
              </a:rPr>
              <a:t>Cyclistic</a:t>
            </a:r>
          </a:p>
        </p:txBody>
      </p:sp>
      <p:sp>
        <p:nvSpPr>
          <p:cNvPr id="14" name="TextBox 13">
            <a:extLst>
              <a:ext uri="{FF2B5EF4-FFF2-40B4-BE49-F238E27FC236}">
                <a16:creationId xmlns:a16="http://schemas.microsoft.com/office/drawing/2014/main" id="{8145492F-F6E0-4231-94AB-3C4C7D507BB2}"/>
              </a:ext>
            </a:extLst>
          </p:cNvPr>
          <p:cNvSpPr txBox="1"/>
          <p:nvPr/>
        </p:nvSpPr>
        <p:spPr>
          <a:xfrm>
            <a:off x="9527820" y="6429401"/>
            <a:ext cx="2503314" cy="369332"/>
          </a:xfrm>
          <a:prstGeom prst="rect">
            <a:avLst/>
          </a:prstGeom>
          <a:noFill/>
        </p:spPr>
        <p:txBody>
          <a:bodyPr wrap="none" rtlCol="0">
            <a:spAutoFit/>
          </a:bodyPr>
          <a:lstStyle/>
          <a:p>
            <a:pPr algn="r"/>
            <a:r>
              <a:rPr lang="en-US" b="1" dirty="0">
                <a:solidFill>
                  <a:schemeClr val="bg1"/>
                </a:solidFill>
              </a:rPr>
              <a:t>Marketing Data Analysis</a:t>
            </a:r>
          </a:p>
        </p:txBody>
      </p:sp>
    </p:spTree>
    <p:extLst>
      <p:ext uri="{BB962C8B-B14F-4D97-AF65-F5344CB8AC3E}">
        <p14:creationId xmlns:p14="http://schemas.microsoft.com/office/powerpoint/2010/main" val="323486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D88525-77B4-4D33-88E2-40055965BB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1261343"/>
            <a:ext cx="6909801" cy="4071881"/>
          </a:xfrm>
          <a:prstGeom prst="rect">
            <a:avLst/>
          </a:prstGeom>
        </p:spPr>
      </p:pic>
      <p:cxnSp>
        <p:nvCxnSpPr>
          <p:cNvPr id="27"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FF9068-5EE1-4B64-A544-0A77C04C8A5E}"/>
              </a:ext>
            </a:extLst>
          </p:cNvPr>
          <p:cNvSpPr txBox="1"/>
          <p:nvPr/>
        </p:nvSpPr>
        <p:spPr>
          <a:xfrm>
            <a:off x="7892142" y="2198914"/>
            <a:ext cx="3566161" cy="3670180"/>
          </a:xfrm>
          <a:prstGeom prst="rect">
            <a:avLst/>
          </a:prstGeom>
        </p:spPr>
        <p:txBody>
          <a:bodyPr vert="horz" lIns="0" tIns="45720" rIns="0" bIns="45720" rtlCol="0">
            <a:normAutofit/>
          </a:bodyPr>
          <a:lstStyle/>
          <a:p>
            <a:pPr algn="r" defTabSz="914400">
              <a:lnSpc>
                <a:spcPct val="150000"/>
              </a:lnSpc>
              <a:spcAft>
                <a:spcPts val="600"/>
              </a:spcAft>
              <a:buClr>
                <a:schemeClr val="accent1"/>
              </a:buClr>
              <a:buFont typeface="Calibri" panose="020F0502020204030204" pitchFamily="34" charset="0"/>
            </a:pPr>
            <a:r>
              <a:rPr lang="en-US" sz="1600" i="0" u="none" strike="noStrike" baseline="0" dirty="0">
                <a:solidFill>
                  <a:schemeClr val="tx1">
                    <a:lumMod val="75000"/>
                    <a:lumOff val="25000"/>
                  </a:schemeClr>
                </a:solidFill>
              </a:rPr>
              <a:t>Casual users increase the use of the service </a:t>
            </a:r>
            <a:r>
              <a:rPr lang="en-US" sz="1600" dirty="0">
                <a:solidFill>
                  <a:schemeClr val="tx1">
                    <a:lumMod val="75000"/>
                    <a:lumOff val="25000"/>
                  </a:schemeClr>
                </a:solidFill>
              </a:rPr>
              <a:t>when the conditions are best suited for outdoor activities.</a:t>
            </a:r>
            <a:endParaRPr lang="en-US" sz="1600" i="0" u="none" strike="noStrike" baseline="0" dirty="0">
              <a:solidFill>
                <a:schemeClr val="tx1">
                  <a:lumMod val="75000"/>
                  <a:lumOff val="25000"/>
                </a:schemeClr>
              </a:solidFill>
            </a:endParaRPr>
          </a:p>
        </p:txBody>
      </p:sp>
      <p:sp>
        <p:nvSpPr>
          <p:cNvPr id="28"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46874A96-9E83-43CD-A2E2-60D83509F821}"/>
              </a:ext>
            </a:extLst>
          </p:cNvPr>
          <p:cNvSpPr txBox="1"/>
          <p:nvPr/>
        </p:nvSpPr>
        <p:spPr>
          <a:xfrm>
            <a:off x="9685128" y="918680"/>
            <a:ext cx="1864614" cy="707886"/>
          </a:xfrm>
          <a:prstGeom prst="rect">
            <a:avLst/>
          </a:prstGeom>
          <a:noFill/>
        </p:spPr>
        <p:txBody>
          <a:bodyPr wrap="none" rtlCol="0">
            <a:spAutoFit/>
          </a:bodyPr>
          <a:lstStyle/>
          <a:p>
            <a:pPr algn="r"/>
            <a:r>
              <a:rPr lang="en-US" sz="2000" b="1" i="0" u="none" strike="noStrike" baseline="0" dirty="0">
                <a:solidFill>
                  <a:srgbClr val="BD582C"/>
                </a:solidFill>
                <a:latin typeface="Open Sans" panose="020B0606030504020204" pitchFamily="34" charset="0"/>
              </a:rPr>
              <a:t>Seasonal Use</a:t>
            </a:r>
          </a:p>
          <a:p>
            <a:pPr algn="r"/>
            <a:r>
              <a:rPr lang="en-US" sz="2000" b="1" i="0" u="none" strike="noStrike" baseline="0" dirty="0">
                <a:solidFill>
                  <a:srgbClr val="BD582C"/>
                </a:solidFill>
                <a:latin typeface="Open Sans" panose="020B0606030504020204" pitchFamily="34" charset="0"/>
              </a:rPr>
              <a:t>By User Type</a:t>
            </a:r>
          </a:p>
        </p:txBody>
      </p:sp>
      <p:sp>
        <p:nvSpPr>
          <p:cNvPr id="21" name="TextBox 20">
            <a:extLst>
              <a:ext uri="{FF2B5EF4-FFF2-40B4-BE49-F238E27FC236}">
                <a16:creationId xmlns:a16="http://schemas.microsoft.com/office/drawing/2014/main" id="{A731800E-A78B-47B8-AEA8-0A648E46B9A9}"/>
              </a:ext>
            </a:extLst>
          </p:cNvPr>
          <p:cNvSpPr txBox="1"/>
          <p:nvPr/>
        </p:nvSpPr>
        <p:spPr>
          <a:xfrm>
            <a:off x="9398190" y="1598506"/>
            <a:ext cx="2151551" cy="307777"/>
          </a:xfrm>
          <a:prstGeom prst="rect">
            <a:avLst/>
          </a:prstGeom>
          <a:noFill/>
        </p:spPr>
        <p:txBody>
          <a:bodyPr wrap="none" rtlCol="0">
            <a:spAutoFit/>
          </a:bodyPr>
          <a:lstStyle/>
          <a:p>
            <a:pPr algn="r"/>
            <a:r>
              <a:rPr lang="en-US" sz="1400" b="1" i="0" u="none" strike="noStrike" baseline="0" dirty="0">
                <a:solidFill>
                  <a:srgbClr val="4095A5"/>
                </a:solidFill>
                <a:latin typeface="Open Sans" panose="020B0606030504020204" pitchFamily="34" charset="0"/>
              </a:rPr>
              <a:t>Total rides per season</a:t>
            </a:r>
          </a:p>
        </p:txBody>
      </p:sp>
      <p:sp>
        <p:nvSpPr>
          <p:cNvPr id="13" name="TextBox 12">
            <a:extLst>
              <a:ext uri="{FF2B5EF4-FFF2-40B4-BE49-F238E27FC236}">
                <a16:creationId xmlns:a16="http://schemas.microsoft.com/office/drawing/2014/main" id="{C9D4C735-2479-46C2-BD07-54CBA7E3B53E}"/>
              </a:ext>
            </a:extLst>
          </p:cNvPr>
          <p:cNvSpPr txBox="1"/>
          <p:nvPr/>
        </p:nvSpPr>
        <p:spPr>
          <a:xfrm>
            <a:off x="160866" y="6429401"/>
            <a:ext cx="942181" cy="369332"/>
          </a:xfrm>
          <a:prstGeom prst="rect">
            <a:avLst/>
          </a:prstGeom>
          <a:noFill/>
        </p:spPr>
        <p:txBody>
          <a:bodyPr wrap="none" rtlCol="0">
            <a:spAutoFit/>
          </a:bodyPr>
          <a:lstStyle/>
          <a:p>
            <a:r>
              <a:rPr lang="en-US" b="1" dirty="0">
                <a:solidFill>
                  <a:schemeClr val="bg1"/>
                </a:solidFill>
              </a:rPr>
              <a:t>Cyclistic</a:t>
            </a:r>
          </a:p>
        </p:txBody>
      </p:sp>
      <p:sp>
        <p:nvSpPr>
          <p:cNvPr id="14" name="TextBox 13">
            <a:extLst>
              <a:ext uri="{FF2B5EF4-FFF2-40B4-BE49-F238E27FC236}">
                <a16:creationId xmlns:a16="http://schemas.microsoft.com/office/drawing/2014/main" id="{8145492F-F6E0-4231-94AB-3C4C7D507BB2}"/>
              </a:ext>
            </a:extLst>
          </p:cNvPr>
          <p:cNvSpPr txBox="1"/>
          <p:nvPr/>
        </p:nvSpPr>
        <p:spPr>
          <a:xfrm>
            <a:off x="9527820" y="6429401"/>
            <a:ext cx="2503314" cy="369332"/>
          </a:xfrm>
          <a:prstGeom prst="rect">
            <a:avLst/>
          </a:prstGeom>
          <a:noFill/>
        </p:spPr>
        <p:txBody>
          <a:bodyPr wrap="none" rtlCol="0">
            <a:spAutoFit/>
          </a:bodyPr>
          <a:lstStyle/>
          <a:p>
            <a:pPr algn="r"/>
            <a:r>
              <a:rPr lang="en-US" b="1" dirty="0">
                <a:solidFill>
                  <a:schemeClr val="bg1"/>
                </a:solidFill>
              </a:rPr>
              <a:t>Marketing Data Analysis</a:t>
            </a:r>
          </a:p>
        </p:txBody>
      </p:sp>
    </p:spTree>
    <p:extLst>
      <p:ext uri="{BB962C8B-B14F-4D97-AF65-F5344CB8AC3E}">
        <p14:creationId xmlns:p14="http://schemas.microsoft.com/office/powerpoint/2010/main" val="227399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F9068-5EE1-4B64-A544-0A77C04C8A5E}"/>
              </a:ext>
            </a:extLst>
          </p:cNvPr>
          <p:cNvSpPr txBox="1"/>
          <p:nvPr/>
        </p:nvSpPr>
        <p:spPr>
          <a:xfrm>
            <a:off x="472510" y="378809"/>
            <a:ext cx="4456669" cy="400110"/>
          </a:xfrm>
          <a:prstGeom prst="rect">
            <a:avLst/>
          </a:prstGeom>
          <a:noFill/>
        </p:spPr>
        <p:txBody>
          <a:bodyPr wrap="none" rtlCol="0">
            <a:spAutoFit/>
          </a:bodyPr>
          <a:lstStyle/>
          <a:p>
            <a:r>
              <a:rPr lang="en-US" sz="2000" b="1" i="0" u="none" strike="noStrike" baseline="0" dirty="0">
                <a:solidFill>
                  <a:srgbClr val="BD582C"/>
                </a:solidFill>
                <a:latin typeface="Open Sans" panose="020B0606030504020204" pitchFamily="34" charset="0"/>
              </a:rPr>
              <a:t>Key Insights &amp; Recommendations</a:t>
            </a:r>
          </a:p>
        </p:txBody>
      </p:sp>
      <p:sp>
        <p:nvSpPr>
          <p:cNvPr id="3" name="TextBox 2">
            <a:extLst>
              <a:ext uri="{FF2B5EF4-FFF2-40B4-BE49-F238E27FC236}">
                <a16:creationId xmlns:a16="http://schemas.microsoft.com/office/drawing/2014/main" id="{3C235F46-D512-487A-9FAB-84255AF180A8}"/>
              </a:ext>
            </a:extLst>
          </p:cNvPr>
          <p:cNvSpPr txBox="1"/>
          <p:nvPr/>
        </p:nvSpPr>
        <p:spPr>
          <a:xfrm>
            <a:off x="472510" y="1068850"/>
            <a:ext cx="11262290" cy="2813142"/>
          </a:xfrm>
          <a:prstGeom prst="rect">
            <a:avLst/>
          </a:prstGeom>
          <a:noFill/>
        </p:spPr>
        <p:txBody>
          <a:bodyPr wrap="square" rtlCol="0">
            <a:spAutoFit/>
          </a:bodyPr>
          <a:lstStyle/>
          <a:p>
            <a:pPr>
              <a:lnSpc>
                <a:spcPct val="150000"/>
              </a:lnSpc>
            </a:pPr>
            <a:r>
              <a:rPr lang="en-US" sz="2000" b="0" i="0" u="none" strike="noStrike" baseline="0" dirty="0">
                <a:solidFill>
                  <a:srgbClr val="BD582C"/>
                </a:solidFill>
                <a:latin typeface="Open Sans" panose="020B0606030504020204" pitchFamily="34" charset="0"/>
              </a:rPr>
              <a:t>The analysis of the data shows that while annual members use the service for commuting to and from work, casual users tend to only use the service when outside conditions are optimal.</a:t>
            </a:r>
          </a:p>
          <a:p>
            <a:pPr>
              <a:lnSpc>
                <a:spcPct val="150000"/>
              </a:lnSpc>
            </a:pPr>
            <a:endParaRPr lang="en-US" sz="2000" dirty="0">
              <a:solidFill>
                <a:srgbClr val="BD582C"/>
              </a:solidFill>
              <a:latin typeface="Open Sans" panose="020B0606030504020204" pitchFamily="34" charset="0"/>
            </a:endParaRPr>
          </a:p>
          <a:p>
            <a:pPr>
              <a:lnSpc>
                <a:spcPct val="150000"/>
              </a:lnSpc>
            </a:pPr>
            <a:r>
              <a:rPr lang="en-US" sz="2000" b="0" i="0" u="none" strike="noStrike" baseline="0" dirty="0">
                <a:solidFill>
                  <a:srgbClr val="BD582C"/>
                </a:solidFill>
                <a:latin typeface="Open Sans" panose="020B0606030504020204" pitchFamily="34" charset="0"/>
              </a:rPr>
              <a:t>Because the data does not include the quantity of times single casual riders use the service or how they use it, it is not possible to determine the average recurrency of users.</a:t>
            </a:r>
          </a:p>
        </p:txBody>
      </p:sp>
      <p:sp>
        <p:nvSpPr>
          <p:cNvPr id="4" name="TextBox 3">
            <a:extLst>
              <a:ext uri="{FF2B5EF4-FFF2-40B4-BE49-F238E27FC236}">
                <a16:creationId xmlns:a16="http://schemas.microsoft.com/office/drawing/2014/main" id="{6A257439-10EE-44C4-9B92-8FFAA9245C1B}"/>
              </a:ext>
            </a:extLst>
          </p:cNvPr>
          <p:cNvSpPr txBox="1"/>
          <p:nvPr/>
        </p:nvSpPr>
        <p:spPr>
          <a:xfrm>
            <a:off x="160866" y="6429401"/>
            <a:ext cx="942181" cy="369332"/>
          </a:xfrm>
          <a:prstGeom prst="rect">
            <a:avLst/>
          </a:prstGeom>
          <a:noFill/>
        </p:spPr>
        <p:txBody>
          <a:bodyPr wrap="none" rtlCol="0">
            <a:spAutoFit/>
          </a:bodyPr>
          <a:lstStyle/>
          <a:p>
            <a:r>
              <a:rPr lang="en-US" b="1" dirty="0">
                <a:solidFill>
                  <a:schemeClr val="bg1"/>
                </a:solidFill>
              </a:rPr>
              <a:t>Cyclistic</a:t>
            </a:r>
          </a:p>
        </p:txBody>
      </p:sp>
      <p:sp>
        <p:nvSpPr>
          <p:cNvPr id="5" name="TextBox 4">
            <a:extLst>
              <a:ext uri="{FF2B5EF4-FFF2-40B4-BE49-F238E27FC236}">
                <a16:creationId xmlns:a16="http://schemas.microsoft.com/office/drawing/2014/main" id="{5943EFE5-9813-4600-81D5-364304643FA3}"/>
              </a:ext>
            </a:extLst>
          </p:cNvPr>
          <p:cNvSpPr txBox="1"/>
          <p:nvPr/>
        </p:nvSpPr>
        <p:spPr>
          <a:xfrm>
            <a:off x="9527820" y="6429401"/>
            <a:ext cx="2503314" cy="369332"/>
          </a:xfrm>
          <a:prstGeom prst="rect">
            <a:avLst/>
          </a:prstGeom>
          <a:noFill/>
        </p:spPr>
        <p:txBody>
          <a:bodyPr wrap="none" rtlCol="0">
            <a:spAutoFit/>
          </a:bodyPr>
          <a:lstStyle/>
          <a:p>
            <a:pPr algn="r"/>
            <a:r>
              <a:rPr lang="en-US" b="1" dirty="0">
                <a:solidFill>
                  <a:schemeClr val="bg1"/>
                </a:solidFill>
              </a:rPr>
              <a:t>Marketing Data Analysis</a:t>
            </a:r>
          </a:p>
        </p:txBody>
      </p:sp>
    </p:spTree>
    <p:extLst>
      <p:ext uri="{BB962C8B-B14F-4D97-AF65-F5344CB8AC3E}">
        <p14:creationId xmlns:p14="http://schemas.microsoft.com/office/powerpoint/2010/main" val="34725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F9068-5EE1-4B64-A544-0A77C04C8A5E}"/>
              </a:ext>
            </a:extLst>
          </p:cNvPr>
          <p:cNvSpPr txBox="1"/>
          <p:nvPr/>
        </p:nvSpPr>
        <p:spPr>
          <a:xfrm>
            <a:off x="472510" y="378809"/>
            <a:ext cx="5995552" cy="400110"/>
          </a:xfrm>
          <a:prstGeom prst="rect">
            <a:avLst/>
          </a:prstGeom>
          <a:noFill/>
        </p:spPr>
        <p:txBody>
          <a:bodyPr wrap="none" rtlCol="0">
            <a:spAutoFit/>
          </a:bodyPr>
          <a:lstStyle/>
          <a:p>
            <a:r>
              <a:rPr lang="en-US" sz="2000" b="1" i="0" u="none" strike="noStrike" baseline="0" dirty="0">
                <a:solidFill>
                  <a:srgbClr val="BD582C"/>
                </a:solidFill>
                <a:latin typeface="Open Sans" panose="020B0606030504020204" pitchFamily="34" charset="0"/>
              </a:rPr>
              <a:t>Key Insights &amp; Recommendations (continued)</a:t>
            </a:r>
          </a:p>
        </p:txBody>
      </p:sp>
      <p:sp>
        <p:nvSpPr>
          <p:cNvPr id="3" name="TextBox 2">
            <a:extLst>
              <a:ext uri="{FF2B5EF4-FFF2-40B4-BE49-F238E27FC236}">
                <a16:creationId xmlns:a16="http://schemas.microsoft.com/office/drawing/2014/main" id="{3C235F46-D512-487A-9FAB-84255AF180A8}"/>
              </a:ext>
            </a:extLst>
          </p:cNvPr>
          <p:cNvSpPr txBox="1"/>
          <p:nvPr/>
        </p:nvSpPr>
        <p:spPr>
          <a:xfrm>
            <a:off x="472510" y="1068850"/>
            <a:ext cx="11262290" cy="2813142"/>
          </a:xfrm>
          <a:prstGeom prst="rect">
            <a:avLst/>
          </a:prstGeom>
          <a:noFill/>
        </p:spPr>
        <p:txBody>
          <a:bodyPr wrap="square" rtlCol="0">
            <a:spAutoFit/>
          </a:bodyPr>
          <a:lstStyle/>
          <a:p>
            <a:pPr>
              <a:lnSpc>
                <a:spcPct val="150000"/>
              </a:lnSpc>
            </a:pPr>
            <a:r>
              <a:rPr lang="en-US" sz="2000" b="0" i="0" u="none" strike="noStrike" baseline="0" dirty="0">
                <a:solidFill>
                  <a:srgbClr val="BD582C"/>
                </a:solidFill>
                <a:latin typeface="Open Sans" panose="020B0606030504020204" pitchFamily="34" charset="0"/>
              </a:rPr>
              <a:t>Without more data to analyze, the only recommendation we can propose is:</a:t>
            </a:r>
          </a:p>
          <a:p>
            <a:pPr>
              <a:lnSpc>
                <a:spcPct val="150000"/>
              </a:lnSpc>
            </a:pPr>
            <a:endParaRPr lang="en-US" sz="2000" dirty="0">
              <a:solidFill>
                <a:srgbClr val="BD582C"/>
              </a:solidFill>
              <a:latin typeface="Open Sans" panose="020B0606030504020204" pitchFamily="34" charset="0"/>
            </a:endParaRPr>
          </a:p>
          <a:p>
            <a:pPr marL="342900" indent="-342900">
              <a:lnSpc>
                <a:spcPct val="150000"/>
              </a:lnSpc>
              <a:buFontTx/>
              <a:buChar char="-"/>
            </a:pPr>
            <a:r>
              <a:rPr lang="en-US" sz="2000" b="0" i="0" u="none" strike="noStrike" baseline="0" dirty="0">
                <a:solidFill>
                  <a:srgbClr val="BD582C"/>
                </a:solidFill>
                <a:latin typeface="Open Sans" panose="020B0606030504020204" pitchFamily="34" charset="0"/>
              </a:rPr>
              <a:t>Create a marketing campaign to offer a better price for weekend/casual users</a:t>
            </a:r>
          </a:p>
          <a:p>
            <a:pPr>
              <a:lnSpc>
                <a:spcPct val="150000"/>
              </a:lnSpc>
            </a:pPr>
            <a:endParaRPr lang="en-US" sz="2000" dirty="0">
              <a:solidFill>
                <a:srgbClr val="BD582C"/>
              </a:solidFill>
              <a:latin typeface="Open Sans" panose="020B0606030504020204" pitchFamily="34" charset="0"/>
            </a:endParaRPr>
          </a:p>
          <a:p>
            <a:pPr>
              <a:lnSpc>
                <a:spcPct val="150000"/>
              </a:lnSpc>
            </a:pPr>
            <a:r>
              <a:rPr lang="en-US" sz="2000" b="0" i="0" u="none" strike="noStrike" baseline="0" dirty="0">
                <a:solidFill>
                  <a:srgbClr val="BD582C"/>
                </a:solidFill>
                <a:latin typeface="Open Sans" panose="020B0606030504020204" pitchFamily="34" charset="0"/>
              </a:rPr>
              <a:t>Unfortunately, any other recommendation would be based on hypothesis as the data is incomplete or not broad enough.</a:t>
            </a:r>
          </a:p>
        </p:txBody>
      </p:sp>
      <p:sp>
        <p:nvSpPr>
          <p:cNvPr id="4" name="TextBox 3">
            <a:extLst>
              <a:ext uri="{FF2B5EF4-FFF2-40B4-BE49-F238E27FC236}">
                <a16:creationId xmlns:a16="http://schemas.microsoft.com/office/drawing/2014/main" id="{6A257439-10EE-44C4-9B92-8FFAA9245C1B}"/>
              </a:ext>
            </a:extLst>
          </p:cNvPr>
          <p:cNvSpPr txBox="1"/>
          <p:nvPr/>
        </p:nvSpPr>
        <p:spPr>
          <a:xfrm>
            <a:off x="160866" y="6429401"/>
            <a:ext cx="942181" cy="369332"/>
          </a:xfrm>
          <a:prstGeom prst="rect">
            <a:avLst/>
          </a:prstGeom>
          <a:noFill/>
        </p:spPr>
        <p:txBody>
          <a:bodyPr wrap="none" rtlCol="0">
            <a:spAutoFit/>
          </a:bodyPr>
          <a:lstStyle/>
          <a:p>
            <a:r>
              <a:rPr lang="en-US" b="1" dirty="0">
                <a:solidFill>
                  <a:schemeClr val="bg1"/>
                </a:solidFill>
              </a:rPr>
              <a:t>Cyclistic</a:t>
            </a:r>
          </a:p>
        </p:txBody>
      </p:sp>
      <p:sp>
        <p:nvSpPr>
          <p:cNvPr id="5" name="TextBox 4">
            <a:extLst>
              <a:ext uri="{FF2B5EF4-FFF2-40B4-BE49-F238E27FC236}">
                <a16:creationId xmlns:a16="http://schemas.microsoft.com/office/drawing/2014/main" id="{5943EFE5-9813-4600-81D5-364304643FA3}"/>
              </a:ext>
            </a:extLst>
          </p:cNvPr>
          <p:cNvSpPr txBox="1"/>
          <p:nvPr/>
        </p:nvSpPr>
        <p:spPr>
          <a:xfrm>
            <a:off x="9527820" y="6429401"/>
            <a:ext cx="2503314" cy="369332"/>
          </a:xfrm>
          <a:prstGeom prst="rect">
            <a:avLst/>
          </a:prstGeom>
          <a:noFill/>
        </p:spPr>
        <p:txBody>
          <a:bodyPr wrap="none" rtlCol="0">
            <a:spAutoFit/>
          </a:bodyPr>
          <a:lstStyle/>
          <a:p>
            <a:pPr algn="r"/>
            <a:r>
              <a:rPr lang="en-US" b="1" dirty="0">
                <a:solidFill>
                  <a:schemeClr val="bg1"/>
                </a:solidFill>
              </a:rPr>
              <a:t>Marketing Data Analysis</a:t>
            </a:r>
          </a:p>
        </p:txBody>
      </p:sp>
    </p:spTree>
    <p:extLst>
      <p:ext uri="{BB962C8B-B14F-4D97-AF65-F5344CB8AC3E}">
        <p14:creationId xmlns:p14="http://schemas.microsoft.com/office/powerpoint/2010/main" val="42517247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91</TotalTime>
  <Words>424</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Open Sans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Cesar Aracena</dc:creator>
  <cp:lastModifiedBy>Cesar Aracena</cp:lastModifiedBy>
  <cp:revision>12</cp:revision>
  <dcterms:created xsi:type="dcterms:W3CDTF">2022-03-22T20:19:29Z</dcterms:created>
  <dcterms:modified xsi:type="dcterms:W3CDTF">2022-03-22T21:51:11Z</dcterms:modified>
</cp:coreProperties>
</file>