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66" r:id="rId5"/>
    <p:sldId id="258" r:id="rId6"/>
    <p:sldId id="259" r:id="rId7"/>
    <p:sldId id="262" r:id="rId8"/>
    <p:sldId id="267" r:id="rId9"/>
    <p:sldId id="270" r:id="rId10"/>
    <p:sldId id="271" r:id="rId11"/>
    <p:sldId id="263" r:id="rId12"/>
    <p:sldId id="264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3006-A813-4B55-B967-4224E4B9E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3C290-2C10-4CAD-BB69-6A0A56858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3C0C-ABF4-47AD-879E-2AA6A20C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80F9-07BF-4E95-AFCC-EFFD2A9A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DE8B-3ABE-4DCB-8452-804B6443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5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62E3-A0E1-4787-B9D6-94FF2B9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09C-57F1-4810-A284-F9303458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EAD8-5EAB-4BBA-9E87-67D32C8D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2F25-6BE6-4E7D-A3AF-347BF77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8FEB-E00B-4C36-B4BF-3142AD9A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06E63-AB2C-404C-8410-990268AA2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2A81-48CF-4609-BE3D-EF646285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1900-95B3-4F9C-93C3-A038FFDC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9415-0AC5-49A0-B2AE-8FE37A2F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763D-10DB-441E-B1B2-0F95DC31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3C39-15D4-4338-A3DF-44677C27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117F-6AD5-4D88-89CB-C2CC8C37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DF18-538D-4F8F-9A43-60250A4F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CCF1-49D8-44F7-82A8-EB8F43E7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4B42-A533-4F79-BF05-404C5E42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7FC-612C-4933-9CAC-692BD506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35686-DF4C-46AA-90EC-686B0E9D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7961-27EF-4B80-BD48-24B26668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6D6E-16D1-4FE3-A890-04990AE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C075-D61D-47B3-91EC-6CB4F2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1524-4B3A-489F-8DDA-7D82B899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C2EF-33D5-435A-B020-661B37F8F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DA24B-5DAA-407C-9B8E-1A23C6132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4289-8A00-4324-A210-9A5A492F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64BA4-0111-483F-8559-63DF80E6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6C007-251D-4857-977A-8677134F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5718-9E90-4D0E-91AD-F9AEC14D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B6B9-0818-4F4C-A64A-E39425FD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74DEC-4680-4CC2-BBF5-101F868CE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EB5E2-7F4D-45C9-A83D-8261BFF1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705CE-9DDE-4E4F-969A-F4FD6C57D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88B77-A9B0-4959-942E-FEC19631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A084D-99CE-4F38-93A6-A5C50C5C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C6227-4EFC-48B8-A452-ABCB16DC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4379-67BB-435C-B9F9-70BEAB9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15D02-69E5-41F8-AF76-81AA1E35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51DED-4F7C-4F38-AFBE-011567CE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F2F9F-76E9-4D9F-9C5A-FA72A73A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2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3C153-D11E-46AC-8629-D555AD90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DC05C-AE82-48A5-AD8F-69D200DD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8C9-28C6-4E05-B465-5EC6B910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0229-C0E2-44E1-95DD-6617C9E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4D53-6CC6-410C-ABE9-66218AB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CCDA1-55E8-4578-A05A-6A333CF52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E77D2-0956-4B7F-BB29-CA451DC7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A00E7-703C-4A20-BAB3-C3B6CC99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608F-960A-4E3D-ACB1-62C6DA24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49EA-BE2D-4AE6-BE0F-ED710A31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098CA-09A6-49BB-B2E9-B61F160B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FB10-1C3B-417B-A51B-FE0D68C3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5381-0DD4-4588-9FAB-5A7B670A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8A26-9863-4773-89C4-21C21EA0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51D6D-BA0B-4C38-B72A-0CD4603F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48852-4300-4FD1-B458-0DA225A5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ED0E-435A-41CA-A315-29887C59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886D-ABC8-4CE8-B771-AAE6B3480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7BE5-489F-4BF7-B417-DB71C9645FB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3270-7A23-438B-A43D-F34625776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0070-7FEB-443B-8700-3859127D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D6E3-4AD2-44F5-9945-C8E4D83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3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runovr/metacritic-videogames-data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720EA-EBA8-46F6-89FE-E8730106490F}"/>
              </a:ext>
            </a:extLst>
          </p:cNvPr>
          <p:cNvSpPr txBox="1"/>
          <p:nvPr/>
        </p:nvSpPr>
        <p:spPr>
          <a:xfrm>
            <a:off x="995891" y="648940"/>
            <a:ext cx="100245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is a capstone project for the Google Data Analyst Professional Certificate on Coursera.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fictional company that creates mobile games and wants to inaugurate a new department to make games for a platform different from mobile and ask a data analyst to find out which platform and game genre is best suited for the ongoing times.</a:t>
            </a:r>
          </a:p>
        </p:txBody>
      </p:sp>
    </p:spTree>
    <p:extLst>
      <p:ext uri="{BB962C8B-B14F-4D97-AF65-F5344CB8AC3E}">
        <p14:creationId xmlns:p14="http://schemas.microsoft.com/office/powerpoint/2010/main" val="337067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7533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 GAMES RELEASED BY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08A5B6-5208-4729-8A0B-D4E038A08BAF}"/>
              </a:ext>
            </a:extLst>
          </p:cNvPr>
          <p:cNvSpPr txBox="1"/>
          <p:nvPr/>
        </p:nvSpPr>
        <p:spPr>
          <a:xfrm>
            <a:off x="995891" y="1648007"/>
            <a:ext cx="100245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THE 2015 – 2017 PERIOD, THERE WAS A BOOM IN CONSOLE USERS BUT BY THE END OF THE DECADE, MANY DEVELOPERS OF COMPUTER GAMES BEGAN PORTING MORE GAMES TO PC AND DEVELOPING CROSS-PLATFORM GAMES.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LAST YEARS, FOCUS TURNED INTO MAKING MORE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REALISTIC GAMES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LONGER STORIES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RESULTING IN LESS GAMES RELEASED PER YEAR.</a:t>
            </a:r>
          </a:p>
        </p:txBody>
      </p:sp>
    </p:spTree>
    <p:extLst>
      <p:ext uri="{BB962C8B-B14F-4D97-AF65-F5344CB8AC3E}">
        <p14:creationId xmlns:p14="http://schemas.microsoft.com/office/powerpoint/2010/main" val="2232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7533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 GAMES RELEASED BY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D9C4D9-5018-49B7-953A-2F1860726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60" y="1531153"/>
            <a:ext cx="7816479" cy="44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888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 MULTIPLAYER vs. SINGLE PLAYER GAMES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1ED659-C989-4539-82DA-20CCEFEE3679}"/>
              </a:ext>
            </a:extLst>
          </p:cNvPr>
          <p:cNvSpPr txBox="1"/>
          <p:nvPr/>
        </p:nvSpPr>
        <p:spPr>
          <a:xfrm>
            <a:off x="995891" y="1648007"/>
            <a:ext cx="1002453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CONTRARY TO INTUITION, DEVELOPERS ARE RELEASING MORE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PLAYER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 THAN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MULTIPLAYER GAMES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SINGLE PLAYER GAMES INCLUDE BOTH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SINGLE PLAYER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OFFLINE SINGLE PLAYER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GAMES.</a:t>
            </a:r>
          </a:p>
        </p:txBody>
      </p:sp>
    </p:spTree>
    <p:extLst>
      <p:ext uri="{BB962C8B-B14F-4D97-AF65-F5344CB8AC3E}">
        <p14:creationId xmlns:p14="http://schemas.microsoft.com/office/powerpoint/2010/main" val="42553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888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 MULTIPLAYER vs. SINGLE PLAYER GAMES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D9C4D9-5018-49B7-953A-2F1860726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2002" y="1768956"/>
            <a:ext cx="7622594" cy="40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4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5741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INSIGHTS AND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1ED659-C989-4539-82DA-20CCEFEE3679}"/>
              </a:ext>
            </a:extLst>
          </p:cNvPr>
          <p:cNvSpPr txBox="1"/>
          <p:nvPr/>
        </p:nvSpPr>
        <p:spPr>
          <a:xfrm>
            <a:off x="995891" y="1648007"/>
            <a:ext cx="100245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DATA ANALYZED, THE NEW GAME DEVELOPMENT DIVISION AT NC GAMING SHOULD AIM TO CREATE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ACTION/ADVENTURE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 FOR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FOCUSED ON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PLAYER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STYLE GAMES WITH, IF POSSIBLE, ONLINE ACCOUNTS.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MULTIPLAYER SUPPORT AND CROSS-PLATFORM MULTIPLAYER WOULD BE SIGNIFICANTLY BETTER.</a:t>
            </a:r>
          </a:p>
        </p:txBody>
      </p:sp>
    </p:spTree>
    <p:extLst>
      <p:ext uri="{BB962C8B-B14F-4D97-AF65-F5344CB8AC3E}">
        <p14:creationId xmlns:p14="http://schemas.microsoft.com/office/powerpoint/2010/main" val="403266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218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1ED659-C989-4539-82DA-20CCEFEE3679}"/>
              </a:ext>
            </a:extLst>
          </p:cNvPr>
          <p:cNvSpPr txBox="1"/>
          <p:nvPr/>
        </p:nvSpPr>
        <p:spPr>
          <a:xfrm>
            <a:off x="995891" y="1648007"/>
            <a:ext cx="1002453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HAVE MORE AND BETTER RESULTS, IT WOULD BE MY RECOMMENDATION TO ALSO DO THE FOLLOWING ANALYSIS: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PUBLISHERS FOR FUTURE GAME RELEASES (FROM DATABASES)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DEEP ANALYSIS ON PLAYERS CHARACTERISTICS TODAY (FROM SURVEY)</a:t>
            </a:r>
          </a:p>
        </p:txBody>
      </p:sp>
    </p:spTree>
    <p:extLst>
      <p:ext uri="{BB962C8B-B14F-4D97-AF65-F5344CB8AC3E}">
        <p14:creationId xmlns:p14="http://schemas.microsoft.com/office/powerpoint/2010/main" val="35150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085DC-C350-4887-9B36-C74E88268C72}"/>
              </a:ext>
            </a:extLst>
          </p:cNvPr>
          <p:cNvSpPr txBox="1"/>
          <p:nvPr/>
        </p:nvSpPr>
        <p:spPr>
          <a:xfrm>
            <a:off x="737075" y="1899234"/>
            <a:ext cx="1071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162AA-0123-4E51-9ADD-FDC7F0882792}"/>
              </a:ext>
            </a:extLst>
          </p:cNvPr>
          <p:cNvSpPr txBox="1"/>
          <p:nvPr/>
        </p:nvSpPr>
        <p:spPr>
          <a:xfrm>
            <a:off x="737074" y="638313"/>
            <a:ext cx="10717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sz="8000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sz="8000" b="1" dirty="0">
                <a:latin typeface="Arial Nova" panose="020B0604020202020204" pitchFamily="34" charset="0"/>
              </a:rPr>
              <a:t>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BC952-E93F-4617-A23A-1CE51B44FBCE}"/>
              </a:ext>
            </a:extLst>
          </p:cNvPr>
          <p:cNvSpPr txBox="1"/>
          <p:nvPr/>
        </p:nvSpPr>
        <p:spPr>
          <a:xfrm>
            <a:off x="737074" y="4963042"/>
            <a:ext cx="1071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BEFORE DEVELOPMENT OF NEW GAMING DIVISION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64642-D3E9-4916-8D2A-3AE412E634F1}"/>
              </a:ext>
            </a:extLst>
          </p:cNvPr>
          <p:cNvSpPr txBox="1"/>
          <p:nvPr/>
        </p:nvSpPr>
        <p:spPr>
          <a:xfrm>
            <a:off x="737073" y="2545565"/>
            <a:ext cx="1071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MARCH 22,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C09D5-4207-44F2-A705-D3E2EEABAD92}"/>
              </a:ext>
            </a:extLst>
          </p:cNvPr>
          <p:cNvSpPr txBox="1"/>
          <p:nvPr/>
        </p:nvSpPr>
        <p:spPr>
          <a:xfrm>
            <a:off x="737074" y="5486262"/>
            <a:ext cx="1071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CAPSTONE/PORTFOLIO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C4A38-1AD2-440D-822F-FD32F6ADEF32}"/>
              </a:ext>
            </a:extLst>
          </p:cNvPr>
          <p:cNvSpPr txBox="1"/>
          <p:nvPr/>
        </p:nvSpPr>
        <p:spPr>
          <a:xfrm>
            <a:off x="737074" y="5886371"/>
            <a:ext cx="1071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CESAR L. ARACENA | HTTPS://GITHUB.COM/CLARACENA/DATA-ANALYTICS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B0D0EE-0B31-467D-9A15-2CC5D165D50D}"/>
              </a:ext>
            </a:extLst>
          </p:cNvPr>
          <p:cNvCxnSpPr/>
          <p:nvPr/>
        </p:nvCxnSpPr>
        <p:spPr>
          <a:xfrm>
            <a:off x="262467" y="5425883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4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6DBB2-FA44-44CD-B1E4-7C580D949F1A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4886D-306B-4CCC-AD63-341B2C0B4DE8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F07D34-73FA-4237-B1EB-057C3BF66904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4D1CF7-51AE-410C-9A5C-C9253437E5AC}"/>
              </a:ext>
            </a:extLst>
          </p:cNvPr>
          <p:cNvSpPr txBox="1"/>
          <p:nvPr/>
        </p:nvSpPr>
        <p:spPr>
          <a:xfrm>
            <a:off x="995891" y="688790"/>
            <a:ext cx="1998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F7664-81FF-45E6-AE41-DEEA9383D7AE}"/>
              </a:ext>
            </a:extLst>
          </p:cNvPr>
          <p:cNvSpPr txBox="1"/>
          <p:nvPr/>
        </p:nvSpPr>
        <p:spPr>
          <a:xfrm>
            <a:off x="995891" y="1648007"/>
            <a:ext cx="1002453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DATA ON RELEASE OF GAMES ON DIFFERENT PLATFORMS FROM LAST DECADE AND ANALYZE IT TO DISCOVER THE FOLLOWING: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56BEC-F6E9-485A-9E42-9D212178B56A}"/>
              </a:ext>
            </a:extLst>
          </p:cNvPr>
          <p:cNvSpPr txBox="1"/>
          <p:nvPr/>
        </p:nvSpPr>
        <p:spPr>
          <a:xfrm>
            <a:off x="995891" y="3163903"/>
            <a:ext cx="1002453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USED PLATFORM BETWEEN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XBOX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PLAYSTATION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CATEGORIES BETWEEN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DRIVING SIMULATION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GAMES, BASED ON BOTH METASCORE AND USERS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HOW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MULTIPLAYER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 COMPARE TO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PLAYER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42829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6DBB2-FA44-44CD-B1E4-7C580D949F1A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4886D-306B-4CCC-AD63-341B2C0B4DE8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F07D34-73FA-4237-B1EB-057C3BF66904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4D1CF7-51AE-410C-9A5C-C9253437E5AC}"/>
              </a:ext>
            </a:extLst>
          </p:cNvPr>
          <p:cNvSpPr txBox="1"/>
          <p:nvPr/>
        </p:nvSpPr>
        <p:spPr>
          <a:xfrm>
            <a:off x="995891" y="688790"/>
            <a:ext cx="442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(CONTINUED)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73F67-BEB9-4561-B322-3A36BD3FA579}"/>
              </a:ext>
            </a:extLst>
          </p:cNvPr>
          <p:cNvSpPr txBox="1"/>
          <p:nvPr/>
        </p:nvSpPr>
        <p:spPr>
          <a:xfrm>
            <a:off x="995891" y="1648007"/>
            <a:ext cx="1002453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GOAL IS TO DETERMINE WHAT A NEW DIVISION OF NC GAMING SHOULD BE FOCUSED ON.</a:t>
            </a:r>
          </a:p>
        </p:txBody>
      </p:sp>
    </p:spTree>
    <p:extLst>
      <p:ext uri="{BB962C8B-B14F-4D97-AF65-F5344CB8AC3E}">
        <p14:creationId xmlns:p14="http://schemas.microsoft.com/office/powerpoint/2010/main" val="429171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F747C7-5580-40D0-BB93-777BC147AE51}"/>
              </a:ext>
            </a:extLst>
          </p:cNvPr>
          <p:cNvSpPr txBox="1"/>
          <p:nvPr/>
        </p:nvSpPr>
        <p:spPr>
          <a:xfrm>
            <a:off x="995891" y="1648007"/>
            <a:ext cx="100245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WAS ACQUIRED AS A DATASET FROM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WWW.KAGGLE.COM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IT IS CALLED METACRITIC VIDEO-GAMES DATA PROVIDED BY THE USER BRUNOVR AND HAS DATA FROM 1995 TO 2020. IT IS LICENSED AS CCO: PUBLIC DOMAIN.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INFORMATION AT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HTTPS://WWW.KAGGLE.COM/DATASETS/BRUNOVR/METACRITIC-VIDEOGAMES-DATA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254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8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F747C7-5580-40D0-BB93-777BC147AE51}"/>
              </a:ext>
            </a:extLst>
          </p:cNvPr>
          <p:cNvSpPr txBox="1"/>
          <p:nvPr/>
        </p:nvSpPr>
        <p:spPr>
          <a:xfrm>
            <a:off x="995891" y="1648007"/>
            <a:ext cx="100245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CLEANING AND TRANSFORMING THE DATA, THE FOLLOWING STEPS WERE TAKEN: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FOR DATASET VALIDITY BY HAND (20 RANDOM ENTRIES)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ENTRIES WITH NO RELEASE DATE AND NO USER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ENTRIES WITH MALFORMED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NORMALIZE META SCORE WITH THE USERS SCORING SYSTEM (1 TO 10)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DATA WAS CLEANED, TRANSFORMED AND ANALYZED USING MS EXCEL.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TREATMENT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6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5760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 SCORE PER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08A5B6-5208-4729-8A0B-D4E038A08BAF}"/>
              </a:ext>
            </a:extLst>
          </p:cNvPr>
          <p:cNvSpPr txBox="1"/>
          <p:nvPr/>
        </p:nvSpPr>
        <p:spPr>
          <a:xfrm>
            <a:off x="995891" y="1648007"/>
            <a:ext cx="100245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METASCORE INDICATES THAT THE BEST CATEGORIES ARE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(GROWING SLOWLY),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(GROWING FAST) AND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RACING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(DECREASING), USERS SCORE SHOW THAT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ADVENTURE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TIED WITH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BEST TWO CATEGORIES, BOTH HAVING A VERY STABLE SCORES FOR THE PAST YEARS.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AVERAGE,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BEST CATEGORY FOLLOWED VERY CLOSE BY 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ADVENTURE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61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F747C7-5580-40D0-BB93-777BC147AE51}"/>
              </a:ext>
            </a:extLst>
          </p:cNvPr>
          <p:cNvSpPr txBox="1"/>
          <p:nvPr/>
        </p:nvSpPr>
        <p:spPr>
          <a:xfrm>
            <a:off x="995892" y="3871339"/>
            <a:ext cx="304270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CATEGORIES PER METASCORE FROM 2015 TO 2020 ARE </a:t>
            </a: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57604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 SCORE PER CATEGORY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(METASCORE | ALL PLATFORMS | 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3A9047-AF6B-4CCD-9B2A-EC1CCF62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7866" y="1812408"/>
            <a:ext cx="6933190" cy="3950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58A9D-7FF9-44C2-A478-A41BBE2C646F}"/>
              </a:ext>
            </a:extLst>
          </p:cNvPr>
          <p:cNvSpPr txBox="1"/>
          <p:nvPr/>
        </p:nvSpPr>
        <p:spPr>
          <a:xfrm>
            <a:off x="7606952" y="5754629"/>
            <a:ext cx="384410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SCALE ZOOMED IN FOR BETTER VIEW</a:t>
            </a:r>
            <a:endParaRPr lang="en-US" sz="12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5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9F417-EA55-41AF-B510-FB798DFAF532}"/>
              </a:ext>
            </a:extLst>
          </p:cNvPr>
          <p:cNvSpPr txBox="1"/>
          <p:nvPr/>
        </p:nvSpPr>
        <p:spPr>
          <a:xfrm>
            <a:off x="995891" y="694148"/>
            <a:ext cx="57604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 SCORE PER CATEGORY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(USERS SCORE | ALL PLATFORMS | 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A6A8-815B-4DE0-8436-C545BE761360}"/>
              </a:ext>
            </a:extLst>
          </p:cNvPr>
          <p:cNvSpPr txBox="1"/>
          <p:nvPr/>
        </p:nvSpPr>
        <p:spPr>
          <a:xfrm>
            <a:off x="262467" y="6277114"/>
            <a:ext cx="169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Arial Nova" panose="020B0604020202020204" pitchFamily="34" charset="0"/>
              </a:rPr>
              <a:t>C</a:t>
            </a:r>
            <a:r>
              <a:rPr lang="en-US" b="1" dirty="0">
                <a:latin typeface="Arial Nova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604020202020204" pitchFamily="34" charset="0"/>
              </a:rPr>
              <a:t>Gaming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04E0-0966-4E76-8873-CDFA2E33B282}"/>
              </a:ext>
            </a:extLst>
          </p:cNvPr>
          <p:cNvSpPr txBox="1"/>
          <p:nvPr/>
        </p:nvSpPr>
        <p:spPr>
          <a:xfrm>
            <a:off x="10096266" y="6277114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Report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345FE-D6A8-4845-9A2A-B16147D10621}"/>
              </a:ext>
            </a:extLst>
          </p:cNvPr>
          <p:cNvCxnSpPr/>
          <p:nvPr/>
        </p:nvCxnSpPr>
        <p:spPr>
          <a:xfrm>
            <a:off x="262467" y="6163851"/>
            <a:ext cx="116416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3A9047-AF6B-4CCD-9B2A-EC1CCF62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7866" y="1812946"/>
            <a:ext cx="6933190" cy="394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30189-D7DF-4EF1-9300-6634E9635969}"/>
              </a:ext>
            </a:extLst>
          </p:cNvPr>
          <p:cNvSpPr txBox="1"/>
          <p:nvPr/>
        </p:nvSpPr>
        <p:spPr>
          <a:xfrm>
            <a:off x="995892" y="3870800"/>
            <a:ext cx="304270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CATEGORIES PER USERS SCORE FROM 2015 TO 2020 ARE </a:t>
            </a: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ADVENTURE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DD473-1384-4AA5-8EBC-072F26898A1B}"/>
              </a:ext>
            </a:extLst>
          </p:cNvPr>
          <p:cNvSpPr txBox="1"/>
          <p:nvPr/>
        </p:nvSpPr>
        <p:spPr>
          <a:xfrm>
            <a:off x="7606952" y="5754629"/>
            <a:ext cx="384410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SCALE ZOOMED IN FOR BETTER VIEW</a:t>
            </a:r>
            <a:endParaRPr lang="en-US" sz="12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8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716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Aracena</dc:creator>
  <cp:lastModifiedBy>Cesar Aracena</cp:lastModifiedBy>
  <cp:revision>34</cp:revision>
  <dcterms:created xsi:type="dcterms:W3CDTF">2022-03-20T23:25:07Z</dcterms:created>
  <dcterms:modified xsi:type="dcterms:W3CDTF">2022-03-22T22:51:25Z</dcterms:modified>
</cp:coreProperties>
</file>