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2" r:id="rId4"/>
    <p:sldId id="274" r:id="rId5"/>
    <p:sldId id="275" r:id="rId6"/>
    <p:sldId id="263" r:id="rId7"/>
    <p:sldId id="260" r:id="rId8"/>
    <p:sldId id="278" r:id="rId9"/>
    <p:sldId id="261" r:id="rId10"/>
    <p:sldId id="264" r:id="rId11"/>
    <p:sldId id="268" r:id="rId12"/>
    <p:sldId id="280" r:id="rId13"/>
    <p:sldId id="279" r:id="rId14"/>
    <p:sldId id="265" r:id="rId15"/>
    <p:sldId id="283" r:id="rId16"/>
    <p:sldId id="284" r:id="rId17"/>
    <p:sldId id="282" r:id="rId18"/>
    <p:sldId id="276" r:id="rId19"/>
    <p:sldId id="266" r:id="rId20"/>
    <p:sldId id="286" r:id="rId21"/>
    <p:sldId id="267" r:id="rId22"/>
    <p:sldId id="271" r:id="rId23"/>
    <p:sldId id="277" r:id="rId24"/>
    <p:sldId id="272" r:id="rId25"/>
    <p:sldId id="285" r:id="rId26"/>
    <p:sldId id="27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3"/>
    <p:restoredTop sz="94813"/>
  </p:normalViewPr>
  <p:slideViewPr>
    <p:cSldViewPr snapToGrid="0" snapToObjects="1">
      <p:cViewPr varScale="1">
        <p:scale>
          <a:sx n="182" d="100"/>
          <a:sy n="182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9F9-03D2-0440-B8E0-F1611228BF6C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9509-DECC-A343-931E-3798176B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f61707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f61707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b561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b561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8E32-313D-8248-9AD3-40E8C61D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BAE3-A7B2-594D-9F6A-52BAB489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ADD9-A450-9C44-9158-569C2BF6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BB11-6501-614A-9C71-607AA3F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376-BD8D-1E45-81F5-9AE50583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8E-2012-E941-85D3-FB71896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05F-FE7C-2C46-AE78-2E36D835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2BAF-5538-894D-92BA-0A5D024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843-1DEC-F24E-86C7-232E949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9380-E542-BC44-B6BC-89466A6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3251-31CD-B44A-9E04-48FDA124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B9AF-4534-6544-B3D6-A582CAD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D4BE-D3E4-9440-815E-AD72DFA4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7A-678B-0347-9434-709B6F8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E6B-34A8-9546-9489-0C6183B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488-0988-A84C-A785-9DF5655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27A-6ABE-3444-8DC9-E47CEBA1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48F0-7DDB-FF4C-8842-FDB4132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C22C-CE61-CE49-B250-686D7B0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F39-DDB6-AA40-8639-D452CD3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E35-9CFC-C143-9B10-57E55EC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B93C-5CB6-A748-A59D-E95E880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A91-5086-714F-853A-663AAC5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36C7-62CA-2248-AED1-43405B7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F53-29A1-6940-BBFB-C695125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D83E-4F2C-204D-8EA8-4374A51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97B5-2AAA-804E-A5DC-7E8604B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B059-6C08-3944-BF48-584ADB3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C849-D8D9-D64A-A063-09E90A7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E179-C786-334B-9483-01D5915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2F6E-688C-0549-8F1D-70991DD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41B-F8BB-1844-9B6B-8DE62E6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6AE-B9DB-8444-BA8F-6CEF8A7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4C62-7273-F646-8836-BCFB8CF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479A-D525-FA43-9E61-023609550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64BB-576E-BA41-8960-72BB5651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FFBC7-9624-DC49-A879-8D1C7A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0724-29D9-C640-BFEB-FFBBF65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72496-930B-D449-8A4A-24340CC9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C15-BD9E-A545-9588-CE8B9B7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F4B4-3D2D-FD41-BFAE-3FDA6FE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4D15-26C4-C946-9E00-D2F0EDAF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B63-2F7B-D14A-9107-21004D49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BF04-0360-8044-BA07-EA94FB4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CAD3-F226-044C-9AAA-D5155D6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DAB1-E4BD-9A46-B4A6-AF0EC24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069-0B25-2747-B43A-01183795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C4B-D1C9-A84F-B8C3-1CC6990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4F26-A11E-334F-AE3C-04FCBD12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9BAC-4E46-8740-BBBA-D0A63EB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4333-469F-774C-9DE5-A96EC4D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F443-B784-E742-BDC8-F7F4B91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3451-A54D-3443-B740-85CE4B2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9A90-431D-D84A-A627-4DBE233B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7C4F-37B7-0B40-8C3A-992318F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792-DB18-CF41-A62F-A79ED3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CC85-245C-684F-A45B-1651D78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A5DB-1BC1-2947-8686-F37DDD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F9A6-0E3C-FB41-9410-D276FE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0811-FF7F-C346-976A-54F38575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7ABB-93CD-3A4B-95E4-FB8BC116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C7A1-935E-D748-85B9-D6F830ED613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66E1-1F20-4743-840D-7AA98CD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1B08-D131-F44D-904E-8E250E84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DataFrame.html#pandas.DataFram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sfresh.readthedocs.io/en/latest/api/tsfresh.feature_ex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fresh.readthedocs.io/en/latest/api/tsfresh.feature_extraction.html#tsfresh.feature_extraction.settings.ComprehensiveFCParameters" TargetMode="External"/><Relationship Id="rId5" Type="http://schemas.openxmlformats.org/officeDocument/2006/relationships/hyperlink" Target="https://tsfresh.readthedocs.io/en/latest/api/tsfresh.feature_extraction.html#tsfresh.feature_extraction.settings.EfficientFCParameters" TargetMode="External"/><Relationship Id="rId4" Type="http://schemas.openxmlformats.org/officeDocument/2006/relationships/hyperlink" Target="https://tsfresh.readthedocs.io/en/latest/api/tsfresh.feature_extraction.html#tsfresh.feature_extraction.settings.MinimalFCParamet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sfresh.readthedocs.io/en/latest/text/list_of_feat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sfresh.readthedocs.io/en/latest/api/tsfresh.convenienc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sfresh.readthedocs.io/en/latest/text/data_formats.html" TargetMode="External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eature-engineering-what-powers-machine-learning-93ab191bcc2d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towardsdatascience.com/understanding-feature-engineering-part-1-continuous-numeric-data-da4e47099a7b" TargetMode="External"/><Relationship Id="rId2" Type="http://schemas.openxmlformats.org/officeDocument/2006/relationships/hyperlink" Target="https://github.com/benfulcher/hct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use-machine-learning-for-anomaly-detection-and-condition-monitoring-6742f82900d7" TargetMode="External"/><Relationship Id="rId5" Type="http://schemas.openxmlformats.org/officeDocument/2006/relationships/hyperlink" Target="https://towardsdatascience.com/how-not-to-use-machine-learning-for-time-series-forecasting-avoiding-the-pitfalls-19f9d7adf424" TargetMode="External"/><Relationship Id="rId10" Type="http://schemas.openxmlformats.org/officeDocument/2006/relationships/hyperlink" Target="https://developers.google.com/machine-learning/crash-course/representation/feature-engineering" TargetMode="External"/><Relationship Id="rId4" Type="http://schemas.openxmlformats.org/officeDocument/2006/relationships/hyperlink" Target="https://github.com/blue-yonder/tsfresh" TargetMode="External"/><Relationship Id="rId9" Type="http://schemas.openxmlformats.org/officeDocument/2006/relationships/hyperlink" Target="https://machinelearningmastery.com/discover-feature-engineering-how-to-engineer-features-and-how-to-get-good-at-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tsfresh" TargetMode="External"/><Relationship Id="rId2" Type="http://schemas.openxmlformats.org/officeDocument/2006/relationships/hyperlink" Target="https://tsfresh.readthedocs.io/en/latest/text/quick_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5EE-67AA-2D40-B3F4-A3908401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797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159-6CB6-134B-AEE1-7414E374B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81652" cy="238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Maruti Kumar </a:t>
            </a:r>
            <a:r>
              <a:rPr lang="en-US" dirty="0" err="1"/>
              <a:t>Mudunuru</a:t>
            </a:r>
            <a:r>
              <a:rPr lang="en-US" dirty="0"/>
              <a:t>,</a:t>
            </a:r>
          </a:p>
          <a:p>
            <a:r>
              <a:rPr lang="en-US" dirty="0"/>
              <a:t>Staff Scientist,</a:t>
            </a:r>
          </a:p>
          <a:p>
            <a:r>
              <a:rPr lang="en-US" dirty="0"/>
              <a:t>Computational Earth Science Group,</a:t>
            </a:r>
          </a:p>
          <a:p>
            <a:r>
              <a:rPr lang="en-US" dirty="0"/>
              <a:t>Earth and Environmental Sciences,</a:t>
            </a:r>
          </a:p>
          <a:p>
            <a:r>
              <a:rPr lang="en-US" dirty="0"/>
              <a:t>Los Alamos National Laboratory</a:t>
            </a:r>
          </a:p>
          <a:p>
            <a:r>
              <a:rPr lang="en-US" dirty="0"/>
              <a:t>Date: April-23-2019, SSA ML Workshop.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3D006-F077-064A-A7DE-9EEB7E66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8" y="16498"/>
            <a:ext cx="2790971" cy="1278835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D8EC7-4AEB-AD45-B58B-4ACEBC98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386" y="16498"/>
            <a:ext cx="219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='time’)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https://tsfresh.readthedocs.io/en/latest/api/tsfresh.feature_extraction.html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Extract features from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containing the different time series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with the calculated features will be returned.</a:t>
            </a:r>
          </a:p>
          <a:p>
            <a:pPr lvl="1"/>
            <a:r>
              <a:rPr lang="en-US" i="1" dirty="0" err="1"/>
              <a:t>default_fc_parameters</a:t>
            </a:r>
            <a:endParaRPr lang="en-US" i="1" dirty="0"/>
          </a:p>
          <a:p>
            <a:pPr lvl="2"/>
            <a:r>
              <a:rPr lang="en-US" dirty="0">
                <a:hlinkClick r:id="rId4" tooltip="tsfresh.feature_extraction.settings.MinimalFCParameters"/>
              </a:rPr>
              <a:t>MinimalFCParameters</a:t>
            </a:r>
            <a:r>
              <a:rPr lang="en-US" dirty="0"/>
              <a:t>: includes only a handful of features and can be used for quick tests</a:t>
            </a:r>
          </a:p>
          <a:p>
            <a:pPr lvl="2"/>
            <a:r>
              <a:rPr lang="en-US" dirty="0">
                <a:hlinkClick r:id="rId5" tooltip="tsfresh.feature_extraction.settings.EfficientFCParameters"/>
              </a:rPr>
              <a:t>EfficientFCParameters</a:t>
            </a:r>
            <a:r>
              <a:rPr lang="en-US" dirty="0"/>
              <a:t>: features which are marked with the “</a:t>
            </a:r>
            <a:r>
              <a:rPr lang="en-US" dirty="0" err="1"/>
              <a:t>high_comp_cost</a:t>
            </a:r>
            <a:r>
              <a:rPr lang="en-US" dirty="0"/>
              <a:t>” are not calculated</a:t>
            </a:r>
          </a:p>
          <a:p>
            <a:pPr lvl="2"/>
            <a:r>
              <a:rPr lang="en-US" dirty="0">
                <a:hlinkClick r:id="rId6" tooltip="tsfresh.feature_extraction.settings.ComprehensiveFCParameters"/>
              </a:rPr>
              <a:t>ComprehensiveFCParameters</a:t>
            </a:r>
            <a:r>
              <a:rPr lang="en-US" dirty="0"/>
              <a:t>: all features with parameters, each with different parameter combinations are calculated. This is the default for </a:t>
            </a:r>
            <a:r>
              <a:rPr lang="en-US" i="1" dirty="0" err="1"/>
              <a:t>extract_features</a:t>
            </a:r>
            <a:r>
              <a:rPr lang="en-US" dirty="0"/>
              <a:t> if you do not hand in a </a:t>
            </a:r>
            <a:r>
              <a:rPr lang="en-US" i="1" dirty="0" err="1"/>
              <a:t>default_fc_parameters</a:t>
            </a:r>
            <a:r>
              <a:rPr lang="en-US" dirty="0"/>
              <a:t> at all.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AA2C-BAEB-8247-A63F-EB30CB6E8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93" y="5314627"/>
            <a:ext cx="858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3" y="365125"/>
            <a:ext cx="12032343" cy="116613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settings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extract_features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MinimalFCParameters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EfficientFCParameters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ComprehensiveFCParameters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ECAD-A1D7-9A4A-8B08-3F79369F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26" y="2393844"/>
            <a:ext cx="8572500" cy="82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8863-719E-7240-AAC6-5708C5F1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26" y="3898053"/>
            <a:ext cx="86487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5C8D7D-1629-8D4F-A28A-F14EF4D6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6" y="5473700"/>
            <a:ext cx="859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calculators</a:t>
            </a:r>
            <a:endParaRPr lang="en-US" sz="31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 err="1"/>
              <a:t>Tsfresh</a:t>
            </a:r>
            <a:r>
              <a:rPr lang="en-US" dirty="0"/>
              <a:t> module contains the feature calculators that take time-series as input and calculate the values of the feature.</a:t>
            </a:r>
          </a:p>
          <a:p>
            <a:r>
              <a:rPr lang="en-US" dirty="0"/>
              <a:t>There are two types of features:</a:t>
            </a:r>
          </a:p>
          <a:p>
            <a:pPr lvl="1"/>
            <a:r>
              <a:rPr lang="en-US" b="1" dirty="0"/>
              <a:t>Scalar-valued:</a:t>
            </a:r>
            <a:r>
              <a:rPr lang="en-US" dirty="0"/>
              <a:t> feature calculators which calculate a single number (simple)</a:t>
            </a:r>
          </a:p>
          <a:p>
            <a:pPr lvl="1"/>
            <a:r>
              <a:rPr lang="en-US" b="1" dirty="0"/>
              <a:t>Vector-valued: </a:t>
            </a:r>
            <a:r>
              <a:rPr lang="en-US" dirty="0"/>
              <a:t>feature calculators which calculate a bunch of features for a list of parameters at once (combiner). They return a list of (key, value) pairs for each input parameter</a:t>
            </a:r>
          </a:p>
          <a:p>
            <a:r>
              <a:rPr lang="en-US" dirty="0"/>
              <a:t>Examples of </a:t>
            </a:r>
            <a:r>
              <a:rPr lang="en-US" b="1" dirty="0"/>
              <a:t>scalar-valued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Absolute energy, absolute sum of changes, autocorrelation, binned entropy, standard deviation, skewness, kurtosis, mean etc. </a:t>
            </a:r>
          </a:p>
          <a:p>
            <a:r>
              <a:rPr lang="en-US" dirty="0"/>
              <a:t>Examples of </a:t>
            </a:r>
            <a:r>
              <a:rPr lang="en-US" b="1" dirty="0"/>
              <a:t>vector-valued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Aggregated auto correlation, autoregressive coefficients, CWT coefficients, FFT coefficient, ARIMA coefficients, PSD using Welch’s method</a:t>
            </a:r>
          </a:p>
          <a:p>
            <a:r>
              <a:rPr lang="en-US" dirty="0">
                <a:hlinkClick r:id="rId2"/>
              </a:rPr>
              <a:t>https://tsfresh.readthedocs.io/en/latest/text/list_of_features.html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38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extract_relevant_features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776"/>
            <a:ext cx="12009896" cy="599873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extract_relevant_features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extract_relevant_features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y,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='time')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https://tsfresh.readthedocs.io/en/latest/api/tsfresh.convenience.html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b="1" dirty="0"/>
              <a:t>High level convenience function</a:t>
            </a:r>
            <a:r>
              <a:rPr lang="en-US" dirty="0"/>
              <a:t> to extract time series features from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i="1" dirty="0" err="1"/>
              <a:t>timeseries_container</a:t>
            </a:r>
            <a:r>
              <a:rPr lang="en-US" i="1" dirty="0"/>
              <a:t> </a:t>
            </a:r>
            <a:r>
              <a:rPr lang="en-US" dirty="0"/>
              <a:t>– The </a:t>
            </a:r>
            <a:r>
              <a:rPr lang="en-US" dirty="0" err="1"/>
              <a:t>pandas.DataFrame</a:t>
            </a:r>
            <a:r>
              <a:rPr lang="en-US" dirty="0"/>
              <a:t> with the time series to compute the features for, or a dictionary of </a:t>
            </a:r>
            <a:r>
              <a:rPr lang="en-US" dirty="0" err="1"/>
              <a:t>pandas.DataFrames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df</a:t>
            </a:r>
            <a:r>
              <a:rPr lang="en-US" dirty="0"/>
              <a:t>’ is an example of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dirty="0"/>
              <a:t>It returns feature matrix ‘X’ possibly augmented with relevant time-series features with respect to target vector ‘y</a:t>
            </a:r>
            <a:r>
              <a:rPr lang="en-US" i="1" dirty="0"/>
              <a:t>’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86F8-D961-B143-B3CE-BA43899B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" y="5044054"/>
            <a:ext cx="11195913" cy="1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5" y="11659"/>
            <a:ext cx="12040241" cy="89505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basics (</a:t>
            </a:r>
            <a:r>
              <a:rPr lang="en-US" b="1" dirty="0" err="1">
                <a:solidFill>
                  <a:srgbClr val="0070C0"/>
                </a:solidFill>
              </a:rPr>
              <a:t>select_features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981103"/>
            <a:ext cx="12040240" cy="4794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series often contain noise, redundancies or irrelevant information. </a:t>
            </a:r>
          </a:p>
          <a:p>
            <a:r>
              <a:rPr lang="en-US" dirty="0"/>
              <a:t>As a result most of the extracted features will not be useful for the machine learning task at hand.</a:t>
            </a:r>
          </a:p>
          <a:p>
            <a:r>
              <a:rPr lang="en-US" dirty="0"/>
              <a:t>To avoid extracting irrelevant features, the </a:t>
            </a:r>
            <a:r>
              <a:rPr lang="en-US" i="1" dirty="0" err="1"/>
              <a:t>tsfresh</a:t>
            </a:r>
            <a:r>
              <a:rPr lang="en-US" dirty="0"/>
              <a:t> package has a built-in filtering procedure. </a:t>
            </a:r>
          </a:p>
          <a:p>
            <a:r>
              <a:rPr lang="en-US" dirty="0"/>
              <a:t>This filtering procedure evaluates the explaining power and importance of each characteristic for the regression or classification tasks at hand.</a:t>
            </a:r>
          </a:p>
          <a:p>
            <a:r>
              <a:rPr lang="en-US" dirty="0"/>
              <a:t>It is based on the well developed theory of hypothesis testing and uses a multiple test procedure. </a:t>
            </a:r>
          </a:p>
          <a:p>
            <a:r>
              <a:rPr lang="en-US" dirty="0"/>
              <a:t>As a result the filtering process mathematically controls the percentage of irrelevant extracted features.</a:t>
            </a:r>
          </a:p>
          <a:p>
            <a:r>
              <a:rPr lang="en-US" b="1" dirty="0"/>
              <a:t>from </a:t>
            </a:r>
            <a:r>
              <a:rPr lang="en-US" b="1" dirty="0" err="1"/>
              <a:t>tsfresh</a:t>
            </a:r>
            <a:r>
              <a:rPr lang="en-US" b="1" dirty="0"/>
              <a:t> import </a:t>
            </a:r>
            <a:r>
              <a:rPr lang="en-US" b="1" dirty="0" err="1"/>
              <a:t>select_features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5FC86-7EBB-5342-B105-ED6BB1AA6358}"/>
              </a:ext>
            </a:extLst>
          </p:cNvPr>
          <p:cNvGrpSpPr/>
          <p:nvPr/>
        </p:nvGrpSpPr>
        <p:grpSpPr>
          <a:xfrm>
            <a:off x="1860550" y="5885438"/>
            <a:ext cx="8470900" cy="766737"/>
            <a:chOff x="1860550" y="5332187"/>
            <a:chExt cx="8470900" cy="766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5DB106-A0B6-5F4F-BB9C-91D4C127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550" y="5551182"/>
              <a:ext cx="8470900" cy="5477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536D9-7139-F842-A157-C02D3394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0550" y="5332187"/>
              <a:ext cx="84709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18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" y="417826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(null hypothesis)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1671944"/>
            <a:ext cx="11855823" cy="3975821"/>
          </a:xfrm>
        </p:spPr>
        <p:txBody>
          <a:bodyPr>
            <a:normAutofit/>
          </a:bodyPr>
          <a:lstStyle/>
          <a:p>
            <a:r>
              <a:rPr lang="en-US" dirty="0"/>
              <a:t>Each feature vector is evaluated individually and independently based on its importance for predicting the target or class label.</a:t>
            </a:r>
          </a:p>
          <a:p>
            <a:r>
              <a:rPr lang="en-US" dirty="0"/>
              <a:t>We are testing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the Feature is not relevant and should not be added</a:t>
            </a:r>
          </a:p>
          <a:p>
            <a:r>
              <a:rPr lang="en-US" dirty="0"/>
              <a:t>against the following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the Feature is relevant and should be kept</a:t>
            </a:r>
          </a:p>
          <a:p>
            <a:r>
              <a:rPr lang="en-US" dirty="0"/>
              <a:t>Or in other words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Target and Feature are independent / the Feature has no influence on the target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Target and Feature are associated / dependent</a:t>
            </a:r>
          </a:p>
        </p:txBody>
      </p:sp>
    </p:spTree>
    <p:extLst>
      <p:ext uri="{BB962C8B-B14F-4D97-AF65-F5344CB8AC3E}">
        <p14:creationId xmlns:p14="http://schemas.microsoft.com/office/powerpoint/2010/main" val="38457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0" y="348669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(p-value)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88" y="1771836"/>
            <a:ext cx="11918897" cy="4575176"/>
          </a:xfrm>
        </p:spPr>
        <p:txBody>
          <a:bodyPr>
            <a:normAutofit/>
          </a:bodyPr>
          <a:lstStyle/>
          <a:p>
            <a:r>
              <a:rPr lang="en-US" dirty="0"/>
              <a:t>When you perform a hypothesis test in statistics, a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helps you determine the significance of your results. </a:t>
            </a:r>
          </a:p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is a number between 0 and 1 and interpreted in the following way: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small 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(typically ≤ 0.05) indicates strong evidence against the null hypothesis that the feature is not relevant and should not be added</a:t>
            </a:r>
          </a:p>
          <a:p>
            <a:pPr lvl="1"/>
            <a:r>
              <a:rPr lang="en-US" dirty="0"/>
              <a:t>Meaning that, we reject the null hypothesis and the feature should be kept.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large p-value </a:t>
            </a:r>
            <a:r>
              <a:rPr lang="en-US" dirty="0"/>
              <a:t>(&gt;0.05) indicates weak evidence against the null hypothesis, so we fail to reject the null hypothesis.</a:t>
            </a:r>
          </a:p>
          <a:p>
            <a:r>
              <a:rPr lang="en-US" dirty="0"/>
              <a:t>Always report the 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 so your readers can draw their own conclusions.</a:t>
            </a:r>
          </a:p>
        </p:txBody>
      </p:sp>
    </p:spTree>
    <p:extLst>
      <p:ext uri="{BB962C8B-B14F-4D97-AF65-F5344CB8AC3E}">
        <p14:creationId xmlns:p14="http://schemas.microsoft.com/office/powerpoint/2010/main" val="103214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(testing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Benjamini</a:t>
            </a:r>
            <a:r>
              <a:rPr lang="en-US" b="1" dirty="0"/>
              <a:t> Hochberg procedure</a:t>
            </a:r>
          </a:p>
          <a:p>
            <a:pPr lvl="1"/>
            <a:r>
              <a:rPr lang="en-US" dirty="0"/>
              <a:t>It is a multiple testing procedure decides which features to keep and which to cut off (solely based on the p-values)</a:t>
            </a:r>
          </a:p>
          <a:p>
            <a:pPr lvl="1"/>
            <a:r>
              <a:rPr lang="en-US" dirty="0"/>
              <a:t>Determines if the null hypothesis for a given feature can be rejected.</a:t>
            </a:r>
          </a:p>
          <a:p>
            <a:pPr lvl="1"/>
            <a:r>
              <a:rPr lang="en-US" dirty="0"/>
              <a:t>For this the test regards the features’ p-values and controls the global false discovery rate</a:t>
            </a:r>
          </a:p>
          <a:p>
            <a:pPr lvl="1"/>
            <a:r>
              <a:rPr lang="en-US" dirty="0"/>
              <a:t>Global false discovery rate (FDR) is the ratio of false rejections by all rejections: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3D616-754D-CF4C-B594-6B7C1B82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4891793"/>
            <a:ext cx="4586516" cy="12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8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6E035-3342-5B46-B49C-7CCD3BD4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50951"/>
            <a:ext cx="8237220" cy="5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7" y="211137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1657350"/>
            <a:ext cx="12051506" cy="4286250"/>
          </a:xfrm>
        </p:spPr>
        <p:txBody>
          <a:bodyPr>
            <a:normAutofit/>
          </a:bodyPr>
          <a:lstStyle/>
          <a:p>
            <a:r>
              <a:rPr lang="en-US" sz="3200" dirty="0"/>
              <a:t>Input format – </a:t>
            </a:r>
            <a:r>
              <a:rPr lang="en-US" sz="3200" dirty="0" err="1"/>
              <a:t>pandas.DataFrame</a:t>
            </a:r>
            <a:endParaRPr lang="en-US" sz="3200" dirty="0"/>
          </a:p>
          <a:p>
            <a:pPr lvl="1"/>
            <a:r>
              <a:rPr lang="en-US" sz="3200" dirty="0">
                <a:hlinkClick r:id="rId2"/>
              </a:rPr>
              <a:t>http://pandas.pydata.org/pandas-docs/stable/reference/api/pandas.DataFrame.html#pandas.DataFrame</a:t>
            </a:r>
            <a:endParaRPr lang="en-US" sz="3200" dirty="0"/>
          </a:p>
          <a:p>
            <a:pPr lvl="1"/>
            <a:r>
              <a:rPr lang="en-US" sz="3200" dirty="0"/>
              <a:t>flat </a:t>
            </a:r>
            <a:r>
              <a:rPr lang="en-US" sz="3200" dirty="0" err="1"/>
              <a:t>DataFrame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Stacked </a:t>
            </a:r>
            <a:r>
              <a:rPr lang="en-US" sz="3200" dirty="0" err="1"/>
              <a:t>DataFrame</a:t>
            </a:r>
            <a:endParaRPr lang="en-US" sz="3200" dirty="0"/>
          </a:p>
          <a:p>
            <a:pPr lvl="1"/>
            <a:r>
              <a:rPr lang="en-US" sz="3200" dirty="0"/>
              <a:t>Dictionary of flat </a:t>
            </a:r>
            <a:r>
              <a:rPr lang="en-US" sz="3200" dirty="0" err="1"/>
              <a:t>DataFrames</a:t>
            </a:r>
            <a:endParaRPr lang="en-US" sz="3200" dirty="0"/>
          </a:p>
          <a:p>
            <a:pPr lvl="1"/>
            <a:r>
              <a:rPr lang="en-US" sz="3200" dirty="0">
                <a:hlinkClick r:id="rId3"/>
              </a:rPr>
              <a:t>https://tsfresh.readthedocs.io/en/latest/text/data_formats.html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E00-E4B6-2B42-9576-557C27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4A4B-1AF7-EF4D-A8F8-92AED00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significance testing</a:t>
            </a:r>
          </a:p>
          <a:p>
            <a:pPr lvl="1"/>
            <a:r>
              <a:rPr lang="en-US" dirty="0"/>
              <a:t>Multiple test procedure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Data transformation – </a:t>
            </a:r>
            <a:r>
              <a:rPr lang="en-US" dirty="0" err="1"/>
              <a:t>scikit</a:t>
            </a:r>
            <a:r>
              <a:rPr lang="en-US" dirty="0"/>
              <a:t>-learn Transformers</a:t>
            </a:r>
          </a:p>
          <a:p>
            <a:r>
              <a:rPr lang="en-US" dirty="0"/>
              <a:t>Parallelization</a:t>
            </a:r>
          </a:p>
          <a:p>
            <a:r>
              <a:rPr lang="en-US" dirty="0"/>
              <a:t>Basics of time-series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 (Flat </a:t>
            </a:r>
            <a:r>
              <a:rPr lang="en-US" b="1" dirty="0" err="1">
                <a:solidFill>
                  <a:srgbClr val="0070C0"/>
                </a:solidFill>
              </a:rPr>
              <a:t>DataFrame</a:t>
            </a:r>
            <a:r>
              <a:rPr lang="en-US" b="1" dirty="0">
                <a:solidFill>
                  <a:srgbClr val="0070C0"/>
                </a:solidFill>
              </a:rPr>
              <a:t>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732630"/>
            <a:ext cx="12051506" cy="6025358"/>
          </a:xfrm>
        </p:spPr>
        <p:txBody>
          <a:bodyPr>
            <a:normAutofit/>
          </a:bodyPr>
          <a:lstStyle/>
          <a:p>
            <a:r>
              <a:rPr lang="en-US" dirty="0"/>
              <a:t>Input Data Format:</a:t>
            </a:r>
          </a:p>
          <a:p>
            <a:pPr lvl="1"/>
            <a:r>
              <a:rPr lang="en-US" dirty="0"/>
              <a:t>Imagine you record the values of time-series x and y for different objects A and B for three different times t1, t2 and t3. </a:t>
            </a:r>
          </a:p>
          <a:p>
            <a:pPr lvl="1"/>
            <a:r>
              <a:rPr lang="en-US" dirty="0"/>
              <a:t>Now you want to calculate some feature with </a:t>
            </a:r>
            <a:r>
              <a:rPr lang="en-US" dirty="0" err="1"/>
              <a:t>tsfresh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Your resulting </a:t>
            </a:r>
            <a:r>
              <a:rPr lang="en-US" dirty="0" err="1"/>
              <a:t>DataFrame</a:t>
            </a:r>
            <a:r>
              <a:rPr lang="en-US" dirty="0"/>
              <a:t> may look like this</a:t>
            </a:r>
          </a:p>
          <a:p>
            <a:pPr lvl="1"/>
            <a:r>
              <a:rPr lang="en-US" dirty="0"/>
              <a:t>You would pass </a:t>
            </a:r>
          </a:p>
          <a:p>
            <a:pPr lvl="1"/>
            <a:r>
              <a:rPr lang="en-US" sz="1800" dirty="0" err="1"/>
              <a:t>column_id</a:t>
            </a:r>
            <a:r>
              <a:rPr lang="en-US" sz="1800" dirty="0"/>
              <a:t>="id", </a:t>
            </a:r>
            <a:r>
              <a:rPr lang="en-US" sz="1800" dirty="0" err="1"/>
              <a:t>column_sort</a:t>
            </a:r>
            <a:r>
              <a:rPr lang="en-US" sz="1800" dirty="0"/>
              <a:t>="time", </a:t>
            </a:r>
            <a:r>
              <a:rPr lang="en-US" sz="1800" dirty="0" err="1"/>
              <a:t>column_kind</a:t>
            </a:r>
            <a:r>
              <a:rPr lang="en-US" sz="1800" dirty="0"/>
              <a:t>=None, </a:t>
            </a:r>
            <a:r>
              <a:rPr lang="en-US" sz="1800" dirty="0" err="1"/>
              <a:t>column_value</a:t>
            </a:r>
            <a:r>
              <a:rPr lang="en-US" sz="1800" dirty="0"/>
              <a:t>=None</a:t>
            </a:r>
          </a:p>
          <a:p>
            <a:pPr lvl="1"/>
            <a:r>
              <a:rPr lang="en-US" sz="1800" dirty="0"/>
              <a:t>to extract functions, to extract features separately for all ids and </a:t>
            </a:r>
          </a:p>
          <a:p>
            <a:pPr lvl="1"/>
            <a:r>
              <a:rPr lang="en-US" sz="1800"/>
              <a:t>separately for the x and y values.</a:t>
            </a:r>
            <a:endParaRPr lang="en-US" sz="1800" dirty="0"/>
          </a:p>
          <a:p>
            <a:r>
              <a:rPr lang="en-US" dirty="0"/>
              <a:t>Output Format of Features:</a:t>
            </a:r>
          </a:p>
          <a:p>
            <a:pPr lvl="1"/>
            <a:r>
              <a:rPr lang="en-US" dirty="0"/>
              <a:t>The resulting feature matrix for all three input </a:t>
            </a:r>
            <a:r>
              <a:rPr lang="en-US" dirty="0" err="1"/>
              <a:t>DataFrame</a:t>
            </a:r>
            <a:r>
              <a:rPr lang="en-US" dirty="0"/>
              <a:t> options will be the same. </a:t>
            </a:r>
          </a:p>
          <a:p>
            <a:pPr lvl="1"/>
            <a:r>
              <a:rPr lang="en-US" dirty="0"/>
              <a:t>It will always be a </a:t>
            </a:r>
            <a:r>
              <a:rPr lang="en-US" dirty="0">
                <a:hlinkClick r:id="rId2" tooltip="(in pandas v0.24.2)"/>
              </a:rPr>
              <a:t>pandas.DataFrame</a:t>
            </a:r>
            <a:r>
              <a:rPr lang="en-US" dirty="0"/>
              <a:t> with the following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030AB-B764-1740-9A36-193602B7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8" y="5395120"/>
            <a:ext cx="89789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ADE25-D209-5B4C-9364-DC353D10D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802" y="1550194"/>
            <a:ext cx="3698951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scikit</a:t>
            </a:r>
            <a:r>
              <a:rPr lang="en-US" b="1" dirty="0">
                <a:solidFill>
                  <a:srgbClr val="0070C0"/>
                </a:solidFill>
              </a:rPr>
              <a:t>-learn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2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8188-4485-E646-BC43-AA77CC77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588135"/>
            <a:ext cx="4753610" cy="421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5E4-59B5-9742-95AD-154B231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46" y="1588135"/>
            <a:ext cx="6650524" cy="37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Summary of time-series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Conclusions –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scaling is done to Normalize data so that priority is not given to a particular feature. </a:t>
            </a:r>
          </a:p>
          <a:p>
            <a:pPr lvl="1"/>
            <a:r>
              <a:rPr lang="en-US" dirty="0">
                <a:hlinkClick r:id="rId2"/>
              </a:rPr>
              <a:t>https://scikit-learn.org/stable/modules/preprocessing.html</a:t>
            </a:r>
            <a:r>
              <a:rPr lang="en-US" dirty="0"/>
              <a:t> </a:t>
            </a:r>
          </a:p>
          <a:p>
            <a:r>
              <a:rPr lang="en-US" dirty="0"/>
              <a:t>Role of scaling is mostly important in algorithms that are distance based (</a:t>
            </a:r>
            <a:r>
              <a:rPr lang="en-US" dirty="0" err="1"/>
              <a:t>e.g</a:t>
            </a:r>
            <a:r>
              <a:rPr lang="en-US" dirty="0"/>
              <a:t>, Euclidean metric).</a:t>
            </a:r>
          </a:p>
          <a:p>
            <a:pPr lvl="1"/>
            <a:r>
              <a:rPr lang="en-US" dirty="0"/>
              <a:t>E.g., k-means clustering, Support Vector Machines, etc.</a:t>
            </a:r>
          </a:p>
          <a:p>
            <a:r>
              <a:rPr lang="en-US" dirty="0"/>
              <a:t>ASIDE -- Random Forest (RF) is a tree-based model and hence </a:t>
            </a:r>
            <a:r>
              <a:rPr lang="en-US" b="1" dirty="0"/>
              <a:t>does not require</a:t>
            </a:r>
            <a:r>
              <a:rPr lang="en-US" dirty="0"/>
              <a:t> feature scaling.</a:t>
            </a:r>
          </a:p>
          <a:p>
            <a:r>
              <a:rPr lang="en-US" dirty="0"/>
              <a:t>RF algorithm is based on partitioning, even if you apply Normalization then also the result would be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References &amp;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2368"/>
            <a:ext cx="12097657" cy="6055632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https://github.com/benfulcher/hctsa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https://tsfresh.readthedocs.io/en/latest/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4"/>
              </a:rPr>
              <a:t>https://github.com/blue-yonder/tsfresh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5"/>
              </a:rPr>
              <a:t>https://towardsdatascience.com/how-not-to-use-machine-learning-for-time-series-forecasting-avoiding-the-pitfalls-19f9d7adf424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6"/>
              </a:rPr>
              <a:t>https://towardsdatascience.com/how-to-use-machine-learning-for-anomaly-detection-and-condition-monitoring-6742f82900d7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7"/>
              </a:rPr>
              <a:t>https://towardsdatascience.com/understanding-feature-engineering-part-1-continuous-numeric-data-da4e47099a7b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8"/>
              </a:rPr>
              <a:t>https://towardsdatascience.com/feature-engineering-what-powers-machine-learning-93ab191bcc2d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https://machinelearningmastery.com/discover-feature-engineering-how-to-engineer-features-and-how-to-get-good-at-it/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10"/>
              </a:rPr>
              <a:t>https://developers.google.com/machine-learning/crash-course/representation/feature-engineering</a:t>
            </a:r>
            <a:r>
              <a:rPr lang="en-US" sz="1800" dirty="0"/>
              <a:t> </a:t>
            </a:r>
          </a:p>
          <a:p>
            <a:r>
              <a:rPr lang="en-US" sz="1800" dirty="0"/>
              <a:t>Feature Engineering for Machine Learning: Principles and Techniques for Data Scientists – Alice Zheng &amp; Amanda </a:t>
            </a:r>
            <a:r>
              <a:rPr lang="en-US" sz="1800" dirty="0" err="1"/>
              <a:t>Casari</a:t>
            </a:r>
            <a:r>
              <a:rPr lang="en-US" sz="1800" dirty="0"/>
              <a:t>, O’Reilly, 2018.</a:t>
            </a:r>
          </a:p>
          <a:p>
            <a:r>
              <a:rPr lang="en-US" sz="1800" dirty="0"/>
              <a:t>Feature Engineering Made Easy, Sinan </a:t>
            </a:r>
            <a:r>
              <a:rPr lang="en-US" sz="1800" dirty="0" err="1"/>
              <a:t>Ozdemir</a:t>
            </a:r>
            <a:r>
              <a:rPr lang="en-US" sz="1800" dirty="0"/>
              <a:t>, </a:t>
            </a:r>
            <a:r>
              <a:rPr lang="en-US" sz="1800" dirty="0" err="1"/>
              <a:t>Divya</a:t>
            </a:r>
            <a:r>
              <a:rPr lang="en-US" sz="1800" dirty="0"/>
              <a:t> </a:t>
            </a:r>
            <a:r>
              <a:rPr lang="en-US" sz="1800" dirty="0" err="1"/>
              <a:t>Susarla</a:t>
            </a:r>
            <a:r>
              <a:rPr lang="en-US" sz="1800" dirty="0"/>
              <a:t>, </a:t>
            </a:r>
            <a:r>
              <a:rPr lang="en-US" sz="1800" dirty="0" err="1"/>
              <a:t>Packt</a:t>
            </a:r>
            <a:r>
              <a:rPr lang="en-US" sz="1800" dirty="0"/>
              <a:t>, 2018.</a:t>
            </a:r>
          </a:p>
          <a:p>
            <a:r>
              <a:rPr lang="en-US" sz="1800" dirty="0"/>
              <a:t>Feature Extraction: Foundations and Applications, by Isabelle Guyon, Steve Gunn, Masoud </a:t>
            </a:r>
            <a:r>
              <a:rPr lang="en-US" sz="1800" dirty="0" err="1"/>
              <a:t>Nikravesh</a:t>
            </a:r>
            <a:r>
              <a:rPr lang="en-US" sz="1800" dirty="0"/>
              <a:t>, </a:t>
            </a:r>
            <a:r>
              <a:rPr lang="en-US" sz="1800" dirty="0" err="1"/>
              <a:t>Lofti</a:t>
            </a:r>
            <a:r>
              <a:rPr lang="en-US" sz="1800" dirty="0"/>
              <a:t> A. Zadeh, Springer 2006.</a:t>
            </a:r>
          </a:p>
          <a:p>
            <a:r>
              <a:rPr lang="en-US" sz="1800" dirty="0"/>
              <a:t>Feature Extraction, Construction and Selection: A Data Mining Perspective, Huan Liu, Hiroshi </a:t>
            </a:r>
            <a:r>
              <a:rPr lang="en-US" sz="1800" dirty="0" err="1"/>
              <a:t>Motoda</a:t>
            </a:r>
            <a:r>
              <a:rPr lang="en-US" sz="1800" dirty="0"/>
              <a:t>, Springer, 1998.</a:t>
            </a:r>
          </a:p>
          <a:p>
            <a:endParaRPr lang="en-US" sz="1800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473-821F-E846-841E-C625AFF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510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b="1">
                <a:solidFill>
                  <a:srgbClr val="0070C0"/>
                </a:solidFill>
              </a:rPr>
              <a:t>Questions</a:t>
            </a:r>
            <a:r>
              <a:rPr lang="en-US" sz="8000">
                <a:solidFill>
                  <a:srgbClr val="0070C0"/>
                </a:solidFill>
              </a:rPr>
              <a:t>?</a:t>
            </a:r>
            <a:endParaRPr 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222-53B6-144D-9440-3212AED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BED-FDE0-B149-90E5-294D634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transforming </a:t>
            </a:r>
            <a:r>
              <a:rPr lang="en-US" b="1" dirty="0"/>
              <a:t>raw data</a:t>
            </a:r>
            <a:r>
              <a:rPr lang="en-US" dirty="0"/>
              <a:t> into </a:t>
            </a:r>
            <a:r>
              <a:rPr lang="en-US" b="1" dirty="0"/>
              <a:t>features </a:t>
            </a:r>
            <a:r>
              <a:rPr lang="en-US" dirty="0"/>
              <a:t>that make machine learning algorithms work.</a:t>
            </a:r>
          </a:p>
          <a:p>
            <a:r>
              <a:rPr lang="en-US" dirty="0"/>
              <a:t>The goal is to better represent </a:t>
            </a:r>
            <a:r>
              <a:rPr lang="en-US" b="1" dirty="0"/>
              <a:t>the underlying problem</a:t>
            </a:r>
            <a:r>
              <a:rPr lang="en-US" dirty="0"/>
              <a:t> to </a:t>
            </a:r>
            <a:r>
              <a:rPr lang="en-US" b="1" dirty="0"/>
              <a:t>the predictive models.</a:t>
            </a:r>
          </a:p>
          <a:p>
            <a:r>
              <a:rPr lang="en-US" b="1" dirty="0"/>
              <a:t>Intelligent </a:t>
            </a:r>
            <a:r>
              <a:rPr lang="en-US" dirty="0"/>
              <a:t>feature engineering results in improved </a:t>
            </a:r>
            <a:r>
              <a:rPr lang="en-US" b="1" dirty="0"/>
              <a:t>model accuracy</a:t>
            </a:r>
            <a:r>
              <a:rPr lang="en-US" dirty="0"/>
              <a:t> on </a:t>
            </a:r>
            <a:r>
              <a:rPr lang="en-US" b="1" dirty="0"/>
              <a:t>unseen data.</a:t>
            </a:r>
          </a:p>
          <a:p>
            <a:r>
              <a:rPr lang="en-US" dirty="0"/>
              <a:t>Most of the time is spent on engineering or creating features.</a:t>
            </a:r>
          </a:p>
          <a:p>
            <a:pPr lvl="1"/>
            <a:r>
              <a:rPr lang="en-US" dirty="0"/>
              <a:t>Deciding what features to create.</a:t>
            </a:r>
          </a:p>
          <a:p>
            <a:pPr lvl="1"/>
            <a:r>
              <a:rPr lang="en-US" dirty="0"/>
              <a:t>Checking how the created features work with your ML-model</a:t>
            </a:r>
          </a:p>
          <a:p>
            <a:pPr lvl="1"/>
            <a:r>
              <a:rPr lang="en-US" dirty="0"/>
              <a:t>Based on model performance, improving features (if needed)</a:t>
            </a:r>
          </a:p>
        </p:txBody>
      </p:sp>
    </p:spTree>
    <p:extLst>
      <p:ext uri="{BB962C8B-B14F-4D97-AF65-F5344CB8AC3E}">
        <p14:creationId xmlns:p14="http://schemas.microsoft.com/office/powerpoint/2010/main" val="39198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7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2" name="Google Shape;212;p37"/>
          <p:cNvSpPr txBox="1"/>
          <p:nvPr/>
        </p:nvSpPr>
        <p:spPr>
          <a:xfrm>
            <a:off x="0" y="2931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Predict future value given current values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7" name="Google Shape;217;p37"/>
          <p:cNvCxnSpPr>
            <a:stCxn id="216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7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0F2C2-6ACE-C941-AB24-3E37A7DBE0F3}"/>
              </a:ext>
            </a:extLst>
          </p:cNvPr>
          <p:cNvSpPr txBox="1"/>
          <p:nvPr/>
        </p:nvSpPr>
        <p:spPr>
          <a:xfrm>
            <a:off x="1855170" y="1663411"/>
            <a:ext cx="296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X = {X1, X2, X3 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C616-6EA2-E240-895A-058ABCCA87D6}"/>
              </a:ext>
            </a:extLst>
          </p:cNvPr>
          <p:cNvSpPr txBox="1"/>
          <p:nvPr/>
        </p:nvSpPr>
        <p:spPr>
          <a:xfrm>
            <a:off x="10104878" y="1623736"/>
            <a:ext cx="538777" cy="46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F22A-6249-4445-98EB-00BEDCBDFFB8}"/>
              </a:ext>
            </a:extLst>
          </p:cNvPr>
          <p:cNvSpPr txBox="1"/>
          <p:nvPr/>
        </p:nvSpPr>
        <p:spPr>
          <a:xfrm>
            <a:off x="6349386" y="1994537"/>
            <a:ext cx="119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 = f(X)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46FFE-CEAD-5D4D-8DA6-7B8F35000865}"/>
              </a:ext>
            </a:extLst>
          </p:cNvPr>
          <p:cNvCxnSpPr>
            <a:cxnSpLocks/>
          </p:cNvCxnSpPr>
          <p:nvPr/>
        </p:nvCxnSpPr>
        <p:spPr>
          <a:xfrm flipV="1">
            <a:off x="4918882" y="1894243"/>
            <a:ext cx="4431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78F52-60E3-6B4C-8D7B-199F5A397ED6}"/>
              </a:ext>
            </a:extLst>
          </p:cNvPr>
          <p:cNvSpPr txBox="1"/>
          <p:nvPr/>
        </p:nvSpPr>
        <p:spPr>
          <a:xfrm>
            <a:off x="5123747" y="1341100"/>
            <a:ext cx="44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92D0-0712-3C41-A80D-B036F59AD8AB}"/>
              </a:ext>
            </a:extLst>
          </p:cNvPr>
          <p:cNvSpPr txBox="1"/>
          <p:nvPr/>
        </p:nvSpPr>
        <p:spPr>
          <a:xfrm>
            <a:off x="2399000" y="1188773"/>
            <a:ext cx="128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8D09-FF70-1A40-99A1-A7D9B86231B1}"/>
              </a:ext>
            </a:extLst>
          </p:cNvPr>
          <p:cNvSpPr txBox="1"/>
          <p:nvPr/>
        </p:nvSpPr>
        <p:spPr>
          <a:xfrm>
            <a:off x="4097395" y="5165385"/>
            <a:ext cx="37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Raw data (e.g., Time-series)</a:t>
            </a:r>
          </a:p>
        </p:txBody>
      </p:sp>
    </p:spTree>
    <p:extLst>
      <p:ext uri="{BB962C8B-B14F-4D97-AF65-F5344CB8AC3E}">
        <p14:creationId xmlns:p14="http://schemas.microsoft.com/office/powerpoint/2010/main" val="248802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8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9" name="Google Shape;229;p38"/>
          <p:cNvCxnSpPr>
            <a:stCxn id="228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 rot="-5400000">
            <a:off x="7236600" y="2824067"/>
            <a:ext cx="199200" cy="51420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38"/>
          <p:cNvSpPr txBox="1"/>
          <p:nvPr/>
        </p:nvSpPr>
        <p:spPr>
          <a:xfrm>
            <a:off x="4765200" y="5364933"/>
            <a:ext cx="5142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>
                <a:latin typeface="Roboto"/>
                <a:ea typeface="Roboto"/>
                <a:cs typeface="Roboto"/>
                <a:sym typeface="Roboto"/>
              </a:rPr>
              <a:t>10 sample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30113" t="7570"/>
          <a:stretch/>
        </p:blipFill>
        <p:spPr>
          <a:xfrm>
            <a:off x="4702967" y="1120000"/>
            <a:ext cx="7069703" cy="53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0" y="899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799" algn="ctr">
              <a:buSzPts val="3000"/>
            </a:pPr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ML-approach: Feature extraction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F6-2968-3344-9E0C-29CE8F9C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515600" cy="7487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Engineering or creating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9E1-BBB3-854C-8B46-B419ECE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" y="923979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an individual, </a:t>
            </a:r>
            <a:r>
              <a:rPr lang="en-US" b="1" i="1" dirty="0"/>
              <a:t>measurable attribute</a:t>
            </a:r>
            <a:r>
              <a:rPr lang="en-US" dirty="0"/>
              <a:t>, or characteristic of a phenomenon being observed.</a:t>
            </a:r>
          </a:p>
          <a:p>
            <a:r>
              <a:rPr lang="en-US" b="1" i="1" dirty="0"/>
              <a:t>Features</a:t>
            </a:r>
            <a:r>
              <a:rPr lang="en-US" dirty="0"/>
              <a:t> can be numeric, strings, graphs etc.</a:t>
            </a:r>
          </a:p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typically a specific representation on top of </a:t>
            </a:r>
            <a:r>
              <a:rPr lang="en-US" b="1" i="1" dirty="0"/>
              <a:t>raw data.</a:t>
            </a:r>
          </a:p>
          <a:p>
            <a:r>
              <a:rPr lang="en-US" dirty="0"/>
              <a:t>It is depicted by a column in a dataset.</a:t>
            </a:r>
          </a:p>
          <a:p>
            <a:r>
              <a:rPr lang="en-US" dirty="0"/>
              <a:t>For example, in a two-dimensional dataset, each </a:t>
            </a:r>
            <a:r>
              <a:rPr lang="en-US" i="1" dirty="0"/>
              <a:t>observation</a:t>
            </a:r>
            <a:r>
              <a:rPr lang="en-US" dirty="0"/>
              <a:t> is depicted by a </a:t>
            </a:r>
            <a:r>
              <a:rPr lang="en-US" i="1" dirty="0"/>
              <a:t>row</a:t>
            </a:r>
            <a:r>
              <a:rPr lang="en-US" dirty="0"/>
              <a:t> and each </a:t>
            </a:r>
            <a:r>
              <a:rPr lang="en-US" i="1" dirty="0"/>
              <a:t>feature</a:t>
            </a:r>
            <a:r>
              <a:rPr lang="en-US" dirty="0"/>
              <a:t> by a </a:t>
            </a:r>
            <a:r>
              <a:rPr lang="en-US" i="1" dirty="0"/>
              <a:t>column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b="1" i="1" dirty="0"/>
              <a:t>features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7030A0"/>
                </a:solidFill>
              </a:rPr>
              <a:t>very much dependent</a:t>
            </a:r>
            <a:r>
              <a:rPr lang="en-US" dirty="0"/>
              <a:t> on the underlying problem.</a:t>
            </a:r>
            <a:endParaRPr lang="en-US" b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C5CEA-3D57-8847-A342-043FE8DE1FCD}"/>
              </a:ext>
            </a:extLst>
          </p:cNvPr>
          <p:cNvGrpSpPr/>
          <p:nvPr/>
        </p:nvGrpSpPr>
        <p:grpSpPr>
          <a:xfrm>
            <a:off x="8594681" y="4541557"/>
            <a:ext cx="3521119" cy="2236591"/>
            <a:chOff x="8594681" y="4541557"/>
            <a:chExt cx="3521119" cy="2236591"/>
          </a:xfrm>
        </p:grpSpPr>
        <p:pic>
          <p:nvPicPr>
            <p:cNvPr id="102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92946F5C-A296-344C-BD55-25425A79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681" y="4716779"/>
              <a:ext cx="3452539" cy="206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21FE0-4D47-3743-9545-7E04DD194010}"/>
                </a:ext>
              </a:extLst>
            </p:cNvPr>
            <p:cNvSpPr txBox="1"/>
            <p:nvPr/>
          </p:nvSpPr>
          <p:spPr>
            <a:xfrm>
              <a:off x="10320950" y="5006737"/>
              <a:ext cx="179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X1      X2       X3</a:t>
              </a:r>
            </a:p>
          </p:txBody>
        </p:sp>
        <p:pic>
          <p:nvPicPr>
            <p:cNvPr id="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5BF8A9DB-E6E1-0543-A1F1-D94F556A1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5" b="76563"/>
            <a:stretch/>
          </p:blipFill>
          <p:spPr bwMode="auto">
            <a:xfrm>
              <a:off x="10542074" y="4541557"/>
              <a:ext cx="1505146" cy="48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79C-4FCE-924D-9441-5D0366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Feature Engineering packages </a:t>
            </a:r>
            <a:r>
              <a:rPr lang="en-US" sz="2400" b="1" dirty="0">
                <a:solidFill>
                  <a:srgbClr val="0070C0"/>
                </a:solidFill>
              </a:rPr>
              <a:t>(Python, R, and 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C28F-910A-1D43-ABDB-93E059A4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hctsa</a:t>
            </a:r>
            <a:r>
              <a:rPr lang="en-US" dirty="0"/>
              <a:t> -- MATLAB</a:t>
            </a:r>
          </a:p>
          <a:p>
            <a:r>
              <a:rPr lang="en-US" dirty="0" err="1"/>
              <a:t>pyopy</a:t>
            </a: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https://</a:t>
            </a:r>
            <a:r>
              <a:rPr lang="en-US" b="1" dirty="0" err="1">
                <a:solidFill>
                  <a:srgbClr val="0070C0"/>
                </a:solidFill>
              </a:rPr>
              <a:t>github.com</a:t>
            </a:r>
            <a:r>
              <a:rPr lang="en-US" b="1" dirty="0">
                <a:solidFill>
                  <a:srgbClr val="0070C0"/>
                </a:solidFill>
              </a:rPr>
              <a:t>/blue-yonder/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tscompdata</a:t>
            </a:r>
            <a:r>
              <a:rPr lang="en-US" dirty="0"/>
              <a:t> and </a:t>
            </a:r>
            <a:r>
              <a:rPr lang="en-US" dirty="0" err="1"/>
              <a:t>tsfeatures</a:t>
            </a:r>
            <a:r>
              <a:rPr lang="en-US" dirty="0"/>
              <a:t> -- R</a:t>
            </a:r>
          </a:p>
          <a:p>
            <a:r>
              <a:rPr lang="en-US" dirty="0"/>
              <a:t>Khiva</a:t>
            </a:r>
          </a:p>
          <a:p>
            <a:r>
              <a:rPr lang="en-US" dirty="0" err="1"/>
              <a:t>pyunicorn</a:t>
            </a:r>
            <a:endParaRPr lang="en-US" dirty="0"/>
          </a:p>
          <a:p>
            <a:r>
              <a:rPr lang="en-US" dirty="0"/>
              <a:t>FATS</a:t>
            </a:r>
          </a:p>
          <a:p>
            <a:r>
              <a:rPr lang="en-US" dirty="0" err="1"/>
              <a:t>seglearn</a:t>
            </a:r>
            <a:endParaRPr lang="en-US" dirty="0"/>
          </a:p>
          <a:p>
            <a:r>
              <a:rPr lang="en-US" dirty="0"/>
              <a:t>cesium-ml</a:t>
            </a:r>
          </a:p>
          <a:p>
            <a:r>
              <a:rPr lang="en-US" dirty="0" err="1"/>
              <a:t>tslearn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41-EC50-BD41-A862-3B0C093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25B7-8CFE-3C4E-8CE6-597095C5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tested</a:t>
            </a:r>
          </a:p>
          <a:p>
            <a:r>
              <a:rPr lang="en-US" dirty="0"/>
              <a:t>Unit tested</a:t>
            </a:r>
          </a:p>
          <a:p>
            <a:r>
              <a:rPr lang="en-US" dirty="0"/>
              <a:t>The filtering process is statistically/mathematically correct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Allows anyone to easily add their favorite features</a:t>
            </a:r>
          </a:p>
          <a:p>
            <a:r>
              <a:rPr lang="en-US" dirty="0"/>
              <a:t>Runs on your local machine or even on a cluster</a:t>
            </a:r>
          </a:p>
          <a:p>
            <a:r>
              <a:rPr lang="en-US" dirty="0">
                <a:hlinkClick r:id="rId2"/>
              </a:rPr>
              <a:t>https://github.com/blue-yonder/tsfresh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668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Time-series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" y="751670"/>
            <a:ext cx="11825206" cy="5990093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is used to to extract characteristics from time series</a:t>
            </a:r>
          </a:p>
          <a:p>
            <a:r>
              <a:rPr lang="en-US" dirty="0" err="1"/>
              <a:t>tsfresh</a:t>
            </a:r>
            <a:r>
              <a:rPr lang="en-US" dirty="0"/>
              <a:t> provides a library of functions to calculate features</a:t>
            </a:r>
          </a:p>
          <a:p>
            <a:r>
              <a:rPr lang="en-US" dirty="0"/>
              <a:t>Automatic extraction of 100s of features</a:t>
            </a:r>
          </a:p>
          <a:p>
            <a:r>
              <a:rPr lang="en-US" dirty="0"/>
              <a:t>If you want to install on your local machine: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https://tsfresh.readthedocs.io/en/latest/text/quick_start.html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https://anaconda.org/conda-forge/tsfresh</a:t>
            </a:r>
            <a:endParaRPr lang="en-US" dirty="0"/>
          </a:p>
          <a:p>
            <a:r>
              <a:rPr lang="en-US" dirty="0"/>
              <a:t>At the top level the following are the three most important submodules of </a:t>
            </a:r>
            <a:r>
              <a:rPr lang="en-US" dirty="0" err="1"/>
              <a:t>tsfresh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13262</TotalTime>
  <Words>1834</Words>
  <Application>Microsoft Macintosh PowerPoint</Application>
  <PresentationFormat>Widescreen</PresentationFormat>
  <Paragraphs>195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Office Theme</vt:lpstr>
      <vt:lpstr>Feature Engineering  &amp;  Feature Selection</vt:lpstr>
      <vt:lpstr>Outline</vt:lpstr>
      <vt:lpstr>Basics of feature engineering</vt:lpstr>
      <vt:lpstr>PowerPoint Presentation</vt:lpstr>
      <vt:lpstr>PowerPoint Presentation</vt:lpstr>
      <vt:lpstr>Engineering or creating features</vt:lpstr>
      <vt:lpstr>Feature Engineering packages (Python, R, and MATLAB)</vt:lpstr>
      <vt:lpstr>Advantages of tsfresh</vt:lpstr>
      <vt:lpstr>tsfresh – Time-series feature engineering</vt:lpstr>
      <vt:lpstr>tsfresh – Feature extraction (extract_features)</vt:lpstr>
      <vt:lpstr>tsfresh – Feature extraction settings (extract_features)</vt:lpstr>
      <vt:lpstr>tsfresh – Feature calculators</vt:lpstr>
      <vt:lpstr>tsfresh – Feature extraction (extract_relevant_features)</vt:lpstr>
      <vt:lpstr>tsfresh – Feature selection basics (select_features)</vt:lpstr>
      <vt:lpstr>tsfresh – Feature selection (null hypothesis)</vt:lpstr>
      <vt:lpstr>tsfresh – Feature selection (p-value)</vt:lpstr>
      <vt:lpstr>tsfresh – Feature selection (testing procedure)</vt:lpstr>
      <vt:lpstr>tsfresh – Feature selection summary</vt:lpstr>
      <vt:lpstr>tsfresh – Data Formats</vt:lpstr>
      <vt:lpstr>tsfresh – Data Formats (Flat DataFrame Example)</vt:lpstr>
      <vt:lpstr>tsfresh – scikit-learn Transformers</vt:lpstr>
      <vt:lpstr>tsfresh – Parallelization</vt:lpstr>
      <vt:lpstr>tsfresh – Basics of time-series forecasting</vt:lpstr>
      <vt:lpstr>tsfresh – Summary of time-series forecasting</vt:lpstr>
      <vt:lpstr>Conclusions – Things to remember</vt:lpstr>
      <vt:lpstr>References &amp; Useful Resources</vt:lpstr>
      <vt:lpstr>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165</cp:revision>
  <dcterms:created xsi:type="dcterms:W3CDTF">2019-04-08T23:10:54Z</dcterms:created>
  <dcterms:modified xsi:type="dcterms:W3CDTF">2019-04-20T15:25:29Z</dcterms:modified>
</cp:coreProperties>
</file>