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2" r:id="rId4"/>
    <p:sldId id="274" r:id="rId5"/>
    <p:sldId id="275" r:id="rId6"/>
    <p:sldId id="263" r:id="rId7"/>
    <p:sldId id="260" r:id="rId8"/>
    <p:sldId id="278" r:id="rId9"/>
    <p:sldId id="261" r:id="rId10"/>
    <p:sldId id="264" r:id="rId11"/>
    <p:sldId id="280" r:id="rId12"/>
    <p:sldId id="279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73" r:id="rId24"/>
    <p:sldId id="257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8"/>
    <p:restoredTop sz="94737"/>
  </p:normalViewPr>
  <p:slideViewPr>
    <p:cSldViewPr snapToGrid="0" snapToObjects="1">
      <p:cViewPr varScale="1">
        <p:scale>
          <a:sx n="164" d="100"/>
          <a:sy n="164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09F9-03D2-0440-B8E0-F1611228BF6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59509-DECC-A343-931E-3798176B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cf61707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cf61707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9b56121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9b56121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8E32-313D-8248-9AD3-40E8C61D5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2BAE3-A7B2-594D-9F6A-52BAB4893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ADD9-A450-9C44-9158-569C2BF6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BB11-6501-614A-9C71-607AA3F6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D376-BD8D-1E45-81F5-9AE50583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718E-2012-E941-85D3-FB718965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CC05F-FE7C-2C46-AE78-2E36D835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2BAF-5538-894D-92BA-0A5D024C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9843-1DEC-F24E-86C7-232E949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9380-E542-BC44-B6BC-89466A6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73251-31CD-B44A-9E04-48FDA124A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9B9AF-4534-6544-B3D6-A582CADA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D4BE-D3E4-9440-815E-AD72DFA4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6D7A-678B-0347-9434-709B6F8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EE6B-34A8-9546-9489-0C6183B1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3488-0988-A84C-A785-9DF5655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C27A-6ABE-3444-8DC9-E47CEBA1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48F0-7DDB-FF4C-8842-FDB4132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C22C-CE61-CE49-B250-686D7B0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3F39-DDB6-AA40-8639-D452CD38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E35-9CFC-C143-9B10-57E55EC4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B93C-5CB6-A748-A59D-E95E8801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CA91-5086-714F-853A-663AAC5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36C7-62CA-2248-AED1-43405B7C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BF53-29A1-6940-BBFB-C695125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D83E-4F2C-204D-8EA8-4374A51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97B5-2AAA-804E-A5DC-7E8604BE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BB059-6C08-3944-BF48-584ADB30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DC849-D8D9-D64A-A063-09E90A7F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9E179-C786-334B-9483-01D5915F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2F6E-688C-0549-8F1D-70991DDA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F41B-F8BB-1844-9B6B-8DE62E67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A6AE-B9DB-8444-BA8F-6CEF8A7E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4C62-7273-F646-8836-BCFB8CF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479A-D525-FA43-9E61-023609550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E64BB-576E-BA41-8960-72BB56515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FFBC7-9624-DC49-A879-8D1C7AD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0724-29D9-C640-BFEB-FFBBF652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72496-930B-D449-8A4A-24340CC9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AC15-BD9E-A545-9588-CE8B9B7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7F4B4-3D2D-FD41-BFAE-3FDA6FE6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34D15-26C4-C946-9E00-D2F0EDAF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3B63-2F7B-D14A-9107-21004D49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DBF04-0360-8044-BA07-EA94FB4A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2CAD3-F226-044C-9AAA-D5155D6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DAB1-E4BD-9A46-B4A6-AF0EC24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6069-0B25-2747-B43A-01183795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3C4B-D1C9-A84F-B8C3-1CC69905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4F26-A11E-334F-AE3C-04FCBD126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9BAC-4E46-8740-BBBA-D0A63EBB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4333-469F-774C-9DE5-A96EC4D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F443-B784-E742-BDC8-F7F4B912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3451-A54D-3443-B740-85CE4B24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79A90-431D-D84A-A627-4DBE233BD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7C4F-37B7-0B40-8C3A-992318F50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1792-DB18-CF41-A62F-A79ED3C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CC85-245C-684F-A45B-1651D78B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A5DB-1BC1-2947-8686-F37DDDB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1F9A6-0E3C-FB41-9410-D276FE42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00811-FF7F-C346-976A-54F38575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7ABB-93CD-3A4B-95E4-FB8BC116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C7A1-935E-D748-85B9-D6F830ED613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66E1-1F20-4743-840D-7AA98CDAF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1B08-D131-F44D-904E-8E250E84D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reference/api/pandas.DataFrame.html#pandas.DataFrame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sfresh.readthedocs.io/en/latest/api/tsfresh.feature_ex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fresh.readthedocs.io/en/latest/api/tsfresh.feature_extraction.html#tsfresh.feature_extraction.settings.ComprehensiveFCParameters" TargetMode="External"/><Relationship Id="rId5" Type="http://schemas.openxmlformats.org/officeDocument/2006/relationships/hyperlink" Target="https://tsfresh.readthedocs.io/en/latest/api/tsfresh.feature_extraction.html#tsfresh.feature_extraction.settings.EfficientFCParameters" TargetMode="External"/><Relationship Id="rId4" Type="http://schemas.openxmlformats.org/officeDocument/2006/relationships/hyperlink" Target="https://tsfresh.readthedocs.io/en/latest/api/tsfresh.feature_extraction.html#tsfresh.feature_extraction.settings.MinimalFCParameter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sfresh.readthedocs.io/en/latest/text/list_of_featur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sfresh.readthedocs.io/en/latest/api/tsfresh.convenienc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sfresh.readthedocs.io/en/latest/" TargetMode="External"/><Relationship Id="rId2" Type="http://schemas.openxmlformats.org/officeDocument/2006/relationships/hyperlink" Target="https://github.com/benfulcher/hcts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ue-yonder/tsfresh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tsfresh" TargetMode="External"/><Relationship Id="rId2" Type="http://schemas.openxmlformats.org/officeDocument/2006/relationships/hyperlink" Target="https://tsfresh.readthedocs.io/en/latest/text/quick_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75EE-67AA-2D40-B3F4-A39084015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7976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 Engineering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&amp;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6159-6CB6-134B-AEE1-7414E374B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281652" cy="2387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Maruti Kumar </a:t>
            </a:r>
            <a:r>
              <a:rPr lang="en-US" dirty="0" err="1"/>
              <a:t>Mudunuru</a:t>
            </a:r>
            <a:r>
              <a:rPr lang="en-US" dirty="0"/>
              <a:t>,</a:t>
            </a:r>
          </a:p>
          <a:p>
            <a:r>
              <a:rPr lang="en-US" dirty="0"/>
              <a:t>Staff Scientist,</a:t>
            </a:r>
          </a:p>
          <a:p>
            <a:r>
              <a:rPr lang="en-US" dirty="0"/>
              <a:t>Computational Earth Science Group,</a:t>
            </a:r>
          </a:p>
          <a:p>
            <a:r>
              <a:rPr lang="en-US" dirty="0"/>
              <a:t>Earth and Environmental Sciences,</a:t>
            </a:r>
          </a:p>
          <a:p>
            <a:r>
              <a:rPr lang="en-US" dirty="0"/>
              <a:t>Los Alamos National Laboratory</a:t>
            </a:r>
          </a:p>
          <a:p>
            <a:r>
              <a:rPr lang="en-US" dirty="0"/>
              <a:t>Date: April-23-2019, SSA ML Workshop.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E3D006-F077-064A-A7DE-9EEB7E66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88" y="16498"/>
            <a:ext cx="2790971" cy="12788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D8EC7-4AEB-AD45-B58B-4ACEBC98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386" y="16498"/>
            <a:ext cx="2197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='time’)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https://tsfresh.readthedocs.io/en/latest/api/tsfresh.feature_extraction.html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Extract features from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containing the different time series</a:t>
            </a:r>
          </a:p>
          <a:p>
            <a:pPr lvl="1"/>
            <a:r>
              <a:rPr lang="en-US" dirty="0"/>
              <a:t>Returns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with the calculated features will be returned.</a:t>
            </a:r>
          </a:p>
          <a:p>
            <a:pPr lvl="1"/>
            <a:r>
              <a:rPr lang="en-US" i="1" dirty="0" err="1"/>
              <a:t>default_fc_parameters</a:t>
            </a:r>
            <a:endParaRPr lang="en-US" i="1" dirty="0"/>
          </a:p>
          <a:p>
            <a:pPr lvl="2"/>
            <a:r>
              <a:rPr lang="en-US" dirty="0">
                <a:hlinkClick r:id="rId4" tooltip="tsfresh.feature_extraction.settings.MinimalFCParameters"/>
              </a:rPr>
              <a:t>MinimalFCParameters</a:t>
            </a:r>
            <a:r>
              <a:rPr lang="en-US" dirty="0"/>
              <a:t>: includes only a handful of features and can be used for quick tests</a:t>
            </a:r>
          </a:p>
          <a:p>
            <a:pPr lvl="2"/>
            <a:r>
              <a:rPr lang="en-US" dirty="0">
                <a:hlinkClick r:id="rId5" tooltip="tsfresh.feature_extraction.settings.EfficientFCParameters"/>
              </a:rPr>
              <a:t>EfficientFCParameters</a:t>
            </a:r>
            <a:r>
              <a:rPr lang="en-US" dirty="0"/>
              <a:t>: features which are marked with the “</a:t>
            </a:r>
            <a:r>
              <a:rPr lang="en-US" dirty="0" err="1"/>
              <a:t>high_comp_cost</a:t>
            </a:r>
            <a:r>
              <a:rPr lang="en-US" dirty="0"/>
              <a:t>” are not calculated</a:t>
            </a:r>
          </a:p>
          <a:p>
            <a:pPr lvl="2"/>
            <a:r>
              <a:rPr lang="en-US" dirty="0">
                <a:hlinkClick r:id="rId6" tooltip="tsfresh.feature_extraction.settings.ComprehensiveFCParameters"/>
              </a:rPr>
              <a:t>ComprehensiveFCParameters</a:t>
            </a:r>
            <a:r>
              <a:rPr lang="en-US" dirty="0"/>
              <a:t>: all features with parameters, each with different parameter combinations are calculated. This is the default for </a:t>
            </a:r>
            <a:r>
              <a:rPr lang="en-US" i="1" dirty="0" err="1"/>
              <a:t>extract_features</a:t>
            </a:r>
            <a:r>
              <a:rPr lang="en-US" dirty="0"/>
              <a:t> if you do not hand in a </a:t>
            </a:r>
            <a:r>
              <a:rPr lang="en-US" i="1" dirty="0" err="1"/>
              <a:t>default_fc_parameters</a:t>
            </a:r>
            <a:r>
              <a:rPr lang="en-US" dirty="0"/>
              <a:t> at all.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AA2C-BAEB-8247-A63F-EB30CB6E8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193" y="5314627"/>
            <a:ext cx="8585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calculators</a:t>
            </a:r>
            <a:endParaRPr lang="en-US" sz="31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 err="1"/>
              <a:t>Tsfresh</a:t>
            </a:r>
            <a:r>
              <a:rPr lang="en-US" dirty="0"/>
              <a:t> module contains the feature calculators that take time-series as input and calculate the values of the feature.</a:t>
            </a:r>
          </a:p>
          <a:p>
            <a:r>
              <a:rPr lang="en-US" dirty="0"/>
              <a:t>There are two types of features:</a:t>
            </a:r>
          </a:p>
          <a:p>
            <a:pPr lvl="1"/>
            <a:r>
              <a:rPr lang="en-US" b="1" dirty="0"/>
              <a:t>Scalar-valued:</a:t>
            </a:r>
            <a:r>
              <a:rPr lang="en-US" dirty="0"/>
              <a:t> feature calculators which calculate a single number (simple)</a:t>
            </a:r>
          </a:p>
          <a:p>
            <a:pPr lvl="1"/>
            <a:r>
              <a:rPr lang="en-US" b="1" dirty="0"/>
              <a:t>Vector-valued: </a:t>
            </a:r>
            <a:r>
              <a:rPr lang="en-US" dirty="0"/>
              <a:t>feature calculators which calculate a bunch of features for a list of parameters at once (combiner). They return a list of (key, value) pairs for each input parameter</a:t>
            </a:r>
          </a:p>
          <a:p>
            <a:r>
              <a:rPr lang="en-US" dirty="0"/>
              <a:t>Examples of </a:t>
            </a:r>
            <a:r>
              <a:rPr lang="en-US" b="1" dirty="0"/>
              <a:t>scalar-valued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Absolute energy, absolute sum of changes, autocorrelation, binned entropy, standard deviation, skewness, kurtosis, mean etc. </a:t>
            </a:r>
          </a:p>
          <a:p>
            <a:r>
              <a:rPr lang="en-US" dirty="0"/>
              <a:t>Examples of </a:t>
            </a:r>
            <a:r>
              <a:rPr lang="en-US" b="1" dirty="0"/>
              <a:t>vector-valued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Aggregated auto correlation, autoregressive coefficients, CWT coefficients, FFT coefficient, ARIMA coefficients, PSD using Welch’s method</a:t>
            </a:r>
          </a:p>
          <a:p>
            <a:r>
              <a:rPr lang="en-US" dirty="0">
                <a:hlinkClick r:id="rId2"/>
              </a:rPr>
              <a:t>https://tsfresh.readthedocs.io/en/latest/text/list_of_features.html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38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extract_relevant_features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776"/>
            <a:ext cx="12009896" cy="599873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extract_relevant_features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extract_relevant_features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y,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='time')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https://tsfresh.readthedocs.io/en/latest/api/tsfresh.convenience.html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b="1" dirty="0"/>
              <a:t>High level convenience function</a:t>
            </a:r>
            <a:r>
              <a:rPr lang="en-US" dirty="0"/>
              <a:t> to extract time series features from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i="1" dirty="0" err="1"/>
              <a:t>timeseries_container</a:t>
            </a:r>
            <a:r>
              <a:rPr lang="en-US" i="1" dirty="0"/>
              <a:t> </a:t>
            </a:r>
            <a:r>
              <a:rPr lang="en-US" dirty="0"/>
              <a:t>– The </a:t>
            </a:r>
            <a:r>
              <a:rPr lang="en-US" dirty="0" err="1"/>
              <a:t>pandas.DataFrame</a:t>
            </a:r>
            <a:r>
              <a:rPr lang="en-US" dirty="0"/>
              <a:t> with the time series to compute the features for, or a dictionary of </a:t>
            </a:r>
            <a:r>
              <a:rPr lang="en-US" dirty="0" err="1"/>
              <a:t>pandas.DataFrames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df</a:t>
            </a:r>
            <a:r>
              <a:rPr lang="en-US" dirty="0"/>
              <a:t>’ is an example of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dirty="0"/>
              <a:t>It returns feature matrix ‘X’ possibly augmented with relevant time-series features with respect to target vector ‘y</a:t>
            </a:r>
            <a:r>
              <a:rPr lang="en-US" i="1" dirty="0"/>
              <a:t>’</a:t>
            </a:r>
            <a:r>
              <a:rPr lang="en-US" dirty="0"/>
              <a:t>.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C86F8-D961-B143-B3CE-BA43899B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1" y="5044054"/>
            <a:ext cx="11195913" cy="16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4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Time series often contain noise, redundancies or irrelevant information. </a:t>
            </a:r>
          </a:p>
          <a:p>
            <a:r>
              <a:rPr lang="en-US" dirty="0"/>
              <a:t>As a result most of the extracted features will not be useful for the machine learning task at hand.</a:t>
            </a:r>
          </a:p>
          <a:p>
            <a:r>
              <a:rPr lang="en-US" dirty="0"/>
              <a:t>To avoid extracting irrelevant features, the </a:t>
            </a:r>
            <a:r>
              <a:rPr lang="en-US" i="1" dirty="0" err="1"/>
              <a:t>tsfresh</a:t>
            </a:r>
            <a:r>
              <a:rPr lang="en-US" dirty="0"/>
              <a:t> package has a built-in filtering procedure. </a:t>
            </a:r>
          </a:p>
          <a:p>
            <a:r>
              <a:rPr lang="en-US" dirty="0"/>
              <a:t>This filtering procedure evaluates the explaining power and importance of each characteristic for the regression or classification tasks at hand.</a:t>
            </a:r>
          </a:p>
          <a:p>
            <a:r>
              <a:rPr lang="en-US" dirty="0"/>
              <a:t>It is based on the well developed theory of hypothesis testing and uses a multiple test procedure. As a result the filtering process mathematically controls the percentage of irrelevant extracted features.</a:t>
            </a:r>
          </a:p>
        </p:txBody>
      </p:sp>
    </p:spTree>
    <p:extLst>
      <p:ext uri="{BB962C8B-B14F-4D97-AF65-F5344CB8AC3E}">
        <p14:creationId xmlns:p14="http://schemas.microsoft.com/office/powerpoint/2010/main" val="94318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6E035-3342-5B46-B49C-7CCD3BD4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350951"/>
            <a:ext cx="8237220" cy="53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scikit</a:t>
            </a:r>
            <a:r>
              <a:rPr lang="en-US" b="1" dirty="0">
                <a:solidFill>
                  <a:srgbClr val="0070C0"/>
                </a:solidFill>
              </a:rPr>
              <a:t>-learn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2800" b="1" dirty="0">
                <a:solidFill>
                  <a:srgbClr val="0070C0"/>
                </a:solidFill>
              </a:rPr>
              <a:t>(Feature significance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7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2800" b="1" dirty="0">
                <a:solidFill>
                  <a:srgbClr val="0070C0"/>
                </a:solidFill>
              </a:rPr>
              <a:t>(Multiple test procedure)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0E00-E4B6-2B42-9576-557C271C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4A4B-1AF7-EF4D-A8F8-92AED00F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significance testing</a:t>
            </a:r>
          </a:p>
          <a:p>
            <a:pPr lvl="1"/>
            <a:r>
              <a:rPr lang="en-US" dirty="0"/>
              <a:t>Multiple test procedure</a:t>
            </a:r>
          </a:p>
          <a:p>
            <a:r>
              <a:rPr lang="en-US" dirty="0"/>
              <a:t>Data formats</a:t>
            </a:r>
          </a:p>
          <a:p>
            <a:r>
              <a:rPr lang="en-US" dirty="0"/>
              <a:t>Data transformation – </a:t>
            </a:r>
            <a:r>
              <a:rPr lang="en-US" dirty="0" err="1"/>
              <a:t>scikit</a:t>
            </a:r>
            <a:r>
              <a:rPr lang="en-US" dirty="0"/>
              <a:t>-learn Transformers</a:t>
            </a:r>
          </a:p>
          <a:p>
            <a:r>
              <a:rPr lang="en-US" dirty="0"/>
              <a:t>Parallelization</a:t>
            </a:r>
          </a:p>
          <a:p>
            <a:r>
              <a:rPr lang="en-US" dirty="0"/>
              <a:t>Basics of time-series forecasting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5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2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Basics of time-series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1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Basics of time-series 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78188-4485-E646-BC43-AA77CC77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1588135"/>
            <a:ext cx="4753610" cy="421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5E4-59B5-9742-95AD-154B231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346" y="1588135"/>
            <a:ext cx="6650524" cy="37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References &amp;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https://github.com/benfulcher/hctsa</a:t>
            </a:r>
            <a:endParaRPr lang="en-US" dirty="0"/>
          </a:p>
          <a:p>
            <a:r>
              <a:rPr lang="en-US" dirty="0">
                <a:hlinkClick r:id="rId3"/>
              </a:rPr>
              <a:t>https://tsfresh.readthedocs.io/en/latest/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https://github.com/blue-yonder/tsfresh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90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7480-940B-064B-A2DB-97503F2B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E83A-482C-0444-AFFE-AE4364CF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is done to Normalize data so that priority is not given to a particular feature. </a:t>
            </a:r>
          </a:p>
          <a:p>
            <a:r>
              <a:rPr lang="en-US" dirty="0"/>
              <a:t>Role of Scaling is mostly important in algorithms that are distance based and require Euclidean Distance.</a:t>
            </a:r>
          </a:p>
          <a:p>
            <a:r>
              <a:rPr lang="en-US" dirty="0"/>
              <a:t>Random Forest is a tree-based model and hence </a:t>
            </a:r>
            <a:r>
              <a:rPr lang="en-US" b="1" dirty="0"/>
              <a:t>does not require</a:t>
            </a:r>
            <a:r>
              <a:rPr lang="en-US" dirty="0"/>
              <a:t> feature scaling.</a:t>
            </a:r>
          </a:p>
          <a:p>
            <a:r>
              <a:rPr lang="en-US" b="1" dirty="0"/>
              <a:t>This algorithm requires partitioning, even if you apply Normalization then also&gt; the result would be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61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6E73-9DBE-3F4B-8CDF-4B60880F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D56A-DF44-2148-A057-73B1835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main idea</a:t>
            </a:r>
          </a:p>
          <a:p>
            <a:r>
              <a:rPr lang="en-US" dirty="0"/>
              <a:t>High-level details</a:t>
            </a:r>
          </a:p>
          <a:p>
            <a:r>
              <a:rPr lang="en-US" dirty="0"/>
              <a:t>References at end</a:t>
            </a:r>
          </a:p>
          <a:p>
            <a:r>
              <a:rPr lang="en-US" dirty="0"/>
              <a:t>Couple of slides on feature engineering of discrete data – </a:t>
            </a:r>
            <a:r>
              <a:rPr lang="en-US" dirty="0" err="1"/>
              <a:t>Eg.</a:t>
            </a:r>
            <a:r>
              <a:rPr lang="en-US" dirty="0"/>
              <a:t> Catalog data</a:t>
            </a:r>
          </a:p>
          <a:p>
            <a:r>
              <a:rPr lang="en-US" dirty="0"/>
              <a:t>Feature selection – </a:t>
            </a:r>
            <a:r>
              <a:rPr lang="en-US" dirty="0" err="1"/>
              <a:t>sklearn</a:t>
            </a:r>
            <a:r>
              <a:rPr lang="en-US" dirty="0"/>
              <a:t>,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79264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D222-53B6-144D-9440-3212AED0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Basics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9BED-FDE0-B149-90E5-294D6341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is the process of transforming </a:t>
            </a:r>
            <a:r>
              <a:rPr lang="en-US" b="1" dirty="0"/>
              <a:t>raw data</a:t>
            </a:r>
            <a:r>
              <a:rPr lang="en-US" dirty="0"/>
              <a:t> into </a:t>
            </a:r>
            <a:r>
              <a:rPr lang="en-US" b="1" dirty="0"/>
              <a:t>features </a:t>
            </a:r>
            <a:r>
              <a:rPr lang="en-US" dirty="0"/>
              <a:t>that make machine learning algorithms work.</a:t>
            </a:r>
          </a:p>
          <a:p>
            <a:r>
              <a:rPr lang="en-US" dirty="0"/>
              <a:t>The goal is to better represent </a:t>
            </a:r>
            <a:r>
              <a:rPr lang="en-US" b="1" dirty="0"/>
              <a:t>the underlying problem</a:t>
            </a:r>
            <a:r>
              <a:rPr lang="en-US" dirty="0"/>
              <a:t> to </a:t>
            </a:r>
            <a:r>
              <a:rPr lang="en-US" b="1" dirty="0"/>
              <a:t>the predictive models.</a:t>
            </a:r>
          </a:p>
          <a:p>
            <a:r>
              <a:rPr lang="en-US" b="1" dirty="0"/>
              <a:t>Intelligent </a:t>
            </a:r>
            <a:r>
              <a:rPr lang="en-US" dirty="0"/>
              <a:t>feature engineering results in improved </a:t>
            </a:r>
            <a:r>
              <a:rPr lang="en-US" b="1" dirty="0"/>
              <a:t>model accuracy</a:t>
            </a:r>
            <a:r>
              <a:rPr lang="en-US" dirty="0"/>
              <a:t> on </a:t>
            </a:r>
            <a:r>
              <a:rPr lang="en-US" b="1" dirty="0"/>
              <a:t>unseen data.</a:t>
            </a:r>
          </a:p>
          <a:p>
            <a:r>
              <a:rPr lang="en-US" dirty="0"/>
              <a:t>Most of the time is spent on engineering or creating features.</a:t>
            </a:r>
          </a:p>
          <a:p>
            <a:pPr lvl="1"/>
            <a:r>
              <a:rPr lang="en-US" dirty="0"/>
              <a:t>Deciding what features to create.</a:t>
            </a:r>
          </a:p>
          <a:p>
            <a:pPr lvl="1"/>
            <a:r>
              <a:rPr lang="en-US" dirty="0"/>
              <a:t>Checking how the created features work with your ML-model</a:t>
            </a:r>
          </a:p>
          <a:p>
            <a:pPr lvl="1"/>
            <a:r>
              <a:rPr lang="en-US" dirty="0"/>
              <a:t>Based on model performance, improving features (if needed)</a:t>
            </a:r>
          </a:p>
        </p:txBody>
      </p:sp>
    </p:spTree>
    <p:extLst>
      <p:ext uri="{BB962C8B-B14F-4D97-AF65-F5344CB8AC3E}">
        <p14:creationId xmlns:p14="http://schemas.microsoft.com/office/powerpoint/2010/main" val="39198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7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2" name="Google Shape;212;p37"/>
          <p:cNvSpPr txBox="1"/>
          <p:nvPr/>
        </p:nvSpPr>
        <p:spPr>
          <a:xfrm>
            <a:off x="0" y="2931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Predict future value given current values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7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7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7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7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7" name="Google Shape;217;p37"/>
          <p:cNvCxnSpPr>
            <a:stCxn id="216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7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7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0F2C2-6ACE-C941-AB24-3E37A7DBE0F3}"/>
              </a:ext>
            </a:extLst>
          </p:cNvPr>
          <p:cNvSpPr txBox="1"/>
          <p:nvPr/>
        </p:nvSpPr>
        <p:spPr>
          <a:xfrm>
            <a:off x="1855170" y="1663411"/>
            <a:ext cx="296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X = {X1, X2, X3 …}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C616-6EA2-E240-895A-058ABCCA87D6}"/>
              </a:ext>
            </a:extLst>
          </p:cNvPr>
          <p:cNvSpPr txBox="1"/>
          <p:nvPr/>
        </p:nvSpPr>
        <p:spPr>
          <a:xfrm>
            <a:off x="10104878" y="1623736"/>
            <a:ext cx="538777" cy="46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EF22A-6249-4445-98EB-00BEDCBDFFB8}"/>
              </a:ext>
            </a:extLst>
          </p:cNvPr>
          <p:cNvSpPr txBox="1"/>
          <p:nvPr/>
        </p:nvSpPr>
        <p:spPr>
          <a:xfrm>
            <a:off x="6349386" y="1994537"/>
            <a:ext cx="119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 = f(X)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C46FFE-CEAD-5D4D-8DA6-7B8F35000865}"/>
              </a:ext>
            </a:extLst>
          </p:cNvPr>
          <p:cNvCxnSpPr>
            <a:cxnSpLocks/>
          </p:cNvCxnSpPr>
          <p:nvPr/>
        </p:nvCxnSpPr>
        <p:spPr>
          <a:xfrm flipV="1">
            <a:off x="4918882" y="1894243"/>
            <a:ext cx="44315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B78F52-60E3-6B4C-8D7B-199F5A397ED6}"/>
              </a:ext>
            </a:extLst>
          </p:cNvPr>
          <p:cNvSpPr txBox="1"/>
          <p:nvPr/>
        </p:nvSpPr>
        <p:spPr>
          <a:xfrm>
            <a:off x="5123747" y="1341100"/>
            <a:ext cx="448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learning 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E92D0-0712-3C41-A80D-B036F59AD8AB}"/>
              </a:ext>
            </a:extLst>
          </p:cNvPr>
          <p:cNvSpPr txBox="1"/>
          <p:nvPr/>
        </p:nvSpPr>
        <p:spPr>
          <a:xfrm>
            <a:off x="2399000" y="1188773"/>
            <a:ext cx="128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98D09-FF70-1A40-99A1-A7D9B86231B1}"/>
              </a:ext>
            </a:extLst>
          </p:cNvPr>
          <p:cNvSpPr txBox="1"/>
          <p:nvPr/>
        </p:nvSpPr>
        <p:spPr>
          <a:xfrm>
            <a:off x="4097395" y="5165385"/>
            <a:ext cx="370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Raw data (e.g., Time-series)</a:t>
            </a:r>
          </a:p>
        </p:txBody>
      </p:sp>
    </p:spTree>
    <p:extLst>
      <p:ext uri="{BB962C8B-B14F-4D97-AF65-F5344CB8AC3E}">
        <p14:creationId xmlns:p14="http://schemas.microsoft.com/office/powerpoint/2010/main" val="248802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8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8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8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8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8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29" name="Google Shape;229;p38"/>
          <p:cNvCxnSpPr>
            <a:stCxn id="228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8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 rot="-5400000">
            <a:off x="7236600" y="2824067"/>
            <a:ext cx="199200" cy="5142000"/>
          </a:xfrm>
          <a:prstGeom prst="lef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" name="Google Shape;233;p38"/>
          <p:cNvSpPr txBox="1"/>
          <p:nvPr/>
        </p:nvSpPr>
        <p:spPr>
          <a:xfrm>
            <a:off x="4765200" y="5364933"/>
            <a:ext cx="5142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>
                <a:latin typeface="Roboto"/>
                <a:ea typeface="Roboto"/>
                <a:cs typeface="Roboto"/>
                <a:sym typeface="Roboto"/>
              </a:rPr>
              <a:t>10 sample 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l="30113" t="7570"/>
          <a:stretch/>
        </p:blipFill>
        <p:spPr>
          <a:xfrm>
            <a:off x="4702967" y="1120000"/>
            <a:ext cx="7069703" cy="53807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0" y="899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0799" algn="ctr">
              <a:buSzPts val="3000"/>
            </a:pPr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ML-approach: Feature extraction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99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F6-2968-3344-9E0C-29CE8F9C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0"/>
            <a:ext cx="10515600" cy="7487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Engineering or creating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9E1-BBB3-854C-8B46-B419ECE4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4" y="923979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an individual, </a:t>
            </a:r>
            <a:r>
              <a:rPr lang="en-US" b="1" i="1" dirty="0"/>
              <a:t>measurable attribute</a:t>
            </a:r>
            <a:r>
              <a:rPr lang="en-US" dirty="0"/>
              <a:t>, or characteristic of a phenomenon being observed.</a:t>
            </a:r>
          </a:p>
          <a:p>
            <a:r>
              <a:rPr lang="en-US" b="1" i="1" dirty="0"/>
              <a:t>Features</a:t>
            </a:r>
            <a:r>
              <a:rPr lang="en-US" dirty="0"/>
              <a:t> can be numeric, strings, graphs etc.</a:t>
            </a:r>
          </a:p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typically a specific representation on top of </a:t>
            </a:r>
            <a:r>
              <a:rPr lang="en-US" b="1" i="1" dirty="0"/>
              <a:t>raw data.</a:t>
            </a:r>
          </a:p>
          <a:p>
            <a:r>
              <a:rPr lang="en-US" dirty="0"/>
              <a:t>It is depicted by a column in a dataset.</a:t>
            </a:r>
          </a:p>
          <a:p>
            <a:r>
              <a:rPr lang="en-US" dirty="0"/>
              <a:t>For example, in a two-dimensional dataset, each </a:t>
            </a:r>
            <a:r>
              <a:rPr lang="en-US" i="1" dirty="0"/>
              <a:t>observation</a:t>
            </a:r>
            <a:r>
              <a:rPr lang="en-US" dirty="0"/>
              <a:t> is depicted by a </a:t>
            </a:r>
            <a:r>
              <a:rPr lang="en-US" i="1" dirty="0"/>
              <a:t>row</a:t>
            </a:r>
            <a:r>
              <a:rPr lang="en-US" dirty="0"/>
              <a:t> and each </a:t>
            </a:r>
            <a:r>
              <a:rPr lang="en-US" i="1" dirty="0"/>
              <a:t>feature</a:t>
            </a:r>
            <a:r>
              <a:rPr lang="en-US" dirty="0"/>
              <a:t> by a </a:t>
            </a:r>
            <a:r>
              <a:rPr lang="en-US" i="1" dirty="0"/>
              <a:t>column</a:t>
            </a:r>
            <a:endParaRPr lang="en-US" dirty="0"/>
          </a:p>
          <a:p>
            <a:r>
              <a:rPr lang="en-US" dirty="0"/>
              <a:t>Note that </a:t>
            </a:r>
            <a:r>
              <a:rPr lang="en-US" b="1" i="1" dirty="0"/>
              <a:t>features</a:t>
            </a:r>
            <a:r>
              <a:rPr lang="en-US" dirty="0"/>
              <a:t> are </a:t>
            </a:r>
            <a:r>
              <a:rPr lang="en-US" b="1" i="1" u="sng" dirty="0">
                <a:solidFill>
                  <a:srgbClr val="7030A0"/>
                </a:solidFill>
              </a:rPr>
              <a:t>very much dependent</a:t>
            </a:r>
            <a:r>
              <a:rPr lang="en-US" dirty="0"/>
              <a:t> on the underlying problem.</a:t>
            </a:r>
            <a:endParaRPr lang="en-US" b="1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C5CEA-3D57-8847-A342-043FE8DE1FCD}"/>
              </a:ext>
            </a:extLst>
          </p:cNvPr>
          <p:cNvGrpSpPr/>
          <p:nvPr/>
        </p:nvGrpSpPr>
        <p:grpSpPr>
          <a:xfrm>
            <a:off x="8594681" y="4541557"/>
            <a:ext cx="3521119" cy="2236591"/>
            <a:chOff x="8594681" y="4541557"/>
            <a:chExt cx="3521119" cy="2236591"/>
          </a:xfrm>
        </p:grpSpPr>
        <p:pic>
          <p:nvPicPr>
            <p:cNvPr id="102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92946F5C-A296-344C-BD55-25425A791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681" y="4716779"/>
              <a:ext cx="3452539" cy="206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921FE0-4D47-3743-9545-7E04DD194010}"/>
                </a:ext>
              </a:extLst>
            </p:cNvPr>
            <p:cNvSpPr txBox="1"/>
            <p:nvPr/>
          </p:nvSpPr>
          <p:spPr>
            <a:xfrm>
              <a:off x="10320950" y="5006737"/>
              <a:ext cx="1794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X1      X2       X3</a:t>
              </a:r>
            </a:p>
          </p:txBody>
        </p:sp>
        <p:pic>
          <p:nvPicPr>
            <p:cNvPr id="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5BF8A9DB-E6E1-0543-A1F1-D94F556A1F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05" b="76563"/>
            <a:stretch/>
          </p:blipFill>
          <p:spPr bwMode="auto">
            <a:xfrm>
              <a:off x="10542074" y="4541557"/>
              <a:ext cx="1505146" cy="483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18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479C-4FCE-924D-9441-5D0366C5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Feature Engineering packages </a:t>
            </a:r>
            <a:r>
              <a:rPr lang="en-US" sz="2400" b="1" dirty="0">
                <a:solidFill>
                  <a:srgbClr val="0070C0"/>
                </a:solidFill>
              </a:rPr>
              <a:t>(Python, R, and 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C28F-910A-1D43-ABDB-93E059A4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hctsa</a:t>
            </a:r>
            <a:r>
              <a:rPr lang="en-US" dirty="0"/>
              <a:t> -- MATLAB</a:t>
            </a:r>
          </a:p>
          <a:p>
            <a:r>
              <a:rPr lang="en-US" dirty="0" err="1"/>
              <a:t>pyopy</a:t>
            </a:r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https://</a:t>
            </a:r>
            <a:r>
              <a:rPr lang="en-US" b="1" dirty="0" err="1">
                <a:solidFill>
                  <a:srgbClr val="0070C0"/>
                </a:solidFill>
              </a:rPr>
              <a:t>github.com</a:t>
            </a:r>
            <a:r>
              <a:rPr lang="en-US" b="1" dirty="0">
                <a:solidFill>
                  <a:srgbClr val="0070C0"/>
                </a:solidFill>
              </a:rPr>
              <a:t>/blue-yonder/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/>
              <a:t>tscompdata</a:t>
            </a:r>
            <a:r>
              <a:rPr lang="en-US" dirty="0"/>
              <a:t> and </a:t>
            </a:r>
            <a:r>
              <a:rPr lang="en-US" dirty="0" err="1"/>
              <a:t>tsfeatures</a:t>
            </a:r>
            <a:r>
              <a:rPr lang="en-US" dirty="0"/>
              <a:t> -- R</a:t>
            </a:r>
          </a:p>
          <a:p>
            <a:r>
              <a:rPr lang="en-US" dirty="0"/>
              <a:t>Khiva</a:t>
            </a:r>
          </a:p>
          <a:p>
            <a:r>
              <a:rPr lang="en-US" dirty="0" err="1"/>
              <a:t>pyunicorn</a:t>
            </a:r>
            <a:endParaRPr lang="en-US" dirty="0"/>
          </a:p>
          <a:p>
            <a:r>
              <a:rPr lang="en-US" dirty="0"/>
              <a:t>FATS</a:t>
            </a:r>
          </a:p>
          <a:p>
            <a:r>
              <a:rPr lang="en-US" dirty="0" err="1"/>
              <a:t>seglearn</a:t>
            </a:r>
            <a:endParaRPr lang="en-US" dirty="0"/>
          </a:p>
          <a:p>
            <a:r>
              <a:rPr lang="en-US" dirty="0"/>
              <a:t>cesium-ml</a:t>
            </a:r>
          </a:p>
          <a:p>
            <a:r>
              <a:rPr lang="en-US" dirty="0" err="1"/>
              <a:t>tslearn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3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E141-EC50-BD41-A862-3B0C0937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Advantages of 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25B7-8CFE-3C4E-8CE6-597095C5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tested</a:t>
            </a:r>
          </a:p>
          <a:p>
            <a:r>
              <a:rPr lang="en-US" dirty="0"/>
              <a:t>Unit tested</a:t>
            </a:r>
          </a:p>
          <a:p>
            <a:r>
              <a:rPr lang="en-US" dirty="0"/>
              <a:t>The filtering process is statistically/mathematically correct</a:t>
            </a:r>
          </a:p>
          <a:p>
            <a:r>
              <a:rPr lang="en-US" dirty="0"/>
              <a:t>Comprehensive documentation</a:t>
            </a:r>
          </a:p>
          <a:p>
            <a:r>
              <a:rPr lang="en-US" dirty="0"/>
              <a:t>Compatible with </a:t>
            </a:r>
            <a:r>
              <a:rPr lang="en-US" dirty="0" err="1"/>
              <a:t>sklearn</a:t>
            </a:r>
            <a:r>
              <a:rPr lang="en-US" dirty="0"/>
              <a:t>,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Allows anyone to easily add their favorite features</a:t>
            </a:r>
          </a:p>
          <a:p>
            <a:r>
              <a:rPr lang="en-US" dirty="0"/>
              <a:t>Runs on your local machine or even on a cluster</a:t>
            </a:r>
          </a:p>
          <a:p>
            <a:r>
              <a:rPr lang="en-US" dirty="0">
                <a:hlinkClick r:id="rId2"/>
              </a:rPr>
              <a:t>https://github.com/blue-yonder/tsfresh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34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1668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Time-series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1" y="751670"/>
            <a:ext cx="11825206" cy="5990093"/>
          </a:xfrm>
        </p:spPr>
        <p:txBody>
          <a:bodyPr>
            <a:normAutofit/>
          </a:bodyPr>
          <a:lstStyle/>
          <a:p>
            <a:r>
              <a:rPr lang="en-US" dirty="0" err="1"/>
              <a:t>tsfresh</a:t>
            </a:r>
            <a:r>
              <a:rPr lang="en-US" dirty="0"/>
              <a:t> is used to to extract characteristics from time series</a:t>
            </a:r>
          </a:p>
          <a:p>
            <a:r>
              <a:rPr lang="en-US" dirty="0" err="1"/>
              <a:t>tsfresh</a:t>
            </a:r>
            <a:r>
              <a:rPr lang="en-US" dirty="0"/>
              <a:t> provides a library of functions to calculate features</a:t>
            </a:r>
          </a:p>
          <a:p>
            <a:r>
              <a:rPr lang="en-US" dirty="0"/>
              <a:t>Automatic extraction of 100s of features</a:t>
            </a:r>
          </a:p>
          <a:p>
            <a:r>
              <a:rPr lang="en-US" dirty="0"/>
              <a:t>If you want to install on your local machine: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https://tsfresh.readthedocs.io/en/latest/text/quick_start.html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https://anaconda.org/conda-forge/tsfresh</a:t>
            </a:r>
            <a:endParaRPr lang="en-US" dirty="0"/>
          </a:p>
          <a:p>
            <a:r>
              <a:rPr lang="en-US" dirty="0"/>
              <a:t>At the top level the following are the three most important submodules of </a:t>
            </a:r>
            <a:r>
              <a:rPr lang="en-US" dirty="0" err="1"/>
              <a:t>tsfresh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extract_features</a:t>
            </a:r>
            <a:endParaRPr lang="en-US" b="1" dirty="0"/>
          </a:p>
          <a:p>
            <a:pPr lvl="1"/>
            <a:r>
              <a:rPr lang="en-US" b="1" dirty="0" err="1"/>
              <a:t>select_features</a:t>
            </a:r>
            <a:endParaRPr lang="en-US" b="1" dirty="0"/>
          </a:p>
          <a:p>
            <a:pPr lvl="1"/>
            <a:r>
              <a:rPr lang="en-US" b="1" dirty="0" err="1"/>
              <a:t>extract_relevant_features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12084</TotalTime>
  <Words>1206</Words>
  <Application>Microsoft Macintosh PowerPoint</Application>
  <PresentationFormat>Widescreen</PresentationFormat>
  <Paragraphs>139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Office Theme</vt:lpstr>
      <vt:lpstr>Feature Engineering  &amp;  Feature Selection</vt:lpstr>
      <vt:lpstr>Outline</vt:lpstr>
      <vt:lpstr>Basics of feature engineering</vt:lpstr>
      <vt:lpstr>PowerPoint Presentation</vt:lpstr>
      <vt:lpstr>PowerPoint Presentation</vt:lpstr>
      <vt:lpstr>Engineering or creating features</vt:lpstr>
      <vt:lpstr>Feature Engineering packages (Python, R, and MATLAB)</vt:lpstr>
      <vt:lpstr>Advantages of tsfresh</vt:lpstr>
      <vt:lpstr>tsfresh – Time-series feature engineering</vt:lpstr>
      <vt:lpstr>tsfresh – Feature extraction (extract_features)</vt:lpstr>
      <vt:lpstr>tsfresh – Feature calculators</vt:lpstr>
      <vt:lpstr>tsfresh – Feature extraction (extract_relevant_features)</vt:lpstr>
      <vt:lpstr>tsfresh – Feature selection</vt:lpstr>
      <vt:lpstr>tsfresh – Feature selection</vt:lpstr>
      <vt:lpstr>tsfresh – Data Formats</vt:lpstr>
      <vt:lpstr>tsfresh – scikit-learn Transformers</vt:lpstr>
      <vt:lpstr>tsfresh – Feature extraction settings</vt:lpstr>
      <vt:lpstr>tsfresh – Feature selection (Feature significance testing)</vt:lpstr>
      <vt:lpstr>tsfresh – Feature selection (Multiple test procedure)</vt:lpstr>
      <vt:lpstr>tsfresh – Parallelization</vt:lpstr>
      <vt:lpstr>tsfresh – Basics of time-series forecasting</vt:lpstr>
      <vt:lpstr>tsfresh – Basics of time-series forecasting</vt:lpstr>
      <vt:lpstr>References &amp; Useful Resources</vt:lpstr>
      <vt:lpstr>Preprocessing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99</cp:revision>
  <dcterms:created xsi:type="dcterms:W3CDTF">2019-04-08T23:10:54Z</dcterms:created>
  <dcterms:modified xsi:type="dcterms:W3CDTF">2019-04-17T16:27:16Z</dcterms:modified>
</cp:coreProperties>
</file>