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18288000" cy="10287000"/>
  <p:notesSz cx="6858000" cy="9144000"/>
  <p:embeddedFontLst>
    <p:embeddedFont>
      <p:font typeface="Peace Sans" panose="020B0604020202020204" charset="0"/>
      <p:regular r:id="rId14"/>
    </p:embeddedFont>
    <p:embeddedFont>
      <p:font typeface="Rosario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7DA8D23-675C-62CE-4F44-D181F74DD5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1B2A5-24CD-8D3C-8AB6-D596BE9BBD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64180-E042-45ED-933A-8D8A5DC5FD4A}" type="datetimeFigureOut">
              <a:rPr lang="es-AR" smtClean="0"/>
              <a:t>3/3/2024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B23C94-1803-B9B2-82A4-EA46672FC5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BBF083-0C63-705A-A5B4-145E8CC3CC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84646-E875-4AC9-8D51-D2A3349C8A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1103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8ED0-DA73-401A-88D3-A1EB197430AA}" type="datetimeFigureOut">
              <a:rPr lang="es-AR" smtClean="0"/>
              <a:t>3/3/2024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CE3EE-E375-43D4-B6A8-4A2B5A754B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70723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F33-178E-4B5B-AE7F-26745EAACEB1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1567-4369-4D9C-9A4C-64BCAE67F76E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537B-03D5-4280-BBFF-105E543E79B8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AE16-335A-4EBE-BEB4-7EB231343975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6046-C03D-4473-B3F7-80C973339C1F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1CE3-BE1A-45B7-A7AC-2D42CF447C32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77F0D-60F8-47B6-A4BC-8505E08B9DEF}" type="datetime1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6017-62CC-4BC9-BF20-85680BC25A5C}" type="datetime1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DAD0-80BB-4BC0-B4B1-69C1D6358AF4}" type="datetime1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6845-B755-46BD-AE30-18EDB5E5240C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B13D-83F4-4DE5-8993-1B3467E33F5C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716D-1B90-4FB6-A479-8DA7CAABF5E9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73865" y="2652847"/>
            <a:ext cx="5725311" cy="5012432"/>
          </a:xfrm>
          <a:custGeom>
            <a:avLst/>
            <a:gdLst/>
            <a:ahLst/>
            <a:cxnLst/>
            <a:rect l="l" t="t" r="r" b="b"/>
            <a:pathLst>
              <a:path w="5725311" h="5012432">
                <a:moveTo>
                  <a:pt x="0" y="0"/>
                </a:moveTo>
                <a:lnTo>
                  <a:pt x="5725312" y="0"/>
                </a:lnTo>
                <a:lnTo>
                  <a:pt x="5725312" y="5012432"/>
                </a:lnTo>
                <a:lnTo>
                  <a:pt x="0" y="501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680846" y="2523091"/>
            <a:ext cx="6243953" cy="521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69"/>
              </a:lnSpc>
            </a:pPr>
            <a:r>
              <a:rPr lang="en-US" sz="3049" spc="237">
                <a:solidFill>
                  <a:srgbClr val="000000"/>
                </a:solidFill>
                <a:latin typeface="Rosario Bold"/>
              </a:rPr>
              <a:t>Cadena de Comida Rápida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37212" y="3715505"/>
            <a:ext cx="7520517" cy="1394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120"/>
              </a:lnSpc>
            </a:pPr>
            <a:r>
              <a:rPr lang="en-US" sz="11000" dirty="0">
                <a:solidFill>
                  <a:srgbClr val="A8AF3A"/>
                </a:solidFill>
                <a:latin typeface="Peace Sans" panose="020B0604020202020204" charset="0"/>
                <a:ea typeface="Roboto" panose="02000000000000000000" pitchFamily="2" charset="0"/>
              </a:rPr>
              <a:t>BURGUER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80846" y="7212593"/>
            <a:ext cx="7682819" cy="452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33"/>
              </a:lnSpc>
            </a:pPr>
            <a:r>
              <a:rPr lang="en-US" sz="3623">
                <a:solidFill>
                  <a:srgbClr val="141414"/>
                </a:solidFill>
                <a:latin typeface="Peace Sans Italics"/>
              </a:rPr>
              <a:t>Clara González - Curso SQL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37212" y="5259622"/>
            <a:ext cx="8556682" cy="1394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120"/>
              </a:lnSpc>
            </a:pPr>
            <a:r>
              <a:rPr lang="en-US" sz="11000" dirty="0">
                <a:solidFill>
                  <a:srgbClr val="402D07"/>
                </a:solidFill>
                <a:latin typeface="Peace Sans" panose="020B0604020202020204" charset="0"/>
                <a:ea typeface="Roboto" panose="02000000000000000000" pitchFamily="2" charset="0"/>
              </a:rPr>
              <a:t>HOUSE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2155D-C017-91AB-0C49-395B91F3B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21EC6F1-9A3D-8683-F1FB-DCF257BBD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45712"/>
              </p:ext>
            </p:extLst>
          </p:nvPr>
        </p:nvGraphicFramePr>
        <p:xfrm>
          <a:off x="990600" y="1485900"/>
          <a:ext cx="15773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38643305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93239919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029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4353599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0380816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8987763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7438042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9506144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840708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Tabla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ITEMSPEDIDOS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b="0" dirty="0">
                        <a:latin typeface="Rosario Bold" panose="020B0604020202020204" charset="0"/>
                      </a:endParaRP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4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Descripción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Detalle de cada pedido realizado en los locales de la cadena de comida rápida.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1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KEY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COLUMN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TYPE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LENGTH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 NULL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UNIQUE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DEFAULT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NOTES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EJEMPLO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ITEM_ID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ID del </a:t>
                      </a:r>
                      <a:r>
                        <a:rPr lang="es-AR" b="0" dirty="0" err="1">
                          <a:latin typeface="+mn-lt"/>
                        </a:rPr>
                        <a:t>item</a:t>
                      </a:r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2501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8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PEDIDO_ID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ID del 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1301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NOMBRE_PRODUCTO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Nombre del </a:t>
                      </a:r>
                      <a:r>
                        <a:rPr lang="es-AR" b="0" dirty="0" err="1">
                          <a:latin typeface="+mn-lt"/>
                        </a:rPr>
                        <a:t>item</a:t>
                      </a:r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Hamburguesa Bacon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PRECIO_UNITARIO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(11,2)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Precio del </a:t>
                      </a:r>
                      <a:r>
                        <a:rPr lang="es-AR" b="0" dirty="0" err="1">
                          <a:latin typeface="+mn-lt"/>
                        </a:rPr>
                        <a:t>item</a:t>
                      </a:r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1402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Cantidad de ítems comprados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52694"/>
                  </a:ext>
                </a:extLst>
              </a:tr>
            </a:tbl>
          </a:graphicData>
        </a:graphic>
      </p:graphicFrame>
      <p:sp>
        <p:nvSpPr>
          <p:cNvPr id="4" name="TextBox 2">
            <a:extLst>
              <a:ext uri="{FF2B5EF4-FFF2-40B4-BE49-F238E27FC236}">
                <a16:creationId xmlns:a16="http://schemas.microsoft.com/office/drawing/2014/main" id="{C2DCE8AC-B1C0-AAC8-DCE1-69615E95DC54}"/>
              </a:ext>
            </a:extLst>
          </p:cNvPr>
          <p:cNvSpPr txBox="1"/>
          <p:nvPr/>
        </p:nvSpPr>
        <p:spPr>
          <a:xfrm>
            <a:off x="1981200" y="266700"/>
            <a:ext cx="14070514" cy="1100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32"/>
              </a:lnSpc>
            </a:pPr>
            <a:r>
              <a:rPr lang="en-US" sz="6000" dirty="0" err="1">
                <a:solidFill>
                  <a:srgbClr val="75393F"/>
                </a:solidFill>
                <a:latin typeface="Peace Sans"/>
              </a:rPr>
              <a:t>Listado</a:t>
            </a:r>
            <a:r>
              <a:rPr lang="en-US" sz="6000" dirty="0">
                <a:solidFill>
                  <a:srgbClr val="75393F"/>
                </a:solidFill>
                <a:latin typeface="Peace Sans"/>
              </a:rPr>
              <a:t> de </a:t>
            </a:r>
            <a:r>
              <a:rPr lang="en-US" sz="6000" dirty="0" err="1">
                <a:solidFill>
                  <a:srgbClr val="75393F"/>
                </a:solidFill>
                <a:latin typeface="Peace Sans"/>
              </a:rPr>
              <a:t>tablas</a:t>
            </a:r>
            <a:endParaRPr lang="en-US" sz="6000" dirty="0">
              <a:solidFill>
                <a:srgbClr val="75393F"/>
              </a:solidFill>
              <a:latin typeface="Peace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80BBDA8-8946-151F-9E05-FDA542FA8F74}"/>
              </a:ext>
            </a:extLst>
          </p:cNvPr>
          <p:cNvSpPr/>
          <p:nvPr/>
        </p:nvSpPr>
        <p:spPr>
          <a:xfrm>
            <a:off x="713877" y="357092"/>
            <a:ext cx="1343600" cy="1101818"/>
          </a:xfrm>
          <a:custGeom>
            <a:avLst/>
            <a:gdLst/>
            <a:ahLst/>
            <a:cxnLst/>
            <a:rect l="l" t="t" r="r" b="b"/>
            <a:pathLst>
              <a:path w="3388597" h="2654401">
                <a:moveTo>
                  <a:pt x="0" y="0"/>
                </a:moveTo>
                <a:lnTo>
                  <a:pt x="3388597" y="0"/>
                </a:lnTo>
                <a:lnTo>
                  <a:pt x="3388597" y="2654400"/>
                </a:lnTo>
                <a:lnTo>
                  <a:pt x="0" y="265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269" t="-166619" r="-17052" b="-158765"/>
            </a:stretch>
          </a:blipFill>
        </p:spPr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88CED53-3394-4CAC-1A20-5600A8FAA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15496"/>
              </p:ext>
            </p:extLst>
          </p:nvPr>
        </p:nvGraphicFramePr>
        <p:xfrm>
          <a:off x="990600" y="5463540"/>
          <a:ext cx="1577339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3864330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3239919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0292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435359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038081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987763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7438042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695061446"/>
                    </a:ext>
                  </a:extLst>
                </a:gridCol>
                <a:gridCol w="2438398">
                  <a:extLst>
                    <a:ext uri="{9D8B030D-6E8A-4147-A177-3AD203B41FA5}">
                      <a16:colId xmlns:a16="http://schemas.microsoft.com/office/drawing/2014/main" val="2395921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Tabla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CALIFICACIONES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b="0" dirty="0">
                        <a:latin typeface="Rosario Bold" panose="020B0604020202020204" charset="0"/>
                      </a:endParaRP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4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AR" dirty="0"/>
                        <a:t>Calificaciones de los clientes sobre los pedidos de la cadena de comida rápida.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1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KEY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COLUMN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TYPE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LENGTH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 NULL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UNIQUE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DEFAULT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NOTES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EJEMPLO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CALIFICACION_ID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 de la opinión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8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LOCAL_ID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 del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74204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CALIFICACION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Calificación brindada por 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5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OPINION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Opinión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Muy buena atención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7696"/>
                  </a:ext>
                </a:extLst>
              </a:tr>
            </a:tbl>
          </a:graphicData>
        </a:graphic>
      </p:graphicFrame>
      <p:sp>
        <p:nvSpPr>
          <p:cNvPr id="3" name="Marcador de número de diapositiva 4">
            <a:extLst>
              <a:ext uri="{FF2B5EF4-FFF2-40B4-BE49-F238E27FC236}">
                <a16:creationId xmlns:a16="http://schemas.microsoft.com/office/drawing/2014/main" id="{BCA41EC5-46C2-4EA7-63AA-2F47105D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600" smtClean="0"/>
              <a:pPr/>
              <a:t>10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464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02228" y="4106032"/>
            <a:ext cx="9382686" cy="232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600" dirty="0" err="1">
                <a:solidFill>
                  <a:srgbClr val="75393F"/>
                </a:solidFill>
                <a:latin typeface="Peace Sans"/>
              </a:rPr>
              <a:t>Descripción</a:t>
            </a:r>
            <a:r>
              <a:rPr lang="en-US" sz="9600" dirty="0">
                <a:solidFill>
                  <a:srgbClr val="75393F"/>
                </a:solidFill>
                <a:latin typeface="Peace Sans"/>
              </a:rPr>
              <a:t> </a:t>
            </a:r>
          </a:p>
          <a:p>
            <a:pPr algn="ctr">
              <a:lnSpc>
                <a:spcPts val="8832"/>
              </a:lnSpc>
            </a:pPr>
            <a:r>
              <a:rPr lang="en-US" sz="9600" dirty="0">
                <a:solidFill>
                  <a:srgbClr val="75393F"/>
                </a:solidFill>
                <a:latin typeface="Peace Sans"/>
              </a:rPr>
              <a:t>de la </a:t>
            </a:r>
            <a:r>
              <a:rPr lang="en-US" sz="9600" dirty="0" err="1">
                <a:solidFill>
                  <a:srgbClr val="75393F"/>
                </a:solidFill>
                <a:latin typeface="Peace Sans"/>
              </a:rPr>
              <a:t>temática</a:t>
            </a:r>
            <a:endParaRPr lang="en-US" sz="9600" dirty="0">
              <a:solidFill>
                <a:srgbClr val="75393F"/>
              </a:solidFill>
              <a:latin typeface="Peace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303086" y="3935841"/>
            <a:ext cx="2792710" cy="2415317"/>
          </a:xfrm>
          <a:custGeom>
            <a:avLst/>
            <a:gdLst/>
            <a:ahLst/>
            <a:cxnLst/>
            <a:rect l="l" t="t" r="r" b="b"/>
            <a:pathLst>
              <a:path w="2792710" h="2415317">
                <a:moveTo>
                  <a:pt x="0" y="0"/>
                </a:moveTo>
                <a:lnTo>
                  <a:pt x="2792710" y="0"/>
                </a:lnTo>
                <a:lnTo>
                  <a:pt x="2792710" y="2415318"/>
                </a:lnTo>
                <a:lnTo>
                  <a:pt x="0" y="241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7677" t="-11162" r="-115177" b="-258155"/>
            </a:stretch>
          </a:blipFill>
        </p:spPr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1B243C-2B2D-0575-EB6D-E87C96BD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600" smtClean="0"/>
              <a:pPr/>
              <a:t>2</a:t>
            </a:fld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9247" y="1552793"/>
            <a:ext cx="13849506" cy="7181413"/>
            <a:chOff x="0" y="0"/>
            <a:chExt cx="18466009" cy="9575218"/>
          </a:xfrm>
        </p:grpSpPr>
        <p:sp>
          <p:nvSpPr>
            <p:cNvPr id="3" name="Freeform 3"/>
            <p:cNvSpPr/>
            <p:nvPr/>
          </p:nvSpPr>
          <p:spPr>
            <a:xfrm>
              <a:off x="7234652" y="0"/>
              <a:ext cx="3996704" cy="3368009"/>
            </a:xfrm>
            <a:custGeom>
              <a:avLst/>
              <a:gdLst/>
              <a:ahLst/>
              <a:cxnLst/>
              <a:rect l="l" t="t" r="r" b="b"/>
              <a:pathLst>
                <a:path w="3996704" h="3368009">
                  <a:moveTo>
                    <a:pt x="0" y="0"/>
                  </a:moveTo>
                  <a:lnTo>
                    <a:pt x="3996704" y="0"/>
                  </a:lnTo>
                  <a:lnTo>
                    <a:pt x="3996704" y="3368009"/>
                  </a:lnTo>
                  <a:lnTo>
                    <a:pt x="0" y="3368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19" t="-235978" r="-387256" b="-15978"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639925" y="3920459"/>
              <a:ext cx="17186157" cy="1620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32"/>
                </a:lnSpc>
              </a:pPr>
              <a:r>
                <a:rPr lang="en-US" sz="9600" dirty="0" err="1">
                  <a:solidFill>
                    <a:srgbClr val="A8AF3A"/>
                  </a:solidFill>
                  <a:latin typeface="Peace Sans" panose="020B0604020202020204" charset="0"/>
                </a:rPr>
                <a:t>Objetivo</a:t>
              </a:r>
              <a:r>
                <a:rPr lang="en-US" sz="9600" dirty="0">
                  <a:solidFill>
                    <a:srgbClr val="A8AF3A"/>
                  </a:solidFill>
                  <a:latin typeface="Peace Sans" panose="020B0604020202020204" charset="0"/>
                </a:rPr>
                <a:t> </a:t>
              </a:r>
              <a:r>
                <a:rPr lang="en-US" sz="9600" dirty="0" err="1">
                  <a:solidFill>
                    <a:srgbClr val="A8AF3A"/>
                  </a:solidFill>
                  <a:latin typeface="Peace Sans" panose="020B0604020202020204" charset="0"/>
                </a:rPr>
                <a:t>Primario</a:t>
              </a:r>
              <a:endParaRPr lang="en-US" sz="9600" dirty="0">
                <a:solidFill>
                  <a:srgbClr val="A8AF3A"/>
                </a:solidFill>
                <a:latin typeface="Peace Sans" panose="020B06040202020202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863851"/>
              <a:ext cx="18466009" cy="3711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5"/>
                </a:lnSpc>
              </a:pP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La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cadena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de comida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rápida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Burguer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House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cuenta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con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numerosos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locales que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atienden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diariamente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utilizando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un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sistema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que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almacena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datos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de sus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pedidos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,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clientes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y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empleados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.</a:t>
              </a:r>
            </a:p>
            <a:p>
              <a:pPr algn="ctr">
                <a:lnSpc>
                  <a:spcPts val="4475"/>
                </a:lnSpc>
              </a:pP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El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objetivo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principal de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este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trabajo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es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analizar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qué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productos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son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los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más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pedidos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por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los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clientes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para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así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ofrecer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promociones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más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 </a:t>
              </a:r>
              <a:r>
                <a:rPr lang="en-US" sz="3197" dirty="0" err="1">
                  <a:solidFill>
                    <a:srgbClr val="402D07"/>
                  </a:solidFill>
                  <a:latin typeface="Rosario Bold"/>
                </a:rPr>
                <a:t>tentadoras</a:t>
              </a:r>
              <a:r>
                <a:rPr lang="en-US" sz="3197" dirty="0">
                  <a:solidFill>
                    <a:srgbClr val="402D07"/>
                  </a:solidFill>
                  <a:latin typeface="Rosario Bold"/>
                </a:rPr>
                <a:t>. </a:t>
              </a:r>
            </a:p>
          </p:txBody>
        </p:sp>
      </p:grp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D52F6D-380F-6BF0-B2D0-3433AA7A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600" smtClean="0"/>
              <a:pPr/>
              <a:t>3</a:t>
            </a:fld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73493" y="1799974"/>
            <a:ext cx="3341014" cy="2639813"/>
          </a:xfrm>
          <a:custGeom>
            <a:avLst/>
            <a:gdLst/>
            <a:ahLst/>
            <a:cxnLst/>
            <a:rect l="l" t="t" r="r" b="b"/>
            <a:pathLst>
              <a:path w="3341014" h="2639813">
                <a:moveTo>
                  <a:pt x="0" y="0"/>
                </a:moveTo>
                <a:lnTo>
                  <a:pt x="3341014" y="0"/>
                </a:lnTo>
                <a:lnTo>
                  <a:pt x="3341014" y="2639813"/>
                </a:lnTo>
                <a:lnTo>
                  <a:pt x="0" y="2639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90" t="-109374" r="-328681" b="-11409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00453" y="4859134"/>
            <a:ext cx="13487095" cy="1208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600" dirty="0" err="1">
                <a:solidFill>
                  <a:srgbClr val="A8AF3A"/>
                </a:solidFill>
                <a:latin typeface="Peace Sans" panose="020B0604020202020204" charset="0"/>
              </a:rPr>
              <a:t>Objetivo</a:t>
            </a:r>
            <a:r>
              <a:rPr lang="en-US" sz="9600" dirty="0">
                <a:solidFill>
                  <a:srgbClr val="A8AF3A"/>
                </a:solidFill>
                <a:latin typeface="Peace Sans" panose="020B0604020202020204" charset="0"/>
              </a:rPr>
              <a:t> </a:t>
            </a:r>
            <a:r>
              <a:rPr lang="en-US" sz="9600" dirty="0" err="1">
                <a:solidFill>
                  <a:srgbClr val="A8AF3A"/>
                </a:solidFill>
                <a:latin typeface="Peace Sans" panose="020B0604020202020204" charset="0"/>
              </a:rPr>
              <a:t>Secundario</a:t>
            </a:r>
            <a:endParaRPr lang="en-US" sz="9600" dirty="0">
              <a:solidFill>
                <a:srgbClr val="A8AF3A"/>
              </a:solidFill>
              <a:latin typeface="Peace Sans" panose="020B06040202020202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97429" y="6240477"/>
            <a:ext cx="9693143" cy="1104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5"/>
              </a:lnSpc>
            </a:pPr>
            <a:r>
              <a:rPr lang="en-US" sz="3197" dirty="0">
                <a:solidFill>
                  <a:srgbClr val="402D07"/>
                </a:solidFill>
                <a:latin typeface="Rosario Bold"/>
              </a:rPr>
              <a:t>El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objetivo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secundario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es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entender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en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qué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locales se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brinda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una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mejor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experiencia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a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los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 </a:t>
            </a:r>
            <a:r>
              <a:rPr lang="en-US" sz="3197" dirty="0" err="1">
                <a:solidFill>
                  <a:srgbClr val="402D07"/>
                </a:solidFill>
                <a:latin typeface="Rosario Bold"/>
              </a:rPr>
              <a:t>clientes</a:t>
            </a:r>
            <a:r>
              <a:rPr lang="en-US" sz="3197" dirty="0">
                <a:solidFill>
                  <a:srgbClr val="402D07"/>
                </a:solidFill>
                <a:latin typeface="Rosario Bold"/>
              </a:rPr>
              <a:t>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D5353-B030-A17A-B7F5-A6C4066A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82558" y="4240068"/>
            <a:ext cx="10967300" cy="196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2"/>
              </a:lnSpc>
            </a:pPr>
            <a:r>
              <a:rPr lang="en-US" sz="8100">
                <a:solidFill>
                  <a:srgbClr val="75393F"/>
                </a:solidFill>
                <a:latin typeface="Peace Sans"/>
              </a:rPr>
              <a:t>Diagrama de entidad de relación</a:t>
            </a:r>
          </a:p>
        </p:txBody>
      </p:sp>
      <p:sp>
        <p:nvSpPr>
          <p:cNvPr id="3" name="Freeform 3"/>
          <p:cNvSpPr/>
          <p:nvPr/>
        </p:nvSpPr>
        <p:spPr>
          <a:xfrm>
            <a:off x="4120658" y="3695700"/>
            <a:ext cx="2286000" cy="1964460"/>
          </a:xfrm>
          <a:custGeom>
            <a:avLst/>
            <a:gdLst/>
            <a:ahLst/>
            <a:cxnLst/>
            <a:rect l="l" t="t" r="r" b="b"/>
            <a:pathLst>
              <a:path w="3590882" h="2978444">
                <a:moveTo>
                  <a:pt x="0" y="0"/>
                </a:moveTo>
                <a:lnTo>
                  <a:pt x="3590882" y="0"/>
                </a:lnTo>
                <a:lnTo>
                  <a:pt x="3590882" y="2978444"/>
                </a:lnTo>
                <a:lnTo>
                  <a:pt x="0" y="2978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115" b="-220719"/>
            </a:stretch>
          </a:blipFill>
        </p:spPr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2C5426-59A8-0D78-6D4E-7F074FD9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600" smtClean="0"/>
              <a:pPr/>
              <a:t>5</a:t>
            </a:fld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40E13C4-2A23-A806-F478-B9AE566A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600" smtClean="0"/>
              <a:pPr/>
              <a:t>6</a:t>
            </a:fld>
            <a:endParaRPr lang="en-US" sz="160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2D1C69C-BB74-DD30-3970-35B0EC27EAC2}"/>
              </a:ext>
            </a:extLst>
          </p:cNvPr>
          <p:cNvSpPr txBox="1"/>
          <p:nvPr/>
        </p:nvSpPr>
        <p:spPr>
          <a:xfrm>
            <a:off x="1752600" y="190500"/>
            <a:ext cx="14070514" cy="1100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32"/>
              </a:lnSpc>
            </a:pPr>
            <a:r>
              <a:rPr lang="en-US" sz="6000" dirty="0" err="1">
                <a:solidFill>
                  <a:srgbClr val="75393F"/>
                </a:solidFill>
                <a:latin typeface="Peace Sans"/>
              </a:rPr>
              <a:t>Diagrama</a:t>
            </a:r>
            <a:r>
              <a:rPr lang="en-US" sz="6000" dirty="0">
                <a:solidFill>
                  <a:srgbClr val="75393F"/>
                </a:solidFill>
                <a:latin typeface="Peace Sans"/>
              </a:rPr>
              <a:t> de </a:t>
            </a:r>
            <a:r>
              <a:rPr lang="en-US" sz="6000" dirty="0" err="1">
                <a:solidFill>
                  <a:srgbClr val="75393F"/>
                </a:solidFill>
                <a:latin typeface="Peace Sans"/>
              </a:rPr>
              <a:t>entidad</a:t>
            </a:r>
            <a:r>
              <a:rPr lang="en-US" sz="6000" dirty="0">
                <a:solidFill>
                  <a:srgbClr val="75393F"/>
                </a:solidFill>
                <a:latin typeface="Peace Sans"/>
              </a:rPr>
              <a:t> de </a:t>
            </a:r>
            <a:r>
              <a:rPr lang="en-US" sz="6000" dirty="0" err="1">
                <a:solidFill>
                  <a:srgbClr val="75393F"/>
                </a:solidFill>
                <a:latin typeface="Peace Sans"/>
              </a:rPr>
              <a:t>relación</a:t>
            </a:r>
            <a:endParaRPr lang="en-US" sz="6000" dirty="0">
              <a:solidFill>
                <a:srgbClr val="75393F"/>
              </a:solidFill>
              <a:latin typeface="Peace Sans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7EB151B-49BE-5771-16B0-EBA6BEF0B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2" t="2259" r="1983" b="3096"/>
          <a:stretch/>
        </p:blipFill>
        <p:spPr>
          <a:xfrm>
            <a:off x="3314700" y="1768475"/>
            <a:ext cx="11658600" cy="8153400"/>
          </a:xfrm>
          <a:prstGeom prst="rect">
            <a:avLst/>
          </a:prstGeom>
        </p:spPr>
      </p:pic>
      <p:sp>
        <p:nvSpPr>
          <p:cNvPr id="26" name="Freeform 3">
            <a:extLst>
              <a:ext uri="{FF2B5EF4-FFF2-40B4-BE49-F238E27FC236}">
                <a16:creationId xmlns:a16="http://schemas.microsoft.com/office/drawing/2014/main" id="{C5342A57-26EE-7060-BE3D-7C4AC90F1C3C}"/>
              </a:ext>
            </a:extLst>
          </p:cNvPr>
          <p:cNvSpPr/>
          <p:nvPr/>
        </p:nvSpPr>
        <p:spPr>
          <a:xfrm>
            <a:off x="890007" y="281240"/>
            <a:ext cx="891425" cy="918820"/>
          </a:xfrm>
          <a:custGeom>
            <a:avLst/>
            <a:gdLst/>
            <a:ahLst/>
            <a:cxnLst/>
            <a:rect l="l" t="t" r="r" b="b"/>
            <a:pathLst>
              <a:path w="3590882" h="2978444">
                <a:moveTo>
                  <a:pt x="0" y="0"/>
                </a:moveTo>
                <a:lnTo>
                  <a:pt x="3590882" y="0"/>
                </a:lnTo>
                <a:lnTo>
                  <a:pt x="3590882" y="2978444"/>
                </a:lnTo>
                <a:lnTo>
                  <a:pt x="0" y="2978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2115" b="-220719"/>
            </a:stretch>
          </a:blipFill>
        </p:spPr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28C468F-A1C1-DFA4-DDE7-D2CD2B146084}"/>
              </a:ext>
            </a:extLst>
          </p:cNvPr>
          <p:cNvSpPr txBox="1"/>
          <p:nvPr/>
        </p:nvSpPr>
        <p:spPr>
          <a:xfrm>
            <a:off x="12192000" y="51435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B00AD16-084B-B76A-D0C2-A0620D35C6EF}"/>
              </a:ext>
            </a:extLst>
          </p:cNvPr>
          <p:cNvSpPr txBox="1"/>
          <p:nvPr/>
        </p:nvSpPr>
        <p:spPr>
          <a:xfrm>
            <a:off x="9601200" y="51435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*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DC0094B-C501-81EA-140B-7B33293222B2}"/>
              </a:ext>
            </a:extLst>
          </p:cNvPr>
          <p:cNvSpPr txBox="1"/>
          <p:nvPr/>
        </p:nvSpPr>
        <p:spPr>
          <a:xfrm>
            <a:off x="9144000" y="46863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8BA92AC-1A66-A74F-B423-9265DA71B86E}"/>
              </a:ext>
            </a:extLst>
          </p:cNvPr>
          <p:cNvSpPr txBox="1"/>
          <p:nvPr/>
        </p:nvSpPr>
        <p:spPr>
          <a:xfrm>
            <a:off x="10210800" y="40005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*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82E2D0F-31BB-64E2-0A3F-CD37AE56B26C}"/>
              </a:ext>
            </a:extLst>
          </p:cNvPr>
          <p:cNvSpPr txBox="1"/>
          <p:nvPr/>
        </p:nvSpPr>
        <p:spPr>
          <a:xfrm>
            <a:off x="6267450" y="518968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602C64F-D385-503C-30EC-E70289EB8D22}"/>
              </a:ext>
            </a:extLst>
          </p:cNvPr>
          <p:cNvSpPr txBox="1"/>
          <p:nvPr/>
        </p:nvSpPr>
        <p:spPr>
          <a:xfrm>
            <a:off x="8305801" y="515229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*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CA078DC-E0B1-7085-1A81-C0992E3C9EF6}"/>
              </a:ext>
            </a:extLst>
          </p:cNvPr>
          <p:cNvSpPr txBox="1"/>
          <p:nvPr/>
        </p:nvSpPr>
        <p:spPr>
          <a:xfrm>
            <a:off x="6400800" y="34671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*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8E0DC51-E846-0E74-03DF-CF4B7C365D7C}"/>
              </a:ext>
            </a:extLst>
          </p:cNvPr>
          <p:cNvSpPr txBox="1"/>
          <p:nvPr/>
        </p:nvSpPr>
        <p:spPr>
          <a:xfrm>
            <a:off x="5715000" y="46863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CB16DEB-D6BF-DDC6-E1EE-FDCA3CE6B98C}"/>
              </a:ext>
            </a:extLst>
          </p:cNvPr>
          <p:cNvSpPr txBox="1"/>
          <p:nvPr/>
        </p:nvSpPr>
        <p:spPr>
          <a:xfrm>
            <a:off x="5791200" y="59817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EEA31AD-D2CE-9583-FDE8-33CD04A8E6D6}"/>
              </a:ext>
            </a:extLst>
          </p:cNvPr>
          <p:cNvSpPr txBox="1"/>
          <p:nvPr/>
        </p:nvSpPr>
        <p:spPr>
          <a:xfrm>
            <a:off x="6648450" y="78105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02228" y="4106032"/>
            <a:ext cx="9382686" cy="232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2"/>
              </a:lnSpc>
            </a:pPr>
            <a:r>
              <a:rPr lang="en-US" sz="9600" dirty="0" err="1">
                <a:solidFill>
                  <a:srgbClr val="75393F"/>
                </a:solidFill>
                <a:latin typeface="Peace Sans"/>
              </a:rPr>
              <a:t>Listado</a:t>
            </a:r>
            <a:r>
              <a:rPr lang="en-US" sz="9600" dirty="0">
                <a:solidFill>
                  <a:srgbClr val="75393F"/>
                </a:solidFill>
                <a:latin typeface="Peace Sans"/>
              </a:rPr>
              <a:t> </a:t>
            </a:r>
          </a:p>
          <a:p>
            <a:pPr algn="ctr">
              <a:lnSpc>
                <a:spcPts val="8832"/>
              </a:lnSpc>
            </a:pPr>
            <a:r>
              <a:rPr lang="en-US" sz="9600" dirty="0">
                <a:solidFill>
                  <a:srgbClr val="75393F"/>
                </a:solidFill>
                <a:latin typeface="Peace Sans"/>
              </a:rPr>
              <a:t>de </a:t>
            </a:r>
            <a:r>
              <a:rPr lang="en-US" sz="9600" dirty="0" err="1">
                <a:solidFill>
                  <a:srgbClr val="75393F"/>
                </a:solidFill>
                <a:latin typeface="Peace Sans"/>
              </a:rPr>
              <a:t>tablas</a:t>
            </a:r>
            <a:endParaRPr lang="en-US" sz="9600" dirty="0">
              <a:solidFill>
                <a:srgbClr val="75393F"/>
              </a:solidFill>
              <a:latin typeface="Peace Sans"/>
            </a:endParaRPr>
          </a:p>
        </p:txBody>
      </p:sp>
      <p:sp>
        <p:nvSpPr>
          <p:cNvPr id="3" name="Freeform 3"/>
          <p:cNvSpPr/>
          <p:nvPr/>
        </p:nvSpPr>
        <p:spPr>
          <a:xfrm rot="1618141">
            <a:off x="4583229" y="3816300"/>
            <a:ext cx="3388597" cy="2654401"/>
          </a:xfrm>
          <a:custGeom>
            <a:avLst/>
            <a:gdLst/>
            <a:ahLst/>
            <a:cxnLst/>
            <a:rect l="l" t="t" r="r" b="b"/>
            <a:pathLst>
              <a:path w="3388597" h="2654401">
                <a:moveTo>
                  <a:pt x="0" y="0"/>
                </a:moveTo>
                <a:lnTo>
                  <a:pt x="3388597" y="0"/>
                </a:lnTo>
                <a:lnTo>
                  <a:pt x="3388597" y="2654400"/>
                </a:lnTo>
                <a:lnTo>
                  <a:pt x="0" y="265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269" t="-166619" r="-17052" b="-158765"/>
            </a:stretch>
          </a:blipFill>
        </p:spPr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BBA2B7-C333-D30A-FDBA-E327A527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600" smtClean="0"/>
              <a:pPr/>
              <a:t>7</a:t>
            </a:fld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DDF355-3A63-3B43-41BA-1BCE59B41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B5C3FA3-A9CE-C664-E0C8-459AC9116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436295"/>
              </p:ext>
            </p:extLst>
          </p:nvPr>
        </p:nvGraphicFramePr>
        <p:xfrm>
          <a:off x="990600" y="1485900"/>
          <a:ext cx="15773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3864330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9323991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0292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435359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0380816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898776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174380422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695061446"/>
                    </a:ext>
                  </a:extLst>
                </a:gridCol>
                <a:gridCol w="1676398">
                  <a:extLst>
                    <a:ext uri="{9D8B030D-6E8A-4147-A177-3AD203B41FA5}">
                      <a16:colId xmlns:a16="http://schemas.microsoft.com/office/drawing/2014/main" val="360430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Tabla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PEDIDOS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b="0" dirty="0">
                        <a:latin typeface="Rosario Bold" panose="020B0604020202020204" charset="0"/>
                      </a:endParaRP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4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Descripción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Listado de los pedidos realizados en la cadena de comida rápida.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1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KEY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COLUMN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TYPE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LENGTH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 NULL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UNIQUE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DEFAULT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NOTES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EJEMPLO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PEDIDO_ID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ID del 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1301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8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Fecha de realización del 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2023-12-01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TOTAL_PEDIDO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(11,2)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Total del 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1300,00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CLIENTE_ID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ID del cliente que realizó el 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3521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LOCAL_ID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ID del local donde se realizó el pedido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52694"/>
                  </a:ext>
                </a:extLst>
              </a:tr>
            </a:tbl>
          </a:graphicData>
        </a:graphic>
      </p:graphicFrame>
      <p:sp>
        <p:nvSpPr>
          <p:cNvPr id="4" name="TextBox 2">
            <a:extLst>
              <a:ext uri="{FF2B5EF4-FFF2-40B4-BE49-F238E27FC236}">
                <a16:creationId xmlns:a16="http://schemas.microsoft.com/office/drawing/2014/main" id="{E9EEF682-A906-D058-52C3-B526CA04CDB9}"/>
              </a:ext>
            </a:extLst>
          </p:cNvPr>
          <p:cNvSpPr txBox="1"/>
          <p:nvPr/>
        </p:nvSpPr>
        <p:spPr>
          <a:xfrm>
            <a:off x="1981200" y="266700"/>
            <a:ext cx="14070514" cy="1100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32"/>
              </a:lnSpc>
            </a:pPr>
            <a:r>
              <a:rPr lang="en-US" sz="6000" dirty="0" err="1">
                <a:solidFill>
                  <a:srgbClr val="75393F"/>
                </a:solidFill>
                <a:latin typeface="Peace Sans"/>
              </a:rPr>
              <a:t>Listado</a:t>
            </a:r>
            <a:r>
              <a:rPr lang="en-US" sz="6000" dirty="0">
                <a:solidFill>
                  <a:srgbClr val="75393F"/>
                </a:solidFill>
                <a:latin typeface="Peace Sans"/>
              </a:rPr>
              <a:t> de </a:t>
            </a:r>
            <a:r>
              <a:rPr lang="en-US" sz="6000" dirty="0" err="1">
                <a:solidFill>
                  <a:srgbClr val="75393F"/>
                </a:solidFill>
                <a:latin typeface="Peace Sans"/>
              </a:rPr>
              <a:t>tablas</a:t>
            </a:r>
            <a:endParaRPr lang="en-US" sz="6000" dirty="0">
              <a:solidFill>
                <a:srgbClr val="75393F"/>
              </a:solidFill>
              <a:latin typeface="Peace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DC9B9E5-B435-96F4-0502-5532D153B43E}"/>
              </a:ext>
            </a:extLst>
          </p:cNvPr>
          <p:cNvSpPr/>
          <p:nvPr/>
        </p:nvSpPr>
        <p:spPr>
          <a:xfrm>
            <a:off x="713877" y="357092"/>
            <a:ext cx="1343600" cy="1101818"/>
          </a:xfrm>
          <a:custGeom>
            <a:avLst/>
            <a:gdLst/>
            <a:ahLst/>
            <a:cxnLst/>
            <a:rect l="l" t="t" r="r" b="b"/>
            <a:pathLst>
              <a:path w="3388597" h="2654401">
                <a:moveTo>
                  <a:pt x="0" y="0"/>
                </a:moveTo>
                <a:lnTo>
                  <a:pt x="3388597" y="0"/>
                </a:lnTo>
                <a:lnTo>
                  <a:pt x="3388597" y="2654400"/>
                </a:lnTo>
                <a:lnTo>
                  <a:pt x="0" y="265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269" t="-166619" r="-17052" b="-158765"/>
            </a:stretch>
          </a:blipFill>
        </p:spPr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361938D-9AED-327A-C7EE-8D3C3F44A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51528"/>
              </p:ext>
            </p:extLst>
          </p:nvPr>
        </p:nvGraphicFramePr>
        <p:xfrm>
          <a:off x="975360" y="5295900"/>
          <a:ext cx="15773398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13864330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323991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0292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543535998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320380816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89877635"/>
                    </a:ext>
                  </a:extLst>
                </a:gridCol>
                <a:gridCol w="2476499">
                  <a:extLst>
                    <a:ext uri="{9D8B030D-6E8A-4147-A177-3AD203B41FA5}">
                      <a16:colId xmlns:a16="http://schemas.microsoft.com/office/drawing/2014/main" val="117438042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695061446"/>
                    </a:ext>
                  </a:extLst>
                </a:gridCol>
                <a:gridCol w="2476499">
                  <a:extLst>
                    <a:ext uri="{9D8B030D-6E8A-4147-A177-3AD203B41FA5}">
                      <a16:colId xmlns:a16="http://schemas.microsoft.com/office/drawing/2014/main" val="1144903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Tabla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CLIENTES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b="0" dirty="0">
                        <a:latin typeface="Rosario Bold" panose="020B0604020202020204" charset="0"/>
                      </a:endParaRP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4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AR" dirty="0"/>
                        <a:t>Listado de los clientes de la cadena de comida rápida.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1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KEY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COLUMN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TYPE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LENGTH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 NULL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UNIQUE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DEFAULT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NOTES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EJEMPLO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CLIENTE_ID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8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Pablo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Apellido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Gonzalez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CORREO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Correo electrónico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pablo@gmail.com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734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TELEFONO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Teléfono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11528692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74204"/>
                  </a:ext>
                </a:extLst>
              </a:tr>
            </a:tbl>
          </a:graphicData>
        </a:graphic>
      </p:graphicFrame>
      <p:sp>
        <p:nvSpPr>
          <p:cNvPr id="8" name="Marcador de número de diapositiva 4">
            <a:extLst>
              <a:ext uri="{FF2B5EF4-FFF2-40B4-BE49-F238E27FC236}">
                <a16:creationId xmlns:a16="http://schemas.microsoft.com/office/drawing/2014/main" id="{33535C62-2DCE-BC99-7D96-56DDB325ADEC}"/>
              </a:ext>
            </a:extLst>
          </p:cNvPr>
          <p:cNvSpPr txBox="1">
            <a:spLocks/>
          </p:cNvSpPr>
          <p:nvPr/>
        </p:nvSpPr>
        <p:spPr>
          <a:xfrm>
            <a:off x="16154400" y="9921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600" smtClean="0"/>
              <a:pPr/>
              <a:t>8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9910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0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8F1EC0C-C000-81B3-9B4D-AB625B006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63677"/>
              </p:ext>
            </p:extLst>
          </p:nvPr>
        </p:nvGraphicFramePr>
        <p:xfrm>
          <a:off x="990600" y="1485900"/>
          <a:ext cx="157733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3864330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239919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0292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4353599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038081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987763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17438042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95061446"/>
                    </a:ext>
                  </a:extLst>
                </a:gridCol>
                <a:gridCol w="2743198">
                  <a:extLst>
                    <a:ext uri="{9D8B030D-6E8A-4147-A177-3AD203B41FA5}">
                      <a16:colId xmlns:a16="http://schemas.microsoft.com/office/drawing/2014/main" val="4065869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Tabla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LOCALES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b="0" dirty="0">
                        <a:latin typeface="Rosario Bold" panose="020B0604020202020204" charset="0"/>
                      </a:endParaRP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4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Descripción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Listado de los locales de la cadena de comida rápida.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1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KEY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COLUMN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TYPE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LENGTH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 NULL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UNIQUE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DEFAULT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NOTES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EJEMPLO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LOCAL_ID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ID del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8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Nombre del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Caballito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DIRECCION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Domicilio del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Pedro Goyena 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CIUDAD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Ciudad del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Buenos 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TELEFONO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Teléfono del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+mn-lt"/>
                        </a:rPr>
                        <a:t>40752189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52694"/>
                  </a:ext>
                </a:extLst>
              </a:tr>
            </a:tbl>
          </a:graphicData>
        </a:graphic>
      </p:graphicFrame>
      <p:sp>
        <p:nvSpPr>
          <p:cNvPr id="4" name="TextBox 2">
            <a:extLst>
              <a:ext uri="{FF2B5EF4-FFF2-40B4-BE49-F238E27FC236}">
                <a16:creationId xmlns:a16="http://schemas.microsoft.com/office/drawing/2014/main" id="{0924BB91-E7D8-C6DC-CF71-429EF858B19D}"/>
              </a:ext>
            </a:extLst>
          </p:cNvPr>
          <p:cNvSpPr txBox="1"/>
          <p:nvPr/>
        </p:nvSpPr>
        <p:spPr>
          <a:xfrm>
            <a:off x="1981200" y="266700"/>
            <a:ext cx="14070514" cy="1100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32"/>
              </a:lnSpc>
            </a:pPr>
            <a:r>
              <a:rPr lang="en-US" sz="6000" dirty="0" err="1">
                <a:solidFill>
                  <a:srgbClr val="75393F"/>
                </a:solidFill>
                <a:latin typeface="Peace Sans"/>
              </a:rPr>
              <a:t>Listado</a:t>
            </a:r>
            <a:r>
              <a:rPr lang="en-US" sz="6000" dirty="0">
                <a:solidFill>
                  <a:srgbClr val="75393F"/>
                </a:solidFill>
                <a:latin typeface="Peace Sans"/>
              </a:rPr>
              <a:t> de </a:t>
            </a:r>
            <a:r>
              <a:rPr lang="en-US" sz="6000" dirty="0" err="1">
                <a:solidFill>
                  <a:srgbClr val="75393F"/>
                </a:solidFill>
                <a:latin typeface="Peace Sans"/>
              </a:rPr>
              <a:t>tablas</a:t>
            </a:r>
            <a:endParaRPr lang="en-US" sz="6000" dirty="0">
              <a:solidFill>
                <a:srgbClr val="75393F"/>
              </a:solidFill>
              <a:latin typeface="Peace Sans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91A8657-B561-EB1D-F413-DED7CA7FC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92"/>
              </p:ext>
            </p:extLst>
          </p:nvPr>
        </p:nvGraphicFramePr>
        <p:xfrm>
          <a:off x="990600" y="5295900"/>
          <a:ext cx="1577339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38643305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9323991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0292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435359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0380816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898776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7438042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95061446"/>
                    </a:ext>
                  </a:extLst>
                </a:gridCol>
                <a:gridCol w="2514598">
                  <a:extLst>
                    <a:ext uri="{9D8B030D-6E8A-4147-A177-3AD203B41FA5}">
                      <a16:colId xmlns:a16="http://schemas.microsoft.com/office/drawing/2014/main" val="3426371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Tabla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gridSpan="8">
                  <a:txBody>
                    <a:bodyPr/>
                    <a:lstStyle/>
                    <a:p>
                      <a:r>
                        <a:rPr lang="es-AR" b="0" dirty="0">
                          <a:latin typeface="Rosario Bold" panose="020B0604020202020204" charset="0"/>
                        </a:rPr>
                        <a:t>EMPLEADOS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b="0" dirty="0">
                        <a:latin typeface="Rosario Bold" panose="020B0604020202020204" charset="0"/>
                      </a:endParaRP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4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s-AR" dirty="0"/>
                        <a:t>Listado de los empleados de la cadena de comida rápida.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1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KEY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COLUMN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TYPE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LENGTH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 NULL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UNIQUE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DEFAULT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NOTES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0" dirty="0">
                          <a:solidFill>
                            <a:schemeClr val="bg1"/>
                          </a:solidFill>
                          <a:latin typeface="Rosario Bold" panose="020B0604020202020204" charset="0"/>
                        </a:rPr>
                        <a:t>EJEMPLO</a:t>
                      </a:r>
                    </a:p>
                  </a:txBody>
                  <a:tcPr>
                    <a:solidFill>
                      <a:srgbClr val="A8AF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1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EMPLEADO_ID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AUTO_INCREMENT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 del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8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 del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Sebastian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Apellido del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/>
                        <a:t>Gomez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Puedo del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Cajero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LOCAL_ID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Local en el que trabaja el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52694"/>
                  </a:ext>
                </a:extLst>
              </a:tr>
            </a:tbl>
          </a:graphicData>
        </a:graphic>
      </p:graphicFrame>
      <p:sp>
        <p:nvSpPr>
          <p:cNvPr id="5" name="Freeform 3">
            <a:extLst>
              <a:ext uri="{FF2B5EF4-FFF2-40B4-BE49-F238E27FC236}">
                <a16:creationId xmlns:a16="http://schemas.microsoft.com/office/drawing/2014/main" id="{3B2158A3-07A6-E28C-9533-5E48BBB4B4DD}"/>
              </a:ext>
            </a:extLst>
          </p:cNvPr>
          <p:cNvSpPr/>
          <p:nvPr/>
        </p:nvSpPr>
        <p:spPr>
          <a:xfrm>
            <a:off x="713877" y="357092"/>
            <a:ext cx="1343600" cy="1101818"/>
          </a:xfrm>
          <a:custGeom>
            <a:avLst/>
            <a:gdLst/>
            <a:ahLst/>
            <a:cxnLst/>
            <a:rect l="l" t="t" r="r" b="b"/>
            <a:pathLst>
              <a:path w="3388597" h="2654401">
                <a:moveTo>
                  <a:pt x="0" y="0"/>
                </a:moveTo>
                <a:lnTo>
                  <a:pt x="3388597" y="0"/>
                </a:lnTo>
                <a:lnTo>
                  <a:pt x="3388597" y="2654400"/>
                </a:lnTo>
                <a:lnTo>
                  <a:pt x="0" y="265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269" t="-166619" r="-17052" b="-158765"/>
            </a:stretch>
          </a:blipFill>
        </p:spPr>
      </p:sp>
      <p:sp>
        <p:nvSpPr>
          <p:cNvPr id="9" name="Marcador de número de diapositiva 4">
            <a:extLst>
              <a:ext uri="{FF2B5EF4-FFF2-40B4-BE49-F238E27FC236}">
                <a16:creationId xmlns:a16="http://schemas.microsoft.com/office/drawing/2014/main" id="{386B2961-E4D0-7CDE-AB9F-A766EBFA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600" smtClean="0"/>
              <a:pPr/>
              <a:t>9</a:t>
            </a:fld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592</Words>
  <Application>Microsoft Office PowerPoint</Application>
  <PresentationFormat>Personalizado</PresentationFormat>
  <Paragraphs>292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Rosario Bold</vt:lpstr>
      <vt:lpstr>Peace Sans</vt:lpstr>
      <vt:lpstr>Calibri</vt:lpstr>
      <vt:lpstr>Peace Sans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Burguer House</dc:title>
  <cp:lastModifiedBy>Clara González</cp:lastModifiedBy>
  <cp:revision>8</cp:revision>
  <dcterms:created xsi:type="dcterms:W3CDTF">2006-08-16T00:00:00Z</dcterms:created>
  <dcterms:modified xsi:type="dcterms:W3CDTF">2024-03-03T14:44:12Z</dcterms:modified>
  <dc:identifier>DAF9GbMNeQY</dc:identifier>
</cp:coreProperties>
</file>