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66" r:id="rId3"/>
    <p:sldId id="264" r:id="rId4"/>
    <p:sldId id="265" r:id="rId5"/>
    <p:sldId id="267" r:id="rId6"/>
    <p:sldId id="303" r:id="rId7"/>
    <p:sldId id="268" r:id="rId8"/>
    <p:sldId id="269" r:id="rId9"/>
    <p:sldId id="270" r:id="rId10"/>
    <p:sldId id="271" r:id="rId11"/>
    <p:sldId id="272" r:id="rId12"/>
    <p:sldId id="273" r:id="rId13"/>
    <p:sldId id="408" r:id="rId14"/>
    <p:sldId id="409" r:id="rId15"/>
    <p:sldId id="410" r:id="rId16"/>
    <p:sldId id="411" r:id="rId17"/>
    <p:sldId id="459" r:id="rId18"/>
    <p:sldId id="412" r:id="rId19"/>
    <p:sldId id="413" r:id="rId20"/>
    <p:sldId id="414" r:id="rId21"/>
    <p:sldId id="415" r:id="rId22"/>
    <p:sldId id="460" r:id="rId23"/>
    <p:sldId id="462" r:id="rId24"/>
    <p:sldId id="461" r:id="rId25"/>
    <p:sldId id="464" r:id="rId26"/>
    <p:sldId id="465" r:id="rId27"/>
    <p:sldId id="467" r:id="rId28"/>
    <p:sldId id="468" r:id="rId29"/>
    <p:sldId id="471" r:id="rId30"/>
    <p:sldId id="469" r:id="rId31"/>
    <p:sldId id="470" r:id="rId32"/>
    <p:sldId id="306" r:id="rId33"/>
    <p:sldId id="309" r:id="rId34"/>
    <p:sldId id="311" r:id="rId35"/>
    <p:sldId id="312" r:id="rId36"/>
    <p:sldId id="473" r:id="rId37"/>
    <p:sldId id="477" r:id="rId38"/>
    <p:sldId id="475" r:id="rId39"/>
    <p:sldId id="476" r:id="rId40"/>
    <p:sldId id="474" r:id="rId41"/>
    <p:sldId id="478" r:id="rId42"/>
    <p:sldId id="479" r:id="rId43"/>
    <p:sldId id="277" r:id="rId44"/>
    <p:sldId id="480" r:id="rId45"/>
    <p:sldId id="298" r:id="rId46"/>
    <p:sldId id="288" r:id="rId47"/>
    <p:sldId id="291" r:id="rId48"/>
    <p:sldId id="326" r:id="rId49"/>
    <p:sldId id="328" r:id="rId50"/>
    <p:sldId id="329" r:id="rId51"/>
    <p:sldId id="330" r:id="rId52"/>
    <p:sldId id="292" r:id="rId53"/>
    <p:sldId id="481" r:id="rId54"/>
    <p:sldId id="30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6E08BA-FF20-5B46-B49F-8D3A1D8D5044}">
          <p14:sldIdLst>
            <p14:sldId id="256"/>
            <p14:sldId id="466"/>
            <p14:sldId id="264"/>
            <p14:sldId id="265"/>
            <p14:sldId id="267"/>
            <p14:sldId id="303"/>
            <p14:sldId id="268"/>
          </p14:sldIdLst>
        </p14:section>
        <p14:section name="cat facts" id="{9E43197A-2975-F043-A894-7A07651F6E25}">
          <p14:sldIdLst>
            <p14:sldId id="269"/>
            <p14:sldId id="270"/>
            <p14:sldId id="271"/>
            <p14:sldId id="272"/>
            <p14:sldId id="273"/>
            <p14:sldId id="408"/>
            <p14:sldId id="409"/>
            <p14:sldId id="410"/>
            <p14:sldId id="411"/>
            <p14:sldId id="459"/>
            <p14:sldId id="412"/>
            <p14:sldId id="413"/>
            <p14:sldId id="414"/>
            <p14:sldId id="415"/>
            <p14:sldId id="460"/>
            <p14:sldId id="462"/>
            <p14:sldId id="461"/>
            <p14:sldId id="464"/>
            <p14:sldId id="465"/>
            <p14:sldId id="467"/>
            <p14:sldId id="468"/>
            <p14:sldId id="471"/>
            <p14:sldId id="469"/>
            <p14:sldId id="470"/>
            <p14:sldId id="306"/>
            <p14:sldId id="309"/>
            <p14:sldId id="311"/>
            <p14:sldId id="312"/>
            <p14:sldId id="473"/>
            <p14:sldId id="477"/>
            <p14:sldId id="475"/>
            <p14:sldId id="476"/>
            <p14:sldId id="474"/>
            <p14:sldId id="478"/>
            <p14:sldId id="479"/>
          </p14:sldIdLst>
        </p14:section>
        <p14:section name="keys" id="{124E819A-A13B-2F49-B864-FBB31220F07E}">
          <p14:sldIdLst>
            <p14:sldId id="277"/>
            <p14:sldId id="480"/>
            <p14:sldId id="298"/>
            <p14:sldId id="288"/>
            <p14:sldId id="291"/>
            <p14:sldId id="326"/>
            <p14:sldId id="328"/>
            <p14:sldId id="329"/>
            <p14:sldId id="330"/>
            <p14:sldId id="292"/>
            <p14:sldId id="481"/>
          </p14:sldIdLst>
        </p14:section>
        <p14:section name="wrap up" id="{6E6E507D-812D-454D-A3A2-A3FC439C2489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6"/>
    <p:restoredTop sz="94677"/>
  </p:normalViewPr>
  <p:slideViewPr>
    <p:cSldViewPr snapToGrid="0" snapToObjects="1">
      <p:cViewPr varScale="1">
        <p:scale>
          <a:sx n="71" d="100"/>
          <a:sy n="7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FB2D-2B8B-1A4F-8659-58C558B96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4522F-1D3A-7E46-8DC6-9E2C709BE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95CA-8177-B84A-B6FF-E4F4CA65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597E-5BBA-A84B-98D5-0E34A858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A3878-CAD4-2A49-95C4-26EE68AC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8AA1-B270-8B4A-973C-EC744A04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61546-6827-4A4A-AC88-D44B7B95D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D04B-0FD5-FC43-B739-F37523F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A8BA-308E-BE4A-95A6-5ED8E7F9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1635-B572-D14A-8DB5-4ADEC01D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9FCF6-868E-B44E-A68F-279E93A3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B4376-6B8E-3F4F-8CBC-5DF3619A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F5CA-BFDB-8E4F-972E-EA190E6A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7A17-D598-2A4C-BA8D-6C0FD762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0AE1-2220-9843-A961-67797EE6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3DBD-6E5C-744B-AF24-E48E0745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9599-B219-4D48-85BE-2D6D6346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4752-7992-5E43-A191-16BDA87E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383F-65F3-AC49-A50D-5589EDD6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5B72-84BD-604B-8BF0-5E2752E3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2A2F-576D-C944-A87C-69F66545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24A8-34C4-7041-8563-8DA5AE2D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A26F-54A8-5F45-B06B-B3C5AC78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2415-0528-7149-8D6C-21B37146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B80D-5DFA-9343-A08C-F97669AE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908D-7E50-CA4D-8DA4-90F93959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CA5B-F6B8-F54C-A1A9-D599D372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435EF-F6C1-F246-95A4-2B702100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1F0D-6BF1-9640-A91B-8FB88BF8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3BD0-4ABE-6C44-A8B1-D4B40F88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C9E3-F476-EC49-9300-B136E38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5DB-9253-DE45-8CD5-127565A5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F64C7-4C6B-2B4B-9F6A-9DB5CC121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0C38A-DA76-6C4D-B321-3A6D4E93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DA873-EE5E-0A42-8083-DD8AC1BE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B355-D7AF-E34E-B8C5-E0E67D47D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4292E-A350-AF46-9F5F-726F4D49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520E5-6157-424E-B70F-7871DA48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46C38-D4B1-A64A-8839-C974B52B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F8C1-51A0-0D4E-A77C-D2F9B94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C75F9-4F57-1E4D-ABE6-F16EB179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7AE52-4E31-824A-86B6-FDF48017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16A6C-C0AB-F846-B990-2C930149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10F04-02E9-E149-9ED2-B884B9D4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26D4-21F6-0644-975D-5DF7F7B4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153F6-2722-5C4F-B736-5D5139FC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EE2-2AA8-6D41-A140-44479B0E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EB15-1601-A84E-BBC2-04DAF6A0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D7FC7-CE2F-644B-95BE-8DE0426E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DEC7F-6005-A444-90B1-F09B3038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70F0-F825-D141-A5B1-A110CDA2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85BDD-5FC1-9B43-A67B-D979ABD3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5150-C18A-814A-9BC3-3D77CAC7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02EDE-A812-7143-900D-BC4945B49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74F7-DB35-0342-BFA6-A5A3B608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A139-CB52-E34C-B24D-60B5F6B5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7F349-B0D7-0E47-9DDE-BB5E2230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9337-2381-1E41-95B3-E8B1B319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AB87A-6FFD-3D4B-B727-48B8760C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F0849-3EE5-6A4C-B286-80233BBD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504F-7607-4046-ABE2-ABA5F5E83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BCDB-7831-EE4D-B9A7-C909201E183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A91A-EACB-6849-8554-7F066435A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83B9-6688-3E4E-ACEC-9601C577F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.io/JeGW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aj/Java2545Exampl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an.com/currency-codes" TargetMode="External"/><Relationship Id="rId2" Type="http://schemas.openxmlformats.org/officeDocument/2006/relationships/hyperlink" Target="https://exchangeratesapi.io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pi.exchangeratesapi.io/latest?base=USD&amp;symbols=EU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sonformatter.curiousconcep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eveloper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kong.github.io/unirest-jav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tfact.ninja/fa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5279-972A-ED49-A919-5FA0EBFC5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4FBF4-5C7A-BC43-A8FC-D48ED1EF6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and APIs</a:t>
            </a:r>
          </a:p>
        </p:txBody>
      </p:sp>
    </p:spTree>
    <p:extLst>
      <p:ext uri="{BB962C8B-B14F-4D97-AF65-F5344CB8AC3E}">
        <p14:creationId xmlns:p14="http://schemas.microsoft.com/office/powerpoint/2010/main" val="56176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E762-5FA3-8B45-91C8-F3EA0E6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Test out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6F0B-3E3F-904D-B4E3-12641736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in browser or with curl </a:t>
            </a:r>
          </a:p>
          <a:p>
            <a:r>
              <a:rPr lang="en-US" dirty="0"/>
              <a:t>Looks like a random cat fact</a:t>
            </a:r>
          </a:p>
          <a:p>
            <a:r>
              <a:rPr lang="en-US" dirty="0"/>
              <a:t>What format is the data in?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DFAB0-38CA-C646-9B26-F5401FD5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3472"/>
            <a:ext cx="10328071" cy="2052373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3E0C5F-B468-B84B-B97E-5ABC5290E163}"/>
              </a:ext>
            </a:extLst>
          </p:cNvPr>
          <p:cNvSpPr txBox="1"/>
          <p:nvPr/>
        </p:nvSpPr>
        <p:spPr>
          <a:xfrm>
            <a:off x="838200" y="5834846"/>
            <a:ext cx="9956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JSON response</a:t>
            </a:r>
            <a:r>
              <a:rPr lang="en-US" sz="2800" dirty="0"/>
              <a:t> - it's plain text but formatted to be readable by computers. The structure has key: value pairs</a:t>
            </a:r>
          </a:p>
        </p:txBody>
      </p:sp>
    </p:spTree>
    <p:extLst>
      <p:ext uri="{BB962C8B-B14F-4D97-AF65-F5344CB8AC3E}">
        <p14:creationId xmlns:p14="http://schemas.microsoft.com/office/powerpoint/2010/main" val="314438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74B-29B7-9746-B614-F2E9078A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How is the response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3882-F556-CB4E-9DB2-B76F3488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JSON has keys "fact" and "length". </a:t>
            </a:r>
          </a:p>
          <a:p>
            <a:r>
              <a:rPr lang="en-US" dirty="0"/>
              <a:t>We are interested in the fact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BD93A-118D-E741-A46D-DAFF053C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3472"/>
            <a:ext cx="10328071" cy="2052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5222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B2B2-1751-6E44-B6E4-5339F07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Use in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3102-3589-EB40-885A-8F288A82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Unirest</a:t>
            </a:r>
            <a:r>
              <a:rPr lang="en-US" dirty="0"/>
              <a:t> to project</a:t>
            </a:r>
          </a:p>
          <a:p>
            <a:r>
              <a:rPr lang="en-US" dirty="0"/>
              <a:t>Make HTTP request to API</a:t>
            </a:r>
          </a:p>
          <a:p>
            <a:r>
              <a:rPr lang="en-US" dirty="0"/>
              <a:t>Parse response into useable form*</a:t>
            </a:r>
          </a:p>
          <a:p>
            <a:r>
              <a:rPr lang="en-US" dirty="0"/>
              <a:t>Use response in program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A String, a JSON object, or a custom object </a:t>
            </a:r>
          </a:p>
        </p:txBody>
      </p:sp>
    </p:spTree>
    <p:extLst>
      <p:ext uri="{BB962C8B-B14F-4D97-AF65-F5344CB8AC3E}">
        <p14:creationId xmlns:p14="http://schemas.microsoft.com/office/powerpoint/2010/main" val="35942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Maven</a:t>
            </a:r>
            <a:r>
              <a:rPr lang="en-US" dirty="0"/>
              <a:t> as the type, Project SDK should be Java 12, click Next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33837" y="4295405"/>
            <a:ext cx="9144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695E29-7B7B-FF4C-BF29-14D37480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418613"/>
            <a:ext cx="4591050" cy="4058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E9321-624D-5346-9B28-F453DB9D4D5E}"/>
              </a:ext>
            </a:extLst>
          </p:cNvPr>
          <p:cNvSpPr txBox="1"/>
          <p:nvPr/>
        </p:nvSpPr>
        <p:spPr>
          <a:xfrm>
            <a:off x="2438400" y="3886200"/>
            <a:ext cx="19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Maven here</a:t>
            </a:r>
          </a:p>
        </p:txBody>
      </p:sp>
    </p:spTree>
    <p:extLst>
      <p:ext uri="{BB962C8B-B14F-4D97-AF65-F5344CB8AC3E}">
        <p14:creationId xmlns:p14="http://schemas.microsoft.com/office/powerpoint/2010/main" val="107673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Maven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/>
          <a:lstStyle/>
          <a:p>
            <a:r>
              <a:rPr lang="en-US" dirty="0" err="1"/>
              <a:t>GroupID</a:t>
            </a:r>
            <a:r>
              <a:rPr lang="en-US" dirty="0"/>
              <a:t> = </a:t>
            </a:r>
            <a:r>
              <a:rPr lang="en-US" dirty="0" err="1"/>
              <a:t>api</a:t>
            </a:r>
            <a:r>
              <a:rPr lang="en-US" dirty="0"/>
              <a:t> and </a:t>
            </a:r>
            <a:r>
              <a:rPr lang="en-US" dirty="0" err="1"/>
              <a:t>ArtifactID</a:t>
            </a:r>
            <a:r>
              <a:rPr lang="en-US" dirty="0"/>
              <a:t> =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Specific name is not important for this project</a:t>
            </a:r>
          </a:p>
          <a:p>
            <a:r>
              <a:rPr lang="en-US" dirty="0"/>
              <a:t>Values should be all one word, no spaces</a:t>
            </a:r>
          </a:p>
          <a:p>
            <a:r>
              <a:rPr lang="en-US" dirty="0"/>
              <a:t>Click 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13F94-629F-2647-9027-A8D61C41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0" y="1690688"/>
            <a:ext cx="4679950" cy="41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you like - I called mine </a:t>
            </a:r>
            <a:r>
              <a:rPr lang="en-US" b="1" dirty="0" err="1"/>
              <a:t>api</a:t>
            </a:r>
            <a:endParaRPr lang="en-US" b="1" dirty="0"/>
          </a:p>
          <a:p>
            <a:r>
              <a:rPr lang="en-US" dirty="0"/>
              <a:t>Set the project location to the location of your choice </a:t>
            </a:r>
          </a:p>
          <a:p>
            <a:r>
              <a:rPr lang="en-US" dirty="0"/>
              <a:t>Click Finish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92CE7-3BB8-EF4A-B5AA-D2F75D2F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996356"/>
            <a:ext cx="4006850" cy="35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4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opens, </a:t>
            </a:r>
            <a:r>
              <a:rPr lang="en-US" dirty="0" err="1"/>
              <a:t>pom.xml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812" y="1508919"/>
            <a:ext cx="8305800" cy="129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Maven is a build manager for Java projects. It can control how a project is compiled, and fetch other code that the project needs</a:t>
            </a:r>
          </a:p>
          <a:p>
            <a:pPr marL="0" indent="0">
              <a:buNone/>
            </a:pPr>
            <a:r>
              <a:rPr lang="en-US" dirty="0"/>
              <a:t>Maven projects needs a file called </a:t>
            </a:r>
            <a:r>
              <a:rPr lang="en-US" dirty="0" err="1"/>
              <a:t>pom.xml</a:t>
            </a:r>
            <a:r>
              <a:rPr lang="en-US" dirty="0"/>
              <a:t> that describes the project, it's dependencies (other code it needs), and various other information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33800" y="2895600"/>
            <a:ext cx="35052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F16A3A6-3DCA-D845-9D39-55111FF9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08" y="2895601"/>
            <a:ext cx="7247192" cy="378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16A3A6-3DCA-D845-9D39-55111FF9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3" y="2425818"/>
            <a:ext cx="8486775" cy="4432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291"/>
            <a:ext cx="10515600" cy="1325563"/>
          </a:xfrm>
        </p:spPr>
        <p:txBody>
          <a:bodyPr/>
          <a:lstStyle/>
          <a:p>
            <a:r>
              <a:rPr lang="en-US" dirty="0"/>
              <a:t>Examine the </a:t>
            </a:r>
            <a:r>
              <a:rPr lang="en-US" dirty="0" err="1"/>
              <a:t>pom.xml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93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add </a:t>
            </a:r>
            <a:r>
              <a:rPr lang="en-US" i="1" dirty="0" err="1"/>
              <a:t>Unirest</a:t>
            </a:r>
            <a:r>
              <a:rPr lang="en-US" dirty="0"/>
              <a:t>, </a:t>
            </a:r>
            <a:r>
              <a:rPr lang="en-US" i="1" dirty="0"/>
              <a:t>GSON</a:t>
            </a:r>
            <a:r>
              <a:rPr lang="en-US" dirty="0"/>
              <a:t>, and </a:t>
            </a:r>
            <a:r>
              <a:rPr lang="en-US" i="1" dirty="0"/>
              <a:t>input-</a:t>
            </a:r>
            <a:r>
              <a:rPr lang="en-US" i="1" dirty="0" err="1"/>
              <a:t>utils</a:t>
            </a:r>
            <a:r>
              <a:rPr lang="en-US" i="1" dirty="0"/>
              <a:t> </a:t>
            </a:r>
            <a:r>
              <a:rPr lang="en-US" dirty="0"/>
              <a:t>dependencies to </a:t>
            </a:r>
            <a:r>
              <a:rPr lang="en-US" dirty="0" err="1"/>
              <a:t>pom.xml</a:t>
            </a:r>
            <a:r>
              <a:rPr lang="en-US" dirty="0"/>
              <a:t> here</a:t>
            </a:r>
          </a:p>
          <a:p>
            <a:pPr marL="0" indent="0">
              <a:buNone/>
            </a:pPr>
            <a:r>
              <a:rPr lang="en-US" dirty="0"/>
              <a:t>Also need to specify which version of Java we are using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5562600" y="4800601"/>
            <a:ext cx="205740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7AB022-B1F4-3747-B5CD-976292929B62}"/>
              </a:ext>
            </a:extLst>
          </p:cNvPr>
          <p:cNvSpPr txBox="1"/>
          <p:nvPr/>
        </p:nvSpPr>
        <p:spPr>
          <a:xfrm>
            <a:off x="7600950" y="4477435"/>
            <a:ext cx="3028951" cy="646331"/>
          </a:xfrm>
          <a:prstGeom prst="rect">
            <a:avLst/>
          </a:prstGeom>
          <a:solidFill>
            <a:srgbClr val="DCE6F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will add dependency here</a:t>
            </a:r>
          </a:p>
          <a:p>
            <a:r>
              <a:rPr lang="en-US" dirty="0"/>
              <a:t>Before the &lt;/project&gt; line</a:t>
            </a:r>
          </a:p>
        </p:txBody>
      </p:sp>
    </p:spTree>
    <p:extLst>
      <p:ext uri="{BB962C8B-B14F-4D97-AF65-F5344CB8AC3E}">
        <p14:creationId xmlns:p14="http://schemas.microsoft.com/office/powerpoint/2010/main" val="372409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4476322" cy="54864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onsolas" charset="0"/>
                <a:cs typeface="Calibri" panose="020F0502020204030204" pitchFamily="34" charset="0"/>
              </a:rPr>
              <a:t>Go to this link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https://git.io/JeGW1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This tells Maven what version of Java to use, and where to find and download the dependencies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Copy all of the text on this page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ea typeface="Consolas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F9509E-1386-0B4A-AD9C-18BFBA8A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37" y="0"/>
            <a:ext cx="3921325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441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0"/>
            <a:ext cx="3333750" cy="443229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Paste the text from the previous page into your </a:t>
            </a:r>
            <a:r>
              <a:rPr lang="en-US" sz="3200" dirty="0" err="1"/>
              <a:t>pom.xml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start of your </a:t>
            </a:r>
            <a:r>
              <a:rPr lang="en-US" sz="3200" dirty="0" err="1"/>
              <a:t>pom.xml</a:t>
            </a:r>
            <a:r>
              <a:rPr lang="en-US" sz="3200" dirty="0"/>
              <a:t> file should look like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B2E963-C2B4-BC4F-B3B7-91513C88012C}"/>
              </a:ext>
            </a:extLst>
          </p:cNvPr>
          <p:cNvCxnSpPr>
            <a:cxnSpLocks/>
          </p:cNvCxnSpPr>
          <p:nvPr/>
        </p:nvCxnSpPr>
        <p:spPr>
          <a:xfrm flipV="1">
            <a:off x="4617632" y="5397500"/>
            <a:ext cx="1052183" cy="647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57988F-23A2-1842-BB97-D4DF7EC5DB65}"/>
              </a:ext>
            </a:extLst>
          </p:cNvPr>
          <p:cNvSpPr txBox="1"/>
          <p:nvPr/>
        </p:nvSpPr>
        <p:spPr>
          <a:xfrm>
            <a:off x="1969938" y="6045200"/>
            <a:ext cx="274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part you pasted from the web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B5E7B-A67E-5645-89FE-EB1693F8B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815" y="0"/>
            <a:ext cx="5081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71EF-9DF1-BE4D-9CFE-36BF5C6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B4F4-1B96-C443-AA54-8E4F6041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https://github.com/claraj/Java2545Examples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9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Import Changes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project can now use the the </a:t>
            </a:r>
            <a:r>
              <a:rPr lang="en-US" dirty="0" err="1"/>
              <a:t>Unirest</a:t>
            </a:r>
            <a:r>
              <a:rPr lang="en-US" dirty="0"/>
              <a:t>, GSON, Scribe and input-</a:t>
            </a:r>
            <a:r>
              <a:rPr lang="en-US" dirty="0" err="1"/>
              <a:t>utils</a:t>
            </a:r>
            <a:r>
              <a:rPr lang="en-US" dirty="0"/>
              <a:t> libraries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2438401"/>
            <a:ext cx="6187457" cy="15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Java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572000" cy="4525963"/>
          </a:xfrm>
        </p:spPr>
        <p:txBody>
          <a:bodyPr/>
          <a:lstStyle/>
          <a:p>
            <a:r>
              <a:rPr lang="en-US" dirty="0"/>
              <a:t>Expand </a:t>
            </a:r>
            <a:r>
              <a:rPr lang="en-US" dirty="0" err="1"/>
              <a:t>src</a:t>
            </a:r>
            <a:r>
              <a:rPr lang="en-US" dirty="0"/>
              <a:t>/main/java</a:t>
            </a:r>
          </a:p>
          <a:p>
            <a:r>
              <a:rPr lang="en-US" dirty="0"/>
              <a:t>Right-click on java directory</a:t>
            </a:r>
          </a:p>
          <a:p>
            <a:r>
              <a:rPr lang="en-US" dirty="0"/>
              <a:t>Select New &gt; Java Class</a:t>
            </a:r>
          </a:p>
          <a:p>
            <a:r>
              <a:rPr lang="en-US" dirty="0"/>
              <a:t>Call the new class </a:t>
            </a:r>
            <a:r>
              <a:rPr lang="en-US" b="1" dirty="0" err="1"/>
              <a:t>CatFactAPI.java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A302B-9BD8-8E46-A4D3-42D8B2B5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7700"/>
            <a:ext cx="4359382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68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B17C-7990-1743-9AD4-AF8A1964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this code in </a:t>
            </a:r>
            <a:r>
              <a:rPr lang="en-US" dirty="0" err="1"/>
              <a:t>CatFactAPI.java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15BFC-7F99-6846-85C0-D91C0982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89A84-397B-DA42-B514-B181BC20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25625"/>
            <a:ext cx="9048750" cy="46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87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0A8B-D6A2-BE4A-8FFA-81EA0EE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9450" cy="803275"/>
          </a:xfrm>
        </p:spPr>
        <p:txBody>
          <a:bodyPr>
            <a:normAutofit/>
          </a:bodyPr>
          <a:lstStyle/>
          <a:p>
            <a:r>
              <a:rPr lang="en-US" dirty="0"/>
              <a:t>Right-click on your file and select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084FE-545D-AA45-BA6F-9B9E3B1E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168400"/>
            <a:ext cx="95377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53E-EC67-8A4B-9EE7-CE85C8DF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F678EC-0EBA-244F-947B-912BFFCF2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3123"/>
            <a:ext cx="10515600" cy="17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38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4214-9B41-B34D-A58E-C6A5540A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C303-EE0D-B34D-ABD4-1040B40F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is a String</a:t>
            </a:r>
          </a:p>
          <a:p>
            <a:r>
              <a:rPr lang="en-US" dirty="0"/>
              <a:t>How do we get the fact by itself?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convert it into a Java object</a:t>
            </a:r>
          </a:p>
        </p:txBody>
      </p:sp>
    </p:spTree>
    <p:extLst>
      <p:ext uri="{BB962C8B-B14F-4D97-AF65-F5344CB8AC3E}">
        <p14:creationId xmlns:p14="http://schemas.microsoft.com/office/powerpoint/2010/main" val="244628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32-833C-E249-8EC0-B460B9E4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F9B2-FA60-9847-B7DA-89E510DB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makes you be very specific about which variables are in an object</a:t>
            </a:r>
          </a:p>
          <a:p>
            <a:r>
              <a:rPr lang="en-US" dirty="0"/>
              <a:t>Need to define a class that has the same variables as the JSON response</a:t>
            </a:r>
          </a:p>
          <a:p>
            <a:r>
              <a:rPr lang="en-US" dirty="0"/>
              <a:t>Use the GSON library to convert the JSON response to a Java object</a:t>
            </a:r>
          </a:p>
        </p:txBody>
      </p:sp>
    </p:spTree>
    <p:extLst>
      <p:ext uri="{BB962C8B-B14F-4D97-AF65-F5344CB8AC3E}">
        <p14:creationId xmlns:p14="http://schemas.microsoft.com/office/powerpoint/2010/main" val="228335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B9CA-436A-6C48-B0F6-265889D9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GSON object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81F2-DC2C-F94C-B108-E1CBF2DF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code - need to do one time per program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6C8D6-8559-4A42-B63E-DD757349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086"/>
            <a:ext cx="10210800" cy="44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8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B9CA-436A-6C48-B0F6-265889D9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76650" cy="2073275"/>
          </a:xfrm>
        </p:spPr>
        <p:txBody>
          <a:bodyPr/>
          <a:lstStyle/>
          <a:p>
            <a:r>
              <a:rPr lang="en-US" dirty="0"/>
              <a:t>Set up GSON object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81F2-DC2C-F94C-B108-E1CBF2DFF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499"/>
            <a:ext cx="3543300" cy="3319463"/>
          </a:xfrm>
        </p:spPr>
        <p:txBody>
          <a:bodyPr/>
          <a:lstStyle/>
          <a:p>
            <a:r>
              <a:rPr lang="en-US" dirty="0"/>
              <a:t>OK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24286-AE7F-E04C-AEA5-84E534E5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5100"/>
            <a:ext cx="67818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81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AF07-805E-1C4A-9E1E-561AB27B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</a:t>
            </a:r>
            <a:r>
              <a:rPr lang="en-US" dirty="0" err="1"/>
              <a:t>CatFact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5631-B26F-EA40-BD9E-F81A7AC6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en-US" dirty="0"/>
              <a:t>Add this to </a:t>
            </a:r>
            <a:r>
              <a:rPr lang="en-US" dirty="0" err="1"/>
              <a:t>CatFactAPI.java</a:t>
            </a:r>
            <a:endParaRPr lang="en-US" dirty="0"/>
          </a:p>
          <a:p>
            <a:r>
              <a:rPr lang="en-US" dirty="0"/>
              <a:t>The variable names match the keys in the 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E790F-6D6B-9C45-A541-D1128ACC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49" y="2819400"/>
            <a:ext cx="589703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4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2060-1270-394F-9946-8A97F1F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different computer systems talk to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8C5-A74C-0745-B268-789B47CE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to consider:</a:t>
            </a:r>
          </a:p>
          <a:p>
            <a:pPr lvl="1"/>
            <a:r>
              <a:rPr lang="en-US" dirty="0"/>
              <a:t>An e-commerce retailer. Which systems may work together to display products (with reviews, similar product suggestions) on pages, take orders, process orders, ship orders... ? </a:t>
            </a:r>
          </a:p>
          <a:p>
            <a:endParaRPr lang="en-US" dirty="0"/>
          </a:p>
          <a:p>
            <a:r>
              <a:rPr lang="en-US" dirty="0"/>
              <a:t>Typical IT infrastructure has many separate systems that communicate as needed</a:t>
            </a:r>
          </a:p>
        </p:txBody>
      </p:sp>
    </p:spTree>
    <p:extLst>
      <p:ext uri="{BB962C8B-B14F-4D97-AF65-F5344CB8AC3E}">
        <p14:creationId xmlns:p14="http://schemas.microsoft.com/office/powerpoint/2010/main" val="1032393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6FF0-72C9-8F4C-BD0D-1B047EA4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60600" cy="2225675"/>
          </a:xfrm>
        </p:spPr>
        <p:txBody>
          <a:bodyPr/>
          <a:lstStyle/>
          <a:p>
            <a:r>
              <a:rPr lang="en-US" dirty="0"/>
              <a:t>Entire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94B3-6BEB-E24D-9C4D-35E1353C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52725"/>
            <a:ext cx="2736850" cy="3424238"/>
          </a:xfrm>
        </p:spPr>
        <p:txBody>
          <a:bodyPr/>
          <a:lstStyle/>
          <a:p>
            <a:r>
              <a:rPr lang="en-US" dirty="0" err="1"/>
              <a:t>CatFactAPI.java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6CFE9-7FD1-324C-B0A7-70788052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203200"/>
            <a:ext cx="90932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7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4A1B-F3DA-304B-882D-0D6A6592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6D52-AC9B-CA42-9436-A889E684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Random fact as a String</a:t>
            </a:r>
          </a:p>
          <a:p>
            <a:r>
              <a:rPr lang="en-US" dirty="0"/>
              <a:t>Data can be used in your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B2953-5AB0-8F4E-BD30-33E4F2AB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384550"/>
            <a:ext cx="118491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0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C40E-B157-EE4A-97C7-1BF7D719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API  - Exchange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BC1E-C164-3F40-8B28-75952841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https://exchangeratesapi.io/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of currency codes: </a:t>
            </a:r>
            <a:r>
              <a:rPr lang="en-US" dirty="0">
                <a:hlinkClick r:id="rId3"/>
              </a:rPr>
              <a:t>https://www.iban.com/currency-codes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586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C88E-527D-7848-B5FE-344F176B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 basic exchange rate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C45B-BA12-F840-9513-EAE2E168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719"/>
            <a:ext cx="10515600" cy="4351338"/>
          </a:xfrm>
        </p:spPr>
        <p:txBody>
          <a:bodyPr/>
          <a:lstStyle/>
          <a:p>
            <a:r>
              <a:rPr lang="en-US" dirty="0"/>
              <a:t>Example: we want the dollars-euros exchange rate for conversions</a:t>
            </a:r>
          </a:p>
          <a:p>
            <a:r>
              <a:rPr lang="en-US" dirty="0"/>
              <a:t>From reading the documentation, we can specify a base currency, and  symbols (the currencies to convert to) with this URL</a:t>
            </a:r>
          </a:p>
          <a:p>
            <a:r>
              <a:rPr lang="en-US" dirty="0">
                <a:hlinkClick r:id="rId2"/>
              </a:rPr>
              <a:t>https://api.exchangeratesapi.io/latest?base=USD&amp;symbols=EUR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15BEF-E5BB-BD48-B630-921FA318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20" y="3162300"/>
            <a:ext cx="7200900" cy="3695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9818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093-FE65-9244-B6DA-C52DEF73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formatter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DFA2-8569-9148-A0F6-35224A9F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to see the structure of the response</a:t>
            </a:r>
          </a:p>
          <a:p>
            <a:r>
              <a:rPr lang="en-US" dirty="0">
                <a:hlinkClick r:id="rId2"/>
              </a:rPr>
              <a:t>https://jsonformatter.curiousconcept.com/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4FC67-99B5-C447-B798-2BC2BF83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28" y="3975652"/>
            <a:ext cx="2839372" cy="22013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0E088-0A47-FD48-8A11-F750F4113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2" y="3105391"/>
            <a:ext cx="7894729" cy="12280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49D0DA-D37A-EB43-B103-E9EC0BEF25D3}"/>
              </a:ext>
            </a:extLst>
          </p:cNvPr>
          <p:cNvCxnSpPr/>
          <p:nvPr/>
        </p:nvCxnSpPr>
        <p:spPr>
          <a:xfrm>
            <a:off x="4949687" y="4512365"/>
            <a:ext cx="3220278" cy="974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348BA6-F791-0349-A4A0-2A8FABE256A0}"/>
              </a:ext>
            </a:extLst>
          </p:cNvPr>
          <p:cNvSpPr txBox="1"/>
          <p:nvPr/>
        </p:nvSpPr>
        <p:spPr>
          <a:xfrm>
            <a:off x="5446690" y="5101832"/>
            <a:ext cx="129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read format </a:t>
            </a:r>
          </a:p>
        </p:txBody>
      </p:sp>
    </p:spTree>
    <p:extLst>
      <p:ext uri="{BB962C8B-B14F-4D97-AF65-F5344CB8AC3E}">
        <p14:creationId xmlns:p14="http://schemas.microsoft.com/office/powerpoint/2010/main" val="3079308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D24F-6800-EB4C-9DB6-E65DB4EF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3912-824E-E94C-8799-A1EFCE19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7852" cy="4351338"/>
          </a:xfrm>
        </p:spPr>
        <p:txBody>
          <a:bodyPr/>
          <a:lstStyle/>
          <a:p>
            <a:r>
              <a:rPr lang="en-US" dirty="0"/>
              <a:t>The response has a </a:t>
            </a:r>
            <a:r>
              <a:rPr lang="en-US" b="1" dirty="0"/>
              <a:t>rates</a:t>
            </a:r>
            <a:r>
              <a:rPr lang="en-US" dirty="0"/>
              <a:t> key</a:t>
            </a:r>
          </a:p>
          <a:p>
            <a:r>
              <a:rPr lang="en-US" dirty="0"/>
              <a:t>The value for this key is another dictionary</a:t>
            </a:r>
          </a:p>
          <a:p>
            <a:r>
              <a:rPr lang="en-US" dirty="0"/>
              <a:t>This dictionary has a </a:t>
            </a:r>
            <a:r>
              <a:rPr lang="en-US" b="1" dirty="0"/>
              <a:t>EUR</a:t>
            </a:r>
            <a:r>
              <a:rPr lang="en-US" dirty="0"/>
              <a:t> key, and it's value is the exchange rate from dollars to Euros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99202-9420-E24F-A37C-60F2543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524" y="1967947"/>
            <a:ext cx="4153693" cy="32202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2429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5D12-1D62-894A-B281-C16F04C5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Java file: </a:t>
            </a:r>
            <a:r>
              <a:rPr lang="en-US" dirty="0" err="1"/>
              <a:t>ExchangeRates.java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E5DA-9A56-0244-A12F-FB5DD82A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26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26D7-4841-D840-97B6-9FE3B303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89300" cy="253047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main method, make variable for URL, and set up GSON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663E-3A2A-4542-A9E0-E4984801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8549"/>
            <a:ext cx="2476500" cy="25384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04898-313D-1E42-A28E-18408C12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365125"/>
            <a:ext cx="77470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51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787D8-1587-304C-B33C-36F1C538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0" y="0"/>
            <a:ext cx="74464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5A516-044A-5F4F-BF36-744F1526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640" y="484188"/>
            <a:ext cx="3069160" cy="2263775"/>
          </a:xfrm>
        </p:spPr>
        <p:txBody>
          <a:bodyPr/>
          <a:lstStyle/>
          <a:p>
            <a:r>
              <a:rPr lang="en-US" dirty="0"/>
              <a:t>Code for API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E839-3C84-E740-A87B-891D9F6E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640" y="2457449"/>
            <a:ext cx="3069160" cy="3719513"/>
          </a:xfrm>
        </p:spPr>
        <p:txBody>
          <a:bodyPr/>
          <a:lstStyle/>
          <a:p>
            <a:r>
              <a:rPr lang="en-US" dirty="0"/>
              <a:t>Run and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EDC67-635E-8D42-AAE8-F360C461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640" y="3262312"/>
            <a:ext cx="2840560" cy="33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61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DA74-D71C-F84A-A258-F317E91D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6829-020E-DF47-8105-D534F1B2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</a:t>
            </a:r>
            <a:r>
              <a:rPr lang="en-US" dirty="0" err="1"/>
              <a:t>Alt+Enter</a:t>
            </a:r>
            <a:r>
              <a:rPr lang="en-US" dirty="0"/>
              <a:t> on this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B1C29-2FA9-1044-A7CB-7420DF5F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705100"/>
            <a:ext cx="7023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0D1-7488-CB49-954E-C8D3E507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technologies to connect different computer systems over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B8A0-94BF-0043-AB2F-7B46426D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6467" cy="4351338"/>
          </a:xfrm>
        </p:spPr>
        <p:txBody>
          <a:bodyPr/>
          <a:lstStyle/>
          <a:p>
            <a:r>
              <a:rPr lang="en-US" dirty="0"/>
              <a:t>Various technologies including CORBA, Message Passing, </a:t>
            </a:r>
            <a:r>
              <a:rPr lang="en-US" dirty="0" err="1"/>
              <a:t>PubSub</a:t>
            </a:r>
            <a:r>
              <a:rPr lang="en-US" dirty="0"/>
              <a:t>... (we won't cover these)</a:t>
            </a:r>
          </a:p>
          <a:p>
            <a:endParaRPr lang="en-US" dirty="0"/>
          </a:p>
          <a:p>
            <a:r>
              <a:rPr lang="en-US" dirty="0"/>
              <a:t>One technology that's become very popular is using </a:t>
            </a:r>
            <a:r>
              <a:rPr lang="en-US" b="1" dirty="0"/>
              <a:t>HTTP</a:t>
            </a:r>
          </a:p>
          <a:p>
            <a:r>
              <a:rPr lang="en-US" dirty="0"/>
              <a:t>Same technology used in your web browser, to request web pages</a:t>
            </a:r>
          </a:p>
          <a:p>
            <a:r>
              <a:rPr lang="en-US" dirty="0"/>
              <a:t>HTTP can also be used by programs to make requests to API servers</a:t>
            </a:r>
          </a:p>
          <a:p>
            <a:r>
              <a:rPr lang="en-US" dirty="0"/>
              <a:t>An API server is much like a web server, but it's designed to respond to programs, not humans, and send data, not web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29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0201-3BC8-594A-8102-65614C40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659C-F8A7-FC43-8BD3-3E974DE9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input, calculate dollar equivalent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DB712-D3F6-AE4F-9BAE-9D0DFCDB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7294"/>
            <a:ext cx="7569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6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3456-8699-FB45-9025-3E87F0E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and test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115BD-26A9-FE46-8EA6-59142F2C9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3944"/>
            <a:ext cx="10340236" cy="18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96B1-5A54-914E-AD46-426BFADE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in the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A390-7B21-DE42-8527-003D03B9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Kanye Quotes API</a:t>
            </a:r>
          </a:p>
          <a:p>
            <a:r>
              <a:rPr lang="en-US" dirty="0"/>
              <a:t>Yelp Cheap Restaurants API</a:t>
            </a:r>
          </a:p>
          <a:p>
            <a:r>
              <a:rPr lang="en-US" dirty="0" err="1"/>
              <a:t>BoredAPI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30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C472-2676-3F49-8AA9-3A7DC6B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A909-86E9-0549-8297-EB6B3498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APIs are unusual because you don't have to authenticate to use the service</a:t>
            </a:r>
          </a:p>
          <a:p>
            <a:r>
              <a:rPr lang="en-US" dirty="0"/>
              <a:t>Most APIs are restricted to authorized users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Either with </a:t>
            </a:r>
            <a:r>
              <a:rPr lang="en-US" b="1" dirty="0"/>
              <a:t>OAuth</a:t>
            </a:r>
            <a:r>
              <a:rPr lang="en-US" dirty="0"/>
              <a:t> - equivalent of a username and password</a:t>
            </a:r>
          </a:p>
          <a:p>
            <a:r>
              <a:rPr lang="en-US" dirty="0"/>
              <a:t>Or require a </a:t>
            </a:r>
            <a:r>
              <a:rPr lang="en-US" b="1" dirty="0"/>
              <a:t>key</a:t>
            </a:r>
            <a:r>
              <a:rPr lang="en-US" dirty="0"/>
              <a:t> to access - less security but still useful for managing and monitoring users </a:t>
            </a:r>
          </a:p>
        </p:txBody>
      </p:sp>
    </p:spTree>
    <p:extLst>
      <p:ext uri="{BB962C8B-B14F-4D97-AF65-F5344CB8AC3E}">
        <p14:creationId xmlns:p14="http://schemas.microsoft.com/office/powerpoint/2010/main" val="3160110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0724-44E1-A142-BB83-1CD5EFA4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build an app with the Yelp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3902-A078-B74B-905B-BDED00AC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cheap restaurants in Minneapolis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https://www.yelp.com/developers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an account, create an application, make a note of your key</a:t>
            </a:r>
          </a:p>
        </p:txBody>
      </p:sp>
    </p:spTree>
    <p:extLst>
      <p:ext uri="{BB962C8B-B14F-4D97-AF65-F5344CB8AC3E}">
        <p14:creationId xmlns:p14="http://schemas.microsoft.com/office/powerpoint/2010/main" val="2569969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00D3-1157-A143-AD8E-2FF240B6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A0D2-69D2-A642-ACC7-04CD4BF7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not a good idea to write your key in code</a:t>
            </a:r>
          </a:p>
          <a:p>
            <a:r>
              <a:rPr lang="en-US" dirty="0"/>
              <a:t>It's like a password</a:t>
            </a:r>
          </a:p>
          <a:p>
            <a:endParaRPr lang="en-US" dirty="0"/>
          </a:p>
          <a:p>
            <a:r>
              <a:rPr lang="en-US" dirty="0"/>
              <a:t>One solution: save the key in an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3513208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B561-E9C2-C84F-871B-614743AC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4CA8-CCE6-2547-BF73-4C9529A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your computer stores</a:t>
            </a:r>
          </a:p>
          <a:p>
            <a:r>
              <a:rPr lang="en-US" dirty="0"/>
              <a:t>Programs can read environment variables</a:t>
            </a:r>
          </a:p>
          <a:p>
            <a:r>
              <a:rPr lang="en-US" dirty="0"/>
              <a:t>Common solution to private data needed by programs, that should not be part of the codebase</a:t>
            </a:r>
          </a:p>
          <a:p>
            <a:r>
              <a:rPr lang="en-US" dirty="0"/>
              <a:t>Also used to store database access credentials, other secrets </a:t>
            </a:r>
          </a:p>
          <a:p>
            <a:r>
              <a:rPr lang="en-US" dirty="0"/>
              <a:t>And for high-level development settings </a:t>
            </a:r>
          </a:p>
          <a:p>
            <a:pPr lvl="1"/>
            <a:r>
              <a:rPr lang="en-US" dirty="0"/>
              <a:t>Run the program in development or production mode? </a:t>
            </a:r>
          </a:p>
          <a:p>
            <a:pPr lvl="1"/>
            <a:r>
              <a:rPr lang="en-US" dirty="0"/>
              <a:t>What port should the web server run 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7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A737-5443-E54D-8FFD-5F1A50C3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4C29-C453-B94E-BA7E-14D809E7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5" y="1603376"/>
            <a:ext cx="11226255" cy="4351338"/>
          </a:xfrm>
        </p:spPr>
        <p:txBody>
          <a:bodyPr/>
          <a:lstStyle/>
          <a:p>
            <a:r>
              <a:rPr lang="en-US" dirty="0"/>
              <a:t>Run your  code that expects to have an environment variable</a:t>
            </a:r>
          </a:p>
          <a:p>
            <a:r>
              <a:rPr lang="en-US" dirty="0"/>
              <a:t>Click on the name of the file you are running, menu bar, top right</a:t>
            </a:r>
          </a:p>
          <a:p>
            <a:r>
              <a:rPr lang="en-US" dirty="0"/>
              <a:t>Select Edit Configurations...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95A08-AA78-B94D-AA9A-D1878044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46" y="3779045"/>
            <a:ext cx="8696292" cy="22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7DEC18-7CF9-0445-A439-53560157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32" y="365125"/>
            <a:ext cx="6864703" cy="5983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5A737-5443-E54D-8FFD-5F1A50C3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95650" cy="1325563"/>
          </a:xfrm>
        </p:spPr>
        <p:txBody>
          <a:bodyPr>
            <a:normAutofit/>
          </a:bodyPr>
          <a:lstStyle/>
          <a:p>
            <a:r>
              <a:rPr lang="en-US" dirty="0"/>
              <a:t>Environment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4C29-C453-B94E-BA7E-14D809E7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6" y="2365512"/>
            <a:ext cx="3359796" cy="3589201"/>
          </a:xfrm>
        </p:spPr>
        <p:txBody>
          <a:bodyPr/>
          <a:lstStyle/>
          <a:p>
            <a:r>
              <a:rPr lang="en-US" dirty="0"/>
              <a:t>Click on the little folder on the right of the Environment Variables configuration to open the Environment Variables dialog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51519E-96C3-C247-A962-522B0BD15436}"/>
              </a:ext>
            </a:extLst>
          </p:cNvPr>
          <p:cNvCxnSpPr>
            <a:cxnSpLocks/>
          </p:cNvCxnSpPr>
          <p:nvPr/>
        </p:nvCxnSpPr>
        <p:spPr>
          <a:xfrm flipH="1">
            <a:off x="11260753" y="1385951"/>
            <a:ext cx="829564" cy="979561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98B4-3970-F049-B2A8-056A97E5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9783" cy="1325563"/>
          </a:xfrm>
        </p:spPr>
        <p:txBody>
          <a:bodyPr/>
          <a:lstStyle/>
          <a:p>
            <a:r>
              <a:rPr lang="en-US" dirty="0"/>
              <a:t>Environment Variables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F802-D851-9440-AE99-91D5B91D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799"/>
            <a:ext cx="4131365" cy="4351338"/>
          </a:xfrm>
        </p:spPr>
        <p:txBody>
          <a:bodyPr/>
          <a:lstStyle/>
          <a:p>
            <a:r>
              <a:rPr lang="en-US" dirty="0"/>
              <a:t>Click on the + button at the lower left of the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F93BD-9E00-FE44-B826-84DDD91B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87" y="0"/>
            <a:ext cx="6121400" cy="6819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548AE5-1295-2048-BBDC-5E019AA6AB0F}"/>
              </a:ext>
            </a:extLst>
          </p:cNvPr>
          <p:cNvCxnSpPr>
            <a:cxnSpLocks/>
          </p:cNvCxnSpPr>
          <p:nvPr/>
        </p:nvCxnSpPr>
        <p:spPr>
          <a:xfrm flipH="1">
            <a:off x="6171919" y="4705620"/>
            <a:ext cx="829564" cy="979561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3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0BE7-E9BC-1646-B276-90A9D626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63E8-C4FE-C945-855E-A74B03BD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the protocol used for browsers to request web pages, and for servers to send pages, images, other resources in response </a:t>
            </a:r>
          </a:p>
          <a:p>
            <a:endParaRPr lang="en-US" dirty="0"/>
          </a:p>
          <a:p>
            <a:r>
              <a:rPr lang="en-US" dirty="0"/>
              <a:t>Can also use HTTP to send </a:t>
            </a:r>
            <a:r>
              <a:rPr lang="en-US" b="1" dirty="0"/>
              <a:t>requests</a:t>
            </a:r>
            <a:r>
              <a:rPr lang="en-US" dirty="0"/>
              <a:t> from your program to another computer, somewhere else on the network (or internet)</a:t>
            </a:r>
          </a:p>
          <a:p>
            <a:r>
              <a:rPr lang="en-US" dirty="0"/>
              <a:t>The other computer can </a:t>
            </a:r>
            <a:r>
              <a:rPr lang="en-US" b="1" dirty="0"/>
              <a:t>respond</a:t>
            </a:r>
            <a:r>
              <a:rPr lang="en-US" dirty="0"/>
              <a:t> with data of some kind - a file, text, error message, or </a:t>
            </a:r>
            <a:r>
              <a:rPr lang="en-US" b="1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840094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E078-7430-2B4E-B674-A4F6772B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096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new environment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0688-6A0A-DE4F-8BE0-78AC62DD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877"/>
            <a:ext cx="3972339" cy="3871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Enter YELP_API_KEY for the name</a:t>
            </a:r>
          </a:p>
          <a:p>
            <a:r>
              <a:rPr lang="en-US" dirty="0"/>
              <a:t>Past in your API key for the value </a:t>
            </a:r>
          </a:p>
          <a:p>
            <a:r>
              <a:rPr lang="en-US" dirty="0"/>
              <a:t>Make sure there are no extra spaces around the key</a:t>
            </a:r>
          </a:p>
          <a:p>
            <a:endParaRPr lang="en-US" dirty="0"/>
          </a:p>
          <a:p>
            <a:r>
              <a:rPr lang="en-US" dirty="0"/>
              <a:t>Click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1BCAD-90AA-974C-AF45-BF8F7D82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954" y="25400"/>
            <a:ext cx="6057900" cy="6832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8582FF-9986-264A-8B6B-E2562D1BE85B}"/>
              </a:ext>
            </a:extLst>
          </p:cNvPr>
          <p:cNvCxnSpPr>
            <a:cxnSpLocks/>
          </p:cNvCxnSpPr>
          <p:nvPr/>
        </p:nvCxnSpPr>
        <p:spPr>
          <a:xfrm flipH="1" flipV="1">
            <a:off x="7255565" y="1510747"/>
            <a:ext cx="262753" cy="108777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A1383F-3899-5846-BB16-22141579165D}"/>
              </a:ext>
            </a:extLst>
          </p:cNvPr>
          <p:cNvCxnSpPr>
            <a:cxnSpLocks/>
          </p:cNvCxnSpPr>
          <p:nvPr/>
        </p:nvCxnSpPr>
        <p:spPr>
          <a:xfrm flipH="1" flipV="1">
            <a:off x="9932504" y="1510747"/>
            <a:ext cx="262753" cy="108777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02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C15-CD7A-8A4B-BC1F-E08D3EB6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59765" cy="1325563"/>
          </a:xfrm>
        </p:spPr>
        <p:txBody>
          <a:bodyPr/>
          <a:lstStyle/>
          <a:p>
            <a:r>
              <a:rPr lang="en-US" dirty="0"/>
              <a:t>Verify key is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EA002-7B38-D04C-B716-50DEA903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20617" cy="4351338"/>
          </a:xfrm>
        </p:spPr>
        <p:txBody>
          <a:bodyPr/>
          <a:lstStyle/>
          <a:p>
            <a:r>
              <a:rPr lang="en-US" dirty="0"/>
              <a:t>Should see key in the Environment Variables </a:t>
            </a:r>
          </a:p>
          <a:p>
            <a:r>
              <a:rPr lang="en-US" dirty="0"/>
              <a:t>Click Apply and 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1083A-5E6A-4B48-926E-32E2955D6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05" y="576470"/>
            <a:ext cx="8046720" cy="5943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815CE8-D799-9A4E-B012-57B5F4884C17}"/>
              </a:ext>
            </a:extLst>
          </p:cNvPr>
          <p:cNvCxnSpPr>
            <a:cxnSpLocks/>
          </p:cNvCxnSpPr>
          <p:nvPr/>
        </p:nvCxnSpPr>
        <p:spPr>
          <a:xfrm>
            <a:off x="10539815" y="5188464"/>
            <a:ext cx="890185" cy="75513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AE75C-DA46-9C46-BF73-6E69A63D7398}"/>
              </a:ext>
            </a:extLst>
          </p:cNvPr>
          <p:cNvCxnSpPr>
            <a:cxnSpLocks/>
          </p:cNvCxnSpPr>
          <p:nvPr/>
        </p:nvCxnSpPr>
        <p:spPr>
          <a:xfrm flipH="1" flipV="1">
            <a:off x="9932504" y="2598524"/>
            <a:ext cx="262753" cy="108777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460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D51B-C309-4A49-88C8-2A7BAD11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9035" cy="14605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environment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DCDF-0754-8D45-BED1-D43747A3ED8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96347" y="2305879"/>
            <a:ext cx="2763078" cy="38512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Instead of coding the key, read from the environment variables</a:t>
            </a:r>
          </a:p>
          <a:p>
            <a:endParaRPr lang="en-US" dirty="0"/>
          </a:p>
          <a:p>
            <a:r>
              <a:rPr lang="en-US" dirty="0"/>
              <a:t>Program should work as before, but your key is more secure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1030E-C22B-C64D-A0C0-32D46DDA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35" y="1848679"/>
            <a:ext cx="6832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49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38DD-E124-BB46-8F84-CF9BFC7E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 </a:t>
            </a:r>
            <a:r>
              <a:rPr lang="en-US"/>
              <a:t>the repository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14F0-3C63-8947-9E5C-87533215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9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10AC-E045-224E-9E03-7EEDF714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100's of other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6284-AF4C-644E-B83C-69AA6903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</a:t>
            </a:r>
            <a:r>
              <a:rPr lang="en-US" dirty="0">
                <a:hlinkClick r:id="rId2"/>
              </a:rPr>
              <a:t>https://github.com/toddmotto/public-apis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297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CE59-9BA8-324A-887D-AC5EC3A1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0310-9934-9C44-A4F9-E52A5481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JavaScript Object Notation, used by the JavaScript language, but widely understood by many other programming languages</a:t>
            </a:r>
          </a:p>
          <a:p>
            <a:r>
              <a:rPr lang="en-US" dirty="0"/>
              <a:t>The structure looks a lot like a Python dictionary</a:t>
            </a:r>
          </a:p>
          <a:p>
            <a:r>
              <a:rPr lang="en-US" dirty="0"/>
              <a:t>And, we can turn a JSON response into a Python dictionary in our program, and use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8531D-A34B-5448-A67D-517E6357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22" y="450995"/>
            <a:ext cx="3791778" cy="57259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849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F67E-DAA4-F043-B68A-CC014BC4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with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9135-959C-4141-85C8-C5BA0796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built-in libraries for making HTTP requests but it's a little clunky to use</a:t>
            </a:r>
          </a:p>
          <a:p>
            <a:r>
              <a:rPr lang="en-US" dirty="0"/>
              <a:t>So we'll use the </a:t>
            </a:r>
            <a:r>
              <a:rPr lang="en-US" dirty="0" err="1"/>
              <a:t>Unirest</a:t>
            </a:r>
            <a:r>
              <a:rPr lang="en-US" dirty="0"/>
              <a:t> library instead to help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http://kong.github.io/unirest-java/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6EE-B7C4-6B4B-854B-7A826D81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6061-21E1-E841-B0B4-04E9099D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need a random cat fact</a:t>
            </a:r>
          </a:p>
          <a:p>
            <a:r>
              <a:rPr lang="en-US" dirty="0"/>
              <a:t>So we need a random cat fact service </a:t>
            </a:r>
          </a:p>
          <a:p>
            <a:r>
              <a:rPr lang="en-US" dirty="0"/>
              <a:t>Let's use the </a:t>
            </a:r>
            <a:r>
              <a:rPr lang="en-US" dirty="0">
                <a:hlinkClick r:id="rId2"/>
              </a:rPr>
              <a:t>https://catfact.ninja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80610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6EE-B7C4-6B4B-854B-7A826D81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6061-21E1-E841-B0B4-04E9099D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825624"/>
            <a:ext cx="2954867" cy="4778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dirty="0"/>
              <a:t>read the documentation to figure out what request to make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There's an example URL</a:t>
            </a:r>
          </a:p>
          <a:p>
            <a:r>
              <a:rPr lang="en-US" dirty="0"/>
              <a:t>Paste it into your browser address bar to see what happens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7AFD8-22AF-4448-9884-5D4EE884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78" y="0"/>
            <a:ext cx="8266922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145436-0E95-4B4D-A210-6759A8A0278F}"/>
              </a:ext>
            </a:extLst>
          </p:cNvPr>
          <p:cNvCxnSpPr>
            <a:cxnSpLocks/>
          </p:cNvCxnSpPr>
          <p:nvPr/>
        </p:nvCxnSpPr>
        <p:spPr>
          <a:xfrm>
            <a:off x="2878667" y="4572000"/>
            <a:ext cx="1046411" cy="7958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8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1449</Words>
  <Application>Microsoft Macintosh PowerPoint</Application>
  <PresentationFormat>Widescreen</PresentationFormat>
  <Paragraphs>204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 Theme</vt:lpstr>
      <vt:lpstr>Java</vt:lpstr>
      <vt:lpstr>Code Examples</vt:lpstr>
      <vt:lpstr>How do different computer systems talk to each other?</vt:lpstr>
      <vt:lpstr>Many technologies to connect different computer systems over a network</vt:lpstr>
      <vt:lpstr>HTTP</vt:lpstr>
      <vt:lpstr>JSON</vt:lpstr>
      <vt:lpstr>HTTP Requests with requests </vt:lpstr>
      <vt:lpstr>First HTTP request</vt:lpstr>
      <vt:lpstr>Using an API</vt:lpstr>
      <vt:lpstr>Step 2: Test out the API</vt:lpstr>
      <vt:lpstr>Step 3: How is the response structured?</vt:lpstr>
      <vt:lpstr>Step 4: Use in program </vt:lpstr>
      <vt:lpstr>Create New Project</vt:lpstr>
      <vt:lpstr>New Maven Project</vt:lpstr>
      <vt:lpstr>Project name</vt:lpstr>
      <vt:lpstr>Project opens, pom.xml file</vt:lpstr>
      <vt:lpstr>Examine the pom.xml </vt:lpstr>
      <vt:lpstr>PowerPoint Presentation</vt:lpstr>
      <vt:lpstr>Paste the text from the previous page into your pom.xml  The start of your pom.xml file should look like this</vt:lpstr>
      <vt:lpstr>Import changes</vt:lpstr>
      <vt:lpstr>Create Java File</vt:lpstr>
      <vt:lpstr>Write this code in CatFactAPI.java </vt:lpstr>
      <vt:lpstr>Right-click on your file and select Run</vt:lpstr>
      <vt:lpstr>Example output</vt:lpstr>
      <vt:lpstr>Problem</vt:lpstr>
      <vt:lpstr>Problem</vt:lpstr>
      <vt:lpstr>Set up GSON object mapper</vt:lpstr>
      <vt:lpstr>Set up GSON object mapper</vt:lpstr>
      <vt:lpstr>Define a CatFact class</vt:lpstr>
      <vt:lpstr>Entire program</vt:lpstr>
      <vt:lpstr>Run and test</vt:lpstr>
      <vt:lpstr>Another API  - Exchange rates </vt:lpstr>
      <vt:lpstr>A basic exchange rate program</vt:lpstr>
      <vt:lpstr>JSON formatter</vt:lpstr>
      <vt:lpstr>Response</vt:lpstr>
      <vt:lpstr>Create new Java file: ExchangeRates.java</vt:lpstr>
      <vt:lpstr>Create a main method, make variable for URL, and set up GSON mapper</vt:lpstr>
      <vt:lpstr>Code for API call</vt:lpstr>
      <vt:lpstr>User input</vt:lpstr>
      <vt:lpstr>Modify code </vt:lpstr>
      <vt:lpstr>Run and test </vt:lpstr>
      <vt:lpstr>More Examples in the repository</vt:lpstr>
      <vt:lpstr>API Keys</vt:lpstr>
      <vt:lpstr>Let's build an app with the Yelp API</vt:lpstr>
      <vt:lpstr>Key Management</vt:lpstr>
      <vt:lpstr>Environment Variables</vt:lpstr>
      <vt:lpstr>Environment variables</vt:lpstr>
      <vt:lpstr>Environment variables </vt:lpstr>
      <vt:lpstr>Environment Variables dialog</vt:lpstr>
      <vt:lpstr>Create new environment variable</vt:lpstr>
      <vt:lpstr>Verify key is set</vt:lpstr>
      <vt:lpstr>Reading environment variable</vt:lpstr>
      <vt:lpstr>Code in the repository </vt:lpstr>
      <vt:lpstr>100's of other APIs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1150 Programming Logic</dc:title>
  <dc:creator>Clara James</dc:creator>
  <cp:lastModifiedBy>Clara James</cp:lastModifiedBy>
  <cp:revision>39</cp:revision>
  <dcterms:created xsi:type="dcterms:W3CDTF">2019-01-30T04:23:38Z</dcterms:created>
  <dcterms:modified xsi:type="dcterms:W3CDTF">2019-09-25T15:15:45Z</dcterms:modified>
</cp:coreProperties>
</file>