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39"/>
  </p:notesMasterIdLst>
  <p:sldIdLst>
    <p:sldId id="256" r:id="rId10"/>
    <p:sldId id="257" r:id="rId11"/>
    <p:sldId id="258" r:id="rId12"/>
    <p:sldId id="281" r:id="rId13"/>
    <p:sldId id="283" r:id="rId14"/>
    <p:sldId id="259" r:id="rId15"/>
    <p:sldId id="260" r:id="rId16"/>
    <p:sldId id="265" r:id="rId17"/>
    <p:sldId id="262" r:id="rId18"/>
    <p:sldId id="263" r:id="rId19"/>
    <p:sldId id="266" r:id="rId20"/>
    <p:sldId id="267" r:id="rId21"/>
    <p:sldId id="268" r:id="rId22"/>
    <p:sldId id="282" r:id="rId23"/>
    <p:sldId id="269" r:id="rId24"/>
    <p:sldId id="270" r:id="rId25"/>
    <p:sldId id="271" r:id="rId26"/>
    <p:sldId id="264" r:id="rId27"/>
    <p:sldId id="285" r:id="rId28"/>
    <p:sldId id="286" r:id="rId29"/>
    <p:sldId id="272" r:id="rId30"/>
    <p:sldId id="279" r:id="rId31"/>
    <p:sldId id="274" r:id="rId32"/>
    <p:sldId id="275" r:id="rId33"/>
    <p:sldId id="276" r:id="rId34"/>
    <p:sldId id="277" r:id="rId35"/>
    <p:sldId id="280" r:id="rId36"/>
    <p:sldId id="273" r:id="rId37"/>
    <p:sldId id="278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06" autoAdjust="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AF6E039-5277-47F0-A90E-5A202EFD2AF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BADAA0-347E-4B0E-B0BA-E81A0326F47C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" name="Grafik 12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15"/>
          <p:cNvPicPr/>
          <p:nvPr/>
        </p:nvPicPr>
        <p:blipFill>
          <a:blip r:embed="rId15"/>
          <a:srcRect t="33863" b="16150"/>
          <a:stretch/>
        </p:blipFill>
        <p:spPr>
          <a:xfrm>
            <a:off x="0" y="0"/>
            <a:ext cx="12191040" cy="3427920"/>
          </a:xfrm>
          <a:prstGeom prst="rect">
            <a:avLst/>
          </a:prstGeom>
          <a:ln w="0">
            <a:noFill/>
          </a:ln>
        </p:spPr>
      </p:pic>
      <p:pic>
        <p:nvPicPr>
          <p:cNvPr id="8" name="Grafik 11"/>
          <p:cNvPicPr/>
          <p:nvPr/>
        </p:nvPicPr>
        <p:blipFill>
          <a:blip r:embed="rId16"/>
          <a:stretch/>
        </p:blipFill>
        <p:spPr>
          <a:xfrm>
            <a:off x="263520" y="332640"/>
            <a:ext cx="2475720" cy="448920"/>
          </a:xfrm>
          <a:prstGeom prst="rect">
            <a:avLst/>
          </a:prstGeom>
          <a:ln w="0">
            <a:noFill/>
          </a:ln>
        </p:spPr>
      </p:pic>
      <p:grpSp>
        <p:nvGrpSpPr>
          <p:cNvPr id="9" name="Group 6"/>
          <p:cNvGrpSpPr/>
          <p:nvPr/>
        </p:nvGrpSpPr>
        <p:grpSpPr>
          <a:xfrm>
            <a:off x="10104120" y="2125440"/>
            <a:ext cx="2086920" cy="1740240"/>
            <a:chOff x="10104120" y="2125440"/>
            <a:chExt cx="2086920" cy="1740240"/>
          </a:xfrm>
        </p:grpSpPr>
        <p:sp>
          <p:nvSpPr>
            <p:cNvPr id="10" name="CustomShape 7"/>
            <p:cNvSpPr/>
            <p:nvPr/>
          </p:nvSpPr>
          <p:spPr>
            <a:xfrm flipV="1">
              <a:off x="10920240" y="2125080"/>
              <a:ext cx="1270800" cy="941760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 8"/>
            <p:cNvGrpSpPr/>
            <p:nvPr/>
          </p:nvGrpSpPr>
          <p:grpSpPr>
            <a:xfrm>
              <a:off x="10104120" y="2125440"/>
              <a:ext cx="2086920" cy="1740240"/>
              <a:chOff x="10104120" y="2125440"/>
              <a:chExt cx="2086920" cy="1740240"/>
            </a:xfrm>
          </p:grpSpPr>
          <p:sp>
            <p:nvSpPr>
              <p:cNvPr id="12" name="CustomShape 9"/>
              <p:cNvSpPr/>
              <p:nvPr/>
            </p:nvSpPr>
            <p:spPr>
              <a:xfrm flipV="1">
                <a:off x="10104120" y="2125080"/>
                <a:ext cx="2086920" cy="174024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rgbClr val="5073A5"/>
              </a:solidFill>
              <a:ln>
                <a:solidFill>
                  <a:srgbClr val="5073A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0"/>
              <p:cNvSpPr/>
              <p:nvPr/>
            </p:nvSpPr>
            <p:spPr>
              <a:xfrm>
                <a:off x="10247760" y="2368080"/>
                <a:ext cx="1799280" cy="10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de-DE" sz="1600" b="0" strike="noStrike" spc="-1">
                    <a:solidFill>
                      <a:srgbClr val="FFFFFF"/>
                    </a:solidFill>
                    <a:latin typeface="Frutiger LT Com 45 Light"/>
                    <a:ea typeface="DejaVu Sans"/>
                  </a:rPr>
                  <a:t>Fakultät für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  <a:ea typeface="DejaVu Sans"/>
                  </a:rPr>
                  <a:t>Mathematik und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  <a:ea typeface="DejaVu Sans"/>
                  </a:rPr>
                  <a:t>Informatik</a:t>
                </a:r>
                <a:endParaRPr lang="de-DE" sz="1600" b="0" strike="noStrike" spc="-1">
                  <a:latin typeface="Arial"/>
                </a:endParaRPr>
              </a:p>
            </p:txBody>
          </p:sp>
        </p:grpSp>
      </p:grpSp>
      <p:sp>
        <p:nvSpPr>
          <p:cNvPr id="1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5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7" name="Grafik 12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98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pic>
        <p:nvPicPr>
          <p:cNvPr id="100" name="Grafik 15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101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pic>
        <p:nvPicPr>
          <p:cNvPr id="144" name="Grafik 15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145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87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189" name="Grafik 12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30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pic>
        <p:nvPicPr>
          <p:cNvPr id="232" name="Grafik 15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233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5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pic>
        <p:nvPicPr>
          <p:cNvPr id="276" name="Grafik 15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277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1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sp>
        <p:nvSpPr>
          <p:cNvPr id="320" name="CustomShape 4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21" name="Grafik 12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322" name="CustomShape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Grafik 11"/>
          <p:cNvPicPr/>
          <p:nvPr/>
        </p:nvPicPr>
        <p:blipFill>
          <a:blip r:embed="rId15"/>
          <a:stretch/>
        </p:blipFill>
        <p:spPr>
          <a:xfrm>
            <a:off x="9336240" y="6143760"/>
            <a:ext cx="2475720" cy="448920"/>
          </a:xfrm>
          <a:prstGeom prst="rect">
            <a:avLst/>
          </a:prstGeom>
          <a:ln w="0">
            <a:noFill/>
          </a:ln>
        </p:spPr>
      </p:pic>
      <p:grpSp>
        <p:nvGrpSpPr>
          <p:cNvPr id="324" name="Group 6"/>
          <p:cNvGrpSpPr/>
          <p:nvPr/>
        </p:nvGrpSpPr>
        <p:grpSpPr>
          <a:xfrm>
            <a:off x="8644680" y="0"/>
            <a:ext cx="3547440" cy="4579920"/>
            <a:chOff x="8644680" y="0"/>
            <a:chExt cx="3547440" cy="4579920"/>
          </a:xfrm>
        </p:grpSpPr>
        <p:pic>
          <p:nvPicPr>
            <p:cNvPr id="325" name="Grafik 18"/>
            <p:cNvPicPr/>
            <p:nvPr/>
          </p:nvPicPr>
          <p:blipFill>
            <a:blip r:embed="rId16"/>
            <a:stretch/>
          </p:blipFill>
          <p:spPr>
            <a:xfrm flipH="1">
              <a:off x="8644680" y="0"/>
              <a:ext cx="3547440" cy="45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CustomShape 7"/>
            <p:cNvSpPr/>
            <p:nvPr/>
          </p:nvSpPr>
          <p:spPr>
            <a:xfrm>
              <a:off x="8859240" y="164880"/>
              <a:ext cx="3239280" cy="2268000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7" name="CustomShape 8"/>
          <p:cNvSpPr/>
          <p:nvPr/>
        </p:nvSpPr>
        <p:spPr>
          <a:xfrm>
            <a:off x="8761320" y="116640"/>
            <a:ext cx="3242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Fakultät für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Mathematik und Informatik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2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2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"/>
          <p:cNvSpPr/>
          <p:nvPr/>
        </p:nvSpPr>
        <p:spPr>
          <a:xfrm>
            <a:off x="715680" y="6426000"/>
            <a:ext cx="4302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6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3720" cy="447840"/>
          </a:xfrm>
          <a:prstGeom prst="rect">
            <a:avLst/>
          </a:prstGeom>
          <a:ln w="0">
            <a:noFill/>
          </a:ln>
        </p:spPr>
      </p:pic>
      <p:sp>
        <p:nvSpPr>
          <p:cNvPr id="370" name="CustomShape 4"/>
          <p:cNvSpPr/>
          <p:nvPr/>
        </p:nvSpPr>
        <p:spPr>
          <a:xfrm>
            <a:off x="6961680" y="6426000"/>
            <a:ext cx="456048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71" name="Grafik 12"/>
          <p:cNvPicPr/>
          <p:nvPr/>
        </p:nvPicPr>
        <p:blipFill>
          <a:blip r:embed="rId14"/>
          <a:srcRect r="79665"/>
          <a:stretch/>
        </p:blipFill>
        <p:spPr>
          <a:xfrm>
            <a:off x="11019600" y="555120"/>
            <a:ext cx="502920" cy="447840"/>
          </a:xfrm>
          <a:prstGeom prst="rect">
            <a:avLst/>
          </a:prstGeom>
          <a:ln w="0">
            <a:noFill/>
          </a:ln>
        </p:spPr>
      </p:pic>
      <p:sp>
        <p:nvSpPr>
          <p:cNvPr id="37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80800" y="4097520"/>
            <a:ext cx="8928000" cy="112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Automatische Erstellung einer Wissensrepräsentation aus einem medizinischen Text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180800" y="5321880"/>
            <a:ext cx="8928000" cy="10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4C97"/>
                </a:solidFill>
                <a:latin typeface="Frutiger LT Com 45 Light"/>
                <a:ea typeface="DejaVu Sans"/>
              </a:rPr>
              <a:t>Fachpraktikum Natural Language Processing, Information Extraction und Retrieval (01589)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0116000" y="2349000"/>
            <a:ext cx="1943280" cy="1306440"/>
          </a:xfrm>
          <a:prstGeom prst="rect">
            <a:avLst/>
          </a:prstGeom>
          <a:solidFill>
            <a:srgbClr val="5073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Fakultät für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Mathematik und</a:t>
            </a:r>
            <a:br/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Informatik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D93D26A-01B4-4121-9D1F-DA4AFBED8BCF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10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Lösungsansatz</a:t>
            </a:r>
            <a:endParaRPr lang="de-DE" sz="2200" b="0" strike="noStrike" spc="-1">
              <a:latin typeface="Arial"/>
            </a:endParaRPr>
          </a:p>
        </p:txBody>
      </p:sp>
      <p:pic>
        <p:nvPicPr>
          <p:cNvPr id="451" name="Grafik 2"/>
          <p:cNvPicPr/>
          <p:nvPr/>
        </p:nvPicPr>
        <p:blipFill>
          <a:blip r:embed="rId2"/>
          <a:stretch/>
        </p:blipFill>
        <p:spPr>
          <a:xfrm>
            <a:off x="7239960" y="1269360"/>
            <a:ext cx="4211640" cy="4808520"/>
          </a:xfrm>
          <a:prstGeom prst="rect">
            <a:avLst/>
          </a:prstGeom>
          <a:ln w="0"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720000" y="1269360"/>
            <a:ext cx="6170400" cy="48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National Library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of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Medicine (NLM) stellt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Recognition Tools auf ihrer Webseite zu Verfügung *)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Vokabular: </a:t>
            </a:r>
            <a:r>
              <a:rPr lang="de-DE" sz="18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MetaMap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 bzw.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MetaMapLite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Für das Training des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Rulers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wurde das Vokabular aus dem </a:t>
            </a:r>
            <a:r>
              <a:rPr lang="de-DE" sz="18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MetaMapLite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-Projekt verwendet.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Der Concept Unified Identifier (CUI) ermöglicht die Suche 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nach Synonymen.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Viele Begriffe des Vokabulars enthalten eine Kategorisierung wie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disease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disorder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finding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etc.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Fehlt eine Kategorisierung, kann über die Synonymen-Suche ein Begriff mit Kategorisierung 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gesucht werden.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Diese Kategorisierung wird für das Training des Entity </a:t>
            </a:r>
            <a:r>
              <a:rPr lang="de-DE" sz="18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Rulers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 übernommen.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126.485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diseases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/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disorders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60.423 </a:t>
            </a:r>
            <a:r>
              <a:rPr lang="de-DE" sz="18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findings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659880" y="5947920"/>
            <a:ext cx="414324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*) https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://ii.nlm.nih.gov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/Interactive/UTS_Required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/MetaMap.html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67086DB-259E-4106-BF52-D35CD50F4EB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11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Implementierung / Aktivitätsdiagramm</a:t>
            </a:r>
            <a:endParaRPr lang="de-DE" sz="2200" b="0" strike="noStrike" spc="-1">
              <a:latin typeface="Arial"/>
            </a:endParaRPr>
          </a:p>
        </p:txBody>
      </p:sp>
      <p:pic>
        <p:nvPicPr>
          <p:cNvPr id="466" name="Grafik 2"/>
          <p:cNvPicPr/>
          <p:nvPr/>
        </p:nvPicPr>
        <p:blipFill>
          <a:blip r:embed="rId2"/>
          <a:stretch/>
        </p:blipFill>
        <p:spPr>
          <a:xfrm>
            <a:off x="4983120" y="1269360"/>
            <a:ext cx="6563160" cy="4501800"/>
          </a:xfrm>
          <a:prstGeom prst="rect">
            <a:avLst/>
          </a:prstGeom>
          <a:ln w="0">
            <a:noFill/>
          </a:ln>
        </p:spPr>
      </p:pic>
      <p:sp>
        <p:nvSpPr>
          <p:cNvPr id="467" name="CustomShape 4"/>
          <p:cNvSpPr/>
          <p:nvPr/>
        </p:nvSpPr>
        <p:spPr>
          <a:xfrm>
            <a:off x="645720" y="1397328"/>
            <a:ext cx="4417074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Konsolenapplikation</a:t>
            </a:r>
            <a:endParaRPr lang="de-DE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Ordner für beliebig viele zu analysierende Textdateien</a:t>
            </a:r>
            <a:endParaRPr lang="de-DE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In allen Texten wird nach Krankheiten und ihren 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Symptomen gesucht.</a:t>
            </a:r>
            <a:endParaRPr lang="de-DE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Ein Zusammenhang wird angenommen, wenn in einem Satz eine Krankheit und ein Symptom 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gefunden werden.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C221F30-E236-475F-A22D-EB327769D680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Implementierung / Architekturdiagramm</a:t>
            </a:r>
            <a:endParaRPr lang="de-DE" sz="22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19F708-A9FF-5DF8-BD08-AE063280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3" y="1197661"/>
            <a:ext cx="8769383" cy="47448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748F709-62DB-472A-B712-136C75206B32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13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RuleBasedPreprocessor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720000" y="1269360"/>
            <a:ext cx="6170400" cy="20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PySBD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Entfernen von Literaturangaben </a:t>
            </a: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(z. B. 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„</a:t>
            </a:r>
            <a:r>
              <a:rPr lang="de-DE" sz="1800" b="0" i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[345]“</a:t>
            </a: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), unnötigen Leerzeichen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Umformung von Aufzählungen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...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E2D9203-378D-4095-A2D6-67256DCC1683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14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 err="1">
                <a:solidFill>
                  <a:srgbClr val="5073A5"/>
                </a:solidFill>
                <a:latin typeface="Frutiger LT Com 45 Light"/>
                <a:ea typeface="DejaVu Sans"/>
              </a:rPr>
              <a:t>SpaCy‘s</a:t>
            </a: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 Entity </a:t>
            </a:r>
            <a:r>
              <a:rPr lang="de-DE" sz="2200" b="1" strike="noStrike" spc="-1" dirty="0" err="1">
                <a:solidFill>
                  <a:srgbClr val="5073A5"/>
                </a:solidFill>
                <a:latin typeface="Frutiger LT Com 45 Light"/>
                <a:ea typeface="DejaVu Sans"/>
              </a:rPr>
              <a:t>Ruler</a:t>
            </a:r>
            <a:endParaRPr lang="de-DE" sz="2200" b="0" strike="noStrike" spc="-1" dirty="0">
              <a:latin typeface="Arial"/>
            </a:endParaRPr>
          </a:p>
        </p:txBody>
      </p:sp>
      <p:pic>
        <p:nvPicPr>
          <p:cNvPr id="462" name="Grafik 1"/>
          <p:cNvPicPr/>
          <p:nvPr/>
        </p:nvPicPr>
        <p:blipFill>
          <a:blip r:embed="rId2"/>
          <a:stretch/>
        </p:blipFill>
        <p:spPr>
          <a:xfrm>
            <a:off x="647280" y="1099080"/>
            <a:ext cx="10406880" cy="5042160"/>
          </a:xfrm>
          <a:prstGeom prst="rect">
            <a:avLst/>
          </a:prstGeom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35D2BE-0CE3-D6F7-87F9-8A030312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170" y="5487457"/>
            <a:ext cx="1352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2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00FEA8E7-751F-46F9-AAD1-551378890E71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15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KnowledgeExtractor</a:t>
            </a:r>
            <a:endParaRPr lang="de-DE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102D5E2-142A-4416-ACB4-4274D172DB95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16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RDFSerialiser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720000" y="1269360"/>
            <a:ext cx="617040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rdflib</a:t>
            </a:r>
            <a:endParaRPr lang="de-DE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...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483" name="Grafik 482"/>
          <p:cNvPicPr/>
          <p:nvPr/>
        </p:nvPicPr>
        <p:blipFill>
          <a:blip r:embed="rId2"/>
          <a:stretch/>
        </p:blipFill>
        <p:spPr>
          <a:xfrm>
            <a:off x="4500000" y="2306880"/>
            <a:ext cx="6888240" cy="165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326F724-8D27-452E-9454-66146795428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17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Evaluation</a:t>
            </a:r>
            <a:endParaRPr lang="de-DE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F50B4DA-734D-402D-80B1-2450063A11FD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18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Evaluierungsgrundlage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883080" y="1440000"/>
            <a:ext cx="9196560" cy="265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5"/>
          <p:cNvSpPr/>
          <p:nvPr/>
        </p:nvSpPr>
        <p:spPr>
          <a:xfrm>
            <a:off x="669060" y="1353535"/>
            <a:ext cx="9196560" cy="2983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Webseiten des National Health Service UK (NHS) und der National Institutes of Health (NIH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U.S.) 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- 49 Texte zu mehreren psychischen Störungen (Agoraphobie, Alkoholmissbrauch, Depression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u. s. w.)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Ein Artikel zum Thema „Mental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Disorder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“ auf Wikipedia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endParaRPr lang="de-DE" sz="2400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„Clinical Handbook of Psychological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Disorders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“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F50B4DA-734D-402D-80B1-2450063A11FD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19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Statistische Auswertung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874372" y="1474834"/>
            <a:ext cx="9196560" cy="265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CustomShape 5"/>
              <p:cNvSpPr/>
              <p:nvPr/>
            </p:nvSpPr>
            <p:spPr>
              <a:xfrm>
                <a:off x="669059" y="1353535"/>
                <a:ext cx="10261795" cy="471393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457920" indent="-457200">
                  <a:lnSpc>
                    <a:spcPct val="100000"/>
                  </a:lnSpc>
                  <a:spcBef>
                    <a:spcPts val="6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de-DE" sz="2400" b="0" strike="noStrike" spc="-1" dirty="0">
                    <a:latin typeface="Frutiger LT Com 45 Light"/>
                  </a:rPr>
                  <a:t>Erstellung manueller RDF-Dateien mit Krankheiten und deren Symptomen aus 10 Texten zu psychischen Erkrankungen</a:t>
                </a:r>
              </a:p>
              <a:p>
                <a:pPr marL="457920" indent="-457200">
                  <a:lnSpc>
                    <a:spcPct val="100000"/>
                  </a:lnSpc>
                  <a:spcBef>
                    <a:spcPts val="6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Frutiger LT Com 45 Light"/>
                  </a:rPr>
                  <a:t>Vergleich der manuell erstellten Dateien mit vom </a:t>
                </a:r>
                <a:r>
                  <a:rPr lang="de-DE" sz="2400" spc="-1" dirty="0" err="1">
                    <a:latin typeface="Frutiger LT Com 45 Light"/>
                  </a:rPr>
                  <a:t>MedExtractor</a:t>
                </a:r>
                <a:r>
                  <a:rPr lang="de-DE" sz="2400" spc="-1" dirty="0">
                    <a:latin typeface="Frutiger LT Com 45 Light"/>
                  </a:rPr>
                  <a:t> erstellten RDF-Dateien</a:t>
                </a:r>
              </a:p>
              <a:p>
                <a:pPr marL="457920" indent="-457200">
                  <a:lnSpc>
                    <a:spcPct val="100000"/>
                  </a:lnSpc>
                  <a:spcBef>
                    <a:spcPts val="6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de-DE" sz="2400" b="0" strike="noStrike" spc="-1" dirty="0" err="1">
                    <a:latin typeface="Frutiger LT Com 45 Light"/>
                  </a:rPr>
                  <a:t>Emittlung</a:t>
                </a:r>
                <a:r>
                  <a:rPr lang="de-DE" sz="2400" b="0" strike="noStrike" spc="-1" dirty="0">
                    <a:latin typeface="Frutiger LT Com 45 Light"/>
                  </a:rPr>
                  <a:t> von:</a:t>
                </a:r>
              </a:p>
              <a:p>
                <a:pPr marL="915120" lvl="1" indent="-457200">
                  <a:spcBef>
                    <a:spcPts val="601"/>
                  </a:spcBef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de-DE" sz="2400" spc="-1" dirty="0">
                    <a:latin typeface="Frutiger LT Com 45 Light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pc="-1" smtClean="0">
                            <a:latin typeface="Frutiger LT Com 45 Light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Frutiger LT Com 45 Light"/>
                          </a:rPr>
                          <m:t>𝑇𝑟𝑢𝑒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 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𝑃𝑜𝑠𝑖𝑡𝑖𝑣𝑒</m:t>
                        </m:r>
                      </m:num>
                      <m:den>
                        <m:r>
                          <a:rPr lang="de-DE" sz="2400" b="0" i="1" spc="-1" smtClean="0">
                            <a:latin typeface="Frutiger LT Com 45 Light"/>
                          </a:rPr>
                          <m:t>𝑇𝑟𝑢𝑒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 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𝑃𝑜𝑠𝑖𝑡𝑖𝑣𝑒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+  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𝐹𝑎𝑙𝑠𝑒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 </m:t>
                        </m:r>
                        <m:r>
                          <a:rPr lang="de-DE" sz="2400" b="0" i="1" spc="-1" smtClean="0">
                            <a:latin typeface="Frutiger LT Com 45 Light"/>
                          </a:rPr>
                          <m:t>𝑃𝑜𝑠𝑖𝑡𝑖𝑣𝑒</m:t>
                        </m:r>
                      </m:den>
                    </m:f>
                  </m:oMath>
                </a14:m>
                <a:br>
                  <a:rPr lang="de-DE" sz="2400" b="0" strike="noStrike" spc="-1" dirty="0">
                    <a:latin typeface="Frutiger LT Com 45 Light"/>
                  </a:rPr>
                </a:br>
                <a:endParaRPr lang="de-DE" sz="2400" b="0" strike="noStrike" spc="-1" dirty="0">
                  <a:latin typeface="Frutiger LT Com 45 Light"/>
                </a:endParaRPr>
              </a:p>
              <a:p>
                <a:pPr marL="915120" lvl="1" indent="-457200">
                  <a:spcBef>
                    <a:spcPts val="601"/>
                  </a:spcBef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de-DE" sz="2400" spc="-1" dirty="0">
                    <a:latin typeface="Frutiger LT Com 45 Light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+  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br>
                  <a:rPr lang="de-DE" sz="2400" b="0" strike="noStrike" spc="-1" dirty="0">
                    <a:latin typeface="Frutiger LT Com 45 Light"/>
                  </a:rPr>
                </a:br>
                <a:endParaRPr lang="de-DE" sz="2400" b="0" strike="noStrike" spc="-1" dirty="0">
                  <a:latin typeface="Frutiger LT Com 45 Light"/>
                </a:endParaRPr>
              </a:p>
              <a:p>
                <a:pPr marL="915120" lvl="1" indent="-457200">
                  <a:spcBef>
                    <a:spcPts val="601"/>
                  </a:spcBef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de-DE" sz="2400" spc="-1" dirty="0">
                    <a:latin typeface="Frutiger LT Com 45 Light"/>
                  </a:rPr>
                  <a:t>F-Maß = </a:t>
                </a:r>
                <a14:m>
                  <m:oMath xmlns:m="http://schemas.openxmlformats.org/officeDocument/2006/math">
                    <m:r>
                      <a:rPr lang="de-DE" sz="2400" b="0" i="0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sz="240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de-DE" sz="240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de-DE" sz="2400" i="1" spc="-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de-DE" sz="2400" b="0" strike="noStrike" spc="-1" dirty="0">
                  <a:latin typeface="Frutiger LT Com 45 Light"/>
                </a:endParaRPr>
              </a:p>
            </p:txBody>
          </p:sp>
        </mc:Choice>
        <mc:Fallback>
          <p:sp>
            <p:nvSpPr>
              <p:cNvPr id="458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9" y="1353535"/>
                <a:ext cx="10261795" cy="4713939"/>
              </a:xfrm>
              <a:prstGeom prst="rect">
                <a:avLst/>
              </a:prstGeom>
              <a:blipFill>
                <a:blip r:embed="rId2"/>
                <a:stretch>
                  <a:fillRect l="-832" t="-1035" r="-1367" b="-51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43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Agenda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631520" y="6426000"/>
            <a:ext cx="41216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4C97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853384" y="1261843"/>
            <a:ext cx="8999280" cy="4707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spc="-1" dirty="0">
                <a:solidFill>
                  <a:srgbClr val="000000"/>
                </a:solidFill>
                <a:latin typeface="Frutiger LT Com 45 Light"/>
                <a:ea typeface="DejaVu Sans"/>
              </a:rPr>
              <a:t>Stand der Technik </a:t>
            </a:r>
            <a:endParaRPr lang="de-DE" sz="20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Forschungsziele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spc="-1" dirty="0">
                <a:solidFill>
                  <a:srgbClr val="000000"/>
                </a:solidFill>
                <a:latin typeface="Frutiger LT Com 45 Light"/>
                <a:ea typeface="DejaVu Sans"/>
              </a:rPr>
              <a:t>Probleme</a:t>
            </a:r>
            <a:endParaRPr lang="de-DE" sz="20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Lösungsansatz</a:t>
            </a:r>
            <a:endParaRPr lang="de-DE" sz="20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Modelle und Implementierung</a:t>
            </a:r>
            <a:endParaRPr lang="de-DE" sz="2000" b="0" strike="noStrike" spc="-1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Datengrundlage</a:t>
            </a:r>
            <a:endParaRPr lang="de-DE" sz="2000" b="0" strike="noStrike" spc="-1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Allgemein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EntityLinker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…)</a:t>
            </a:r>
            <a:endParaRPr lang="de-DE" sz="2000" b="0" strike="noStrike" spc="-1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Vorstellung der prototypischen Software</a:t>
            </a:r>
            <a:endParaRPr lang="de-DE" sz="2000" b="0" strike="noStrike" spc="-1" dirty="0">
              <a:latin typeface="Arial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Struktur / UML-Diagramme</a:t>
            </a:r>
            <a:endParaRPr lang="de-DE" sz="2000" b="0" strike="noStrike" spc="-1" dirty="0">
              <a:latin typeface="Arial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Preprocessor</a:t>
            </a:r>
            <a:endParaRPr lang="de-DE" sz="2000" b="0" strike="noStrike" spc="-1" dirty="0">
              <a:latin typeface="Arial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Knowledge-Extractor</a:t>
            </a:r>
            <a:endParaRPr lang="de-DE" sz="2000" b="0" strike="noStrike" spc="-1" dirty="0">
              <a:latin typeface="Arial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RDF-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Serializer</a:t>
            </a:r>
            <a:endParaRPr lang="de-DE" sz="20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Evaluation</a:t>
            </a:r>
            <a:endParaRPr lang="de-DE" sz="20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Zusammenfassung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422" name="Line 4"/>
          <p:cNvSpPr/>
          <p:nvPr/>
        </p:nvSpPr>
        <p:spPr>
          <a:xfrm>
            <a:off x="720000" y="1388661"/>
            <a:ext cx="0" cy="4585419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5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0C721AF-A57E-4A2A-A43E-6D5C59DCB103}" type="slidenum">
              <a:rPr lang="de-DE" sz="9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2</a:t>
            </a:fld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F50B4DA-734D-402D-80B1-2450063A11FD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20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Statistische Auswertung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874372" y="1474834"/>
            <a:ext cx="9196560" cy="265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5"/>
          <p:cNvSpPr/>
          <p:nvPr/>
        </p:nvSpPr>
        <p:spPr>
          <a:xfrm>
            <a:off x="669059" y="1353535"/>
            <a:ext cx="1026179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de-DE" sz="2400" b="0" strike="noStrike" spc="-1" dirty="0">
              <a:latin typeface="Frutiger LT Com 45 Light"/>
            </a:endParaRP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0094F2F-6C3C-EBDC-DFF6-C2272BB2F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90801"/>
              </p:ext>
            </p:extLst>
          </p:nvPr>
        </p:nvGraphicFramePr>
        <p:xfrm>
          <a:off x="720000" y="1353535"/>
          <a:ext cx="8128000" cy="484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0489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3597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7918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7097938"/>
                    </a:ext>
                  </a:extLst>
                </a:gridCol>
              </a:tblGrid>
              <a:tr h="483654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F-Maß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1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0.900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0.519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0.658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5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Frutiger LT Com 45 Light"/>
                        </a:rPr>
                        <a:t>Anxiety</a:t>
                      </a:r>
                      <a:r>
                        <a:rPr lang="de-DE" sz="2000" dirty="0">
                          <a:latin typeface="Frutiger LT Com 45 Light"/>
                        </a:rPr>
                        <a:t> </a:t>
                      </a:r>
                      <a:r>
                        <a:rPr lang="de-DE" sz="2000" dirty="0" err="1">
                          <a:latin typeface="Frutiger LT Com 45 Light"/>
                        </a:rPr>
                        <a:t>Disorders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0.500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0.214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0.300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Frutiger LT Com 45 Light"/>
                        </a:rPr>
                        <a:t>Bulimia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0.800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0.160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0.267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5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Frutiger LT Com 45 Light"/>
                        </a:rPr>
                        <a:t>Claustrophobia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0.905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0.541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0.677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8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Dementia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0.267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0.143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0.186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69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Eating </a:t>
                      </a:r>
                      <a:r>
                        <a:rPr lang="de-DE" sz="2000" dirty="0" err="1">
                          <a:latin typeface="Frutiger LT Com 45 Light"/>
                        </a:rPr>
                        <a:t>Disorders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0.600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0.049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0.090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409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Panic </a:t>
                      </a:r>
                      <a:r>
                        <a:rPr lang="de-DE" sz="2000" dirty="0" err="1">
                          <a:latin typeface="Frutiger LT Com 45 Light"/>
                        </a:rPr>
                        <a:t>Disorders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0.800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0.167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0.276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10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Frutiger LT Com 45 Light"/>
                        </a:rPr>
                        <a:t>Psychosis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1.000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0.182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0.308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06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Frutiger LT Com 45 Light"/>
                        </a:rPr>
                        <a:t>Social</a:t>
                      </a:r>
                      <a:r>
                        <a:rPr lang="de-DE" sz="2000" dirty="0">
                          <a:latin typeface="Frutiger LT Com 45 Light"/>
                        </a:rPr>
                        <a:t> </a:t>
                      </a:r>
                      <a:r>
                        <a:rPr lang="de-DE" sz="2000" dirty="0" err="1">
                          <a:latin typeface="Frutiger LT Com 45 Light"/>
                        </a:rPr>
                        <a:t>Anxiety</a:t>
                      </a:r>
                      <a:endParaRPr lang="de-DE" sz="2000" dirty="0">
                        <a:latin typeface="Frutiger LT Com 45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0.000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7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Stress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0.0 / 0.0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Frutiger LT Com 45 Light"/>
                        </a:rPr>
                        <a:t>Durchschnitt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0.48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0.16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Frutiger LT Com 45 Ligh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utiger LT Com 45 Light"/>
                        </a:rPr>
                        <a:t>0.23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94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84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Warum macht der </a:t>
            </a:r>
            <a:r>
              <a:rPr lang="de-DE" sz="2200" b="1" strike="noStrike" spc="-1" dirty="0" err="1">
                <a:solidFill>
                  <a:srgbClr val="5073A5"/>
                </a:solidFill>
                <a:latin typeface="Frutiger LT Com 45 Light"/>
                <a:ea typeface="DejaVu Sans"/>
              </a:rPr>
              <a:t>MedExtractor</a:t>
            </a: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 Fehler?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923A73F-5495-417A-9B89-90354BD07CB0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21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602705" y="1239314"/>
            <a:ext cx="11416470" cy="489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90600" indent="-9906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de-DE" sz="2000" b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Beispiel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:	Verben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(z.B.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aggravate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) werden als Symptom bewertet, da sie im Trainingsvokabular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enthalten sind.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6FFB11-0E0E-61D9-7351-CC616A94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070239"/>
            <a:ext cx="4710358" cy="3548062"/>
          </a:xfrm>
          <a:prstGeom prst="rect">
            <a:avLst/>
          </a:prstGeom>
        </p:spPr>
      </p:pic>
      <p:sp>
        <p:nvSpPr>
          <p:cNvPr id="4" name="CustomShape 4">
            <a:extLst>
              <a:ext uri="{FF2B5EF4-FFF2-40B4-BE49-F238E27FC236}">
                <a16:creationId xmlns:a16="http://schemas.microsoft.com/office/drawing/2014/main" id="{E80DBC25-07DC-7D15-1C96-574375034F91}"/>
              </a:ext>
            </a:extLst>
          </p:cNvPr>
          <p:cNvSpPr/>
          <p:nvPr/>
        </p:nvSpPr>
        <p:spPr>
          <a:xfrm>
            <a:off x="5627801" y="3076388"/>
            <a:ext cx="6117997" cy="11146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90600" indent="-9906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de-DE" sz="2000" b="1" strike="noStrike" spc="-1" dirty="0">
                <a:solidFill>
                  <a:srgbClr val="FF0000"/>
                </a:solidFill>
                <a:latin typeface="Frutiger LT Com 45 Light"/>
                <a:ea typeface="DejaVu Sans"/>
              </a:rPr>
              <a:t>Lösung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:	Grammatikanalyse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durch </a:t>
            </a:r>
            <a:r>
              <a:rPr lang="de-DE" sz="2000" b="0" i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.</a:t>
            </a:r>
            <a:endParaRPr lang="de-DE" sz="2000" b="0" strike="noStrike" spc="-1" dirty="0">
              <a:solidFill>
                <a:srgbClr val="000000"/>
              </a:solidFill>
              <a:latin typeface="Frutiger LT Com 45 Light"/>
              <a:ea typeface="DejaVu Sans"/>
            </a:endParaRPr>
          </a:p>
          <a:p>
            <a:pPr marL="990600" indent="-9906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Frutiger LT Com 45 Light"/>
              </a:rPr>
              <a:t>	Verwerfen von Verben im Trainingsvokabular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6916C2C-D165-B1DF-8CCE-E8A530B73D5C}"/>
              </a:ext>
            </a:extLst>
          </p:cNvPr>
          <p:cNvSpPr/>
          <p:nvPr/>
        </p:nvSpPr>
        <p:spPr>
          <a:xfrm>
            <a:off x="3091992" y="3280528"/>
            <a:ext cx="1253765" cy="2733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4579697-72DA-4014-B8D9-DEFA4B69DE34}"/>
              </a:ext>
            </a:extLst>
          </p:cNvPr>
          <p:cNvSpPr/>
          <p:nvPr/>
        </p:nvSpPr>
        <p:spPr>
          <a:xfrm>
            <a:off x="605346" y="3301738"/>
            <a:ext cx="1085563" cy="273377"/>
          </a:xfrm>
          <a:prstGeom prst="roundRect">
            <a:avLst/>
          </a:prstGeom>
          <a:solidFill>
            <a:srgbClr val="2894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DA0D74C-804E-B8F9-E626-227C46A47806}"/>
              </a:ext>
            </a:extLst>
          </p:cNvPr>
          <p:cNvSpPr/>
          <p:nvPr/>
        </p:nvSpPr>
        <p:spPr>
          <a:xfrm>
            <a:off x="602705" y="4054327"/>
            <a:ext cx="1085563" cy="395125"/>
          </a:xfrm>
          <a:prstGeom prst="roundRect">
            <a:avLst/>
          </a:prstGeom>
          <a:solidFill>
            <a:srgbClr val="2894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326F724-8D27-452E-9454-66146795428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pc="-1" dirty="0">
                <a:solidFill>
                  <a:srgbClr val="5073A5"/>
                </a:solidFill>
                <a:latin typeface="Frutiger LT Com 45 Light"/>
              </a:rPr>
              <a:t>Ausblick / Verbesserungspotential</a:t>
            </a:r>
            <a:endParaRPr lang="de-DE" sz="22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3B254-705C-2C3C-351E-EA7F0154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583855"/>
            <a:ext cx="5206640" cy="24645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8D5217-CC9E-07C8-7967-38C41CB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99160"/>
            <a:ext cx="10938892" cy="1974985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E917D8CE-E050-F688-27F0-979AF0BD4B54}"/>
              </a:ext>
            </a:extLst>
          </p:cNvPr>
          <p:cNvSpPr/>
          <p:nvPr/>
        </p:nvSpPr>
        <p:spPr>
          <a:xfrm>
            <a:off x="6452254" y="3943945"/>
            <a:ext cx="5206638" cy="17444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Frutiger LT Com 45 Light"/>
              </a:rPr>
              <a:t>Problem:</a:t>
            </a:r>
            <a:r>
              <a:rPr lang="de-DE" sz="2000" spc="-1" dirty="0">
                <a:solidFill>
                  <a:srgbClr val="000000"/>
                </a:solidFill>
                <a:latin typeface="Frutiger LT Com 45 Light"/>
              </a:rPr>
              <a:t> Bedeutung von Sätzen wird </a:t>
            </a:r>
            <a:r>
              <a:rPr lang="de-DE" sz="2000" spc="-1">
                <a:solidFill>
                  <a:srgbClr val="000000"/>
                </a:solidFill>
                <a:latin typeface="Frutiger LT Com 45 Light"/>
              </a:rPr>
              <a:t>nicht erkannt.</a:t>
            </a:r>
            <a:endParaRPr lang="de-DE" sz="2000" spc="-1" dirty="0">
              <a:solidFill>
                <a:srgbClr val="000000"/>
              </a:solidFill>
              <a:latin typeface="Frutiger LT Com 45 Light"/>
            </a:endParaRPr>
          </a:p>
          <a:p>
            <a:pPr marL="285840" indent="-2851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Frutiger LT Com 45 Light"/>
              </a:rPr>
              <a:t>Lösungsansatz:</a:t>
            </a:r>
            <a:r>
              <a:rPr lang="de-DE" sz="2000" spc="-1" dirty="0">
                <a:solidFill>
                  <a:srgbClr val="000000"/>
                </a:solidFill>
                <a:latin typeface="Frutiger LT Com 45 Light"/>
              </a:rPr>
              <a:t> Suche nach typischen </a:t>
            </a:r>
            <a:r>
              <a:rPr lang="de-DE" sz="2000" spc="-1" dirty="0" err="1">
                <a:solidFill>
                  <a:srgbClr val="000000"/>
                </a:solidFill>
                <a:latin typeface="Frutiger LT Com 45 Light"/>
              </a:rPr>
              <a:t>Satzkonstrukten</a:t>
            </a:r>
            <a:r>
              <a:rPr lang="de-DE" sz="2000" spc="-1" dirty="0">
                <a:solidFill>
                  <a:srgbClr val="000000"/>
                </a:solidFill>
                <a:latin typeface="Frutiger LT Com 45 Light"/>
              </a:rPr>
              <a:t> mittels </a:t>
            </a:r>
            <a:r>
              <a:rPr lang="de-DE" sz="2000" i="1" spc="-1" dirty="0" err="1">
                <a:solidFill>
                  <a:srgbClr val="000000"/>
                </a:solidFill>
                <a:latin typeface="Frutiger LT Com 45 Light"/>
              </a:rPr>
              <a:t>Dependency</a:t>
            </a:r>
            <a:r>
              <a:rPr lang="de-DE" sz="2000" i="1" spc="-1" dirty="0">
                <a:solidFill>
                  <a:srgbClr val="000000"/>
                </a:solidFill>
                <a:latin typeface="Frutiger LT Com 45 Light"/>
              </a:rPr>
              <a:t> Parser</a:t>
            </a:r>
          </a:p>
          <a:p>
            <a:pPr marL="285840" indent="-2851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EEE4A75-BFD6-EFF1-8946-0AC7F558EDCE}"/>
              </a:ext>
            </a:extLst>
          </p:cNvPr>
          <p:cNvSpPr/>
          <p:nvPr/>
        </p:nvSpPr>
        <p:spPr>
          <a:xfrm>
            <a:off x="2780538" y="2804964"/>
            <a:ext cx="1085563" cy="469181"/>
          </a:xfrm>
          <a:prstGeom prst="roundRect">
            <a:avLst/>
          </a:prstGeom>
          <a:solidFill>
            <a:srgbClr val="2894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C3180AA-CFD3-48A2-E0B5-C142D1BE4B16}"/>
              </a:ext>
            </a:extLst>
          </p:cNvPr>
          <p:cNvSpPr/>
          <p:nvPr/>
        </p:nvSpPr>
        <p:spPr>
          <a:xfrm>
            <a:off x="6353666" y="2779728"/>
            <a:ext cx="791852" cy="46918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DD50B32-76BA-ACEC-BD95-39170052C41F}"/>
              </a:ext>
            </a:extLst>
          </p:cNvPr>
          <p:cNvSpPr/>
          <p:nvPr/>
        </p:nvSpPr>
        <p:spPr>
          <a:xfrm>
            <a:off x="8690840" y="2811578"/>
            <a:ext cx="3002017" cy="46918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B32EE3F-C473-D503-0007-ADEA5A4DD49C}"/>
              </a:ext>
            </a:extLst>
          </p:cNvPr>
          <p:cNvSpPr/>
          <p:nvPr/>
        </p:nvSpPr>
        <p:spPr>
          <a:xfrm>
            <a:off x="4083377" y="2811577"/>
            <a:ext cx="791852" cy="469181"/>
          </a:xfrm>
          <a:prstGeom prst="round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2D3820B-7147-56AA-04B3-A6E34B51FEEB}"/>
              </a:ext>
            </a:extLst>
          </p:cNvPr>
          <p:cNvSpPr/>
          <p:nvPr/>
        </p:nvSpPr>
        <p:spPr>
          <a:xfrm>
            <a:off x="7522253" y="2804963"/>
            <a:ext cx="791852" cy="469181"/>
          </a:xfrm>
          <a:prstGeom prst="round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838EC1D-2FAC-5A76-4FFC-D5DE98CACE29}"/>
              </a:ext>
            </a:extLst>
          </p:cNvPr>
          <p:cNvSpPr/>
          <p:nvPr/>
        </p:nvSpPr>
        <p:spPr>
          <a:xfrm>
            <a:off x="3696878" y="2096331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DA15417-A3A5-1EA2-3AF6-26C816C5D89D}"/>
              </a:ext>
            </a:extLst>
          </p:cNvPr>
          <p:cNvSpPr/>
          <p:nvPr/>
        </p:nvSpPr>
        <p:spPr>
          <a:xfrm>
            <a:off x="5451834" y="1659252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C754FFA-F1D7-94AF-2981-97BD1A0E8A15}"/>
              </a:ext>
            </a:extLst>
          </p:cNvPr>
          <p:cNvSpPr/>
          <p:nvPr/>
        </p:nvSpPr>
        <p:spPr>
          <a:xfrm>
            <a:off x="5502109" y="1224697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8F26D29-14F4-19F5-9619-000FD370F0BF}"/>
              </a:ext>
            </a:extLst>
          </p:cNvPr>
          <p:cNvSpPr/>
          <p:nvPr/>
        </p:nvSpPr>
        <p:spPr>
          <a:xfrm>
            <a:off x="8361240" y="2110175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5DB341B-23E8-3752-C42D-E11B171E0014}"/>
              </a:ext>
            </a:extLst>
          </p:cNvPr>
          <p:cNvSpPr/>
          <p:nvPr/>
        </p:nvSpPr>
        <p:spPr>
          <a:xfrm>
            <a:off x="9531735" y="2110175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87CCF0C-DD49-9427-8461-63BF19383027}"/>
              </a:ext>
            </a:extLst>
          </p:cNvPr>
          <p:cNvSpPr/>
          <p:nvPr/>
        </p:nvSpPr>
        <p:spPr>
          <a:xfrm>
            <a:off x="10702230" y="2084850"/>
            <a:ext cx="395926" cy="391828"/>
          </a:xfrm>
          <a:prstGeom prst="round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7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017C629-8782-4824-AFB1-587CD011E94F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23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Zusammenfassung</a:t>
            </a:r>
            <a:endParaRPr lang="de-DE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Folie mit Agenda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715680" y="1700640"/>
            <a:ext cx="10803240" cy="43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3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B56D119-3977-40EB-96C5-3E54499F969B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24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1032480" y="1087560"/>
            <a:ext cx="24948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Thema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03" name="CustomShape 6"/>
          <p:cNvSpPr/>
          <p:nvPr/>
        </p:nvSpPr>
        <p:spPr>
          <a:xfrm>
            <a:off x="3529080" y="1072080"/>
            <a:ext cx="1630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  <a:ea typeface="DejaVu Sans"/>
              </a:rPr>
              <a:t>Aspekt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5313240" y="1087560"/>
            <a:ext cx="1383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  <a:ea typeface="DejaVu Sans"/>
              </a:rPr>
              <a:t>Aspekt 2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05" name="CustomShape 8"/>
          <p:cNvSpPr/>
          <p:nvPr/>
        </p:nvSpPr>
        <p:spPr>
          <a:xfrm>
            <a:off x="8460000" y="1082880"/>
            <a:ext cx="2171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  <a:ea typeface="DejaVu Sans"/>
              </a:rPr>
              <a:t>Thema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06" name="Line 9"/>
          <p:cNvSpPr/>
          <p:nvPr/>
        </p:nvSpPr>
        <p:spPr>
          <a:xfrm>
            <a:off x="1079640" y="1395000"/>
            <a:ext cx="9840600" cy="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7" name="CustomShape 10"/>
          <p:cNvSpPr/>
          <p:nvPr/>
        </p:nvSpPr>
        <p:spPr>
          <a:xfrm>
            <a:off x="6876360" y="1072080"/>
            <a:ext cx="1383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  <a:ea typeface="DejaVu Sans"/>
              </a:rPr>
              <a:t>Aspekt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08" name="CustomShape 11"/>
          <p:cNvSpPr/>
          <p:nvPr/>
        </p:nvSpPr>
        <p:spPr>
          <a:xfrm>
            <a:off x="1944000" y="1316520"/>
            <a:ext cx="142920" cy="12528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715680" y="1700640"/>
            <a:ext cx="10803240" cy="43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3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3E2747B-634A-487B-97DC-3D34471722BC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25</a:t>
            </a:fld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8859240" y="2148480"/>
            <a:ext cx="321228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Anne Koch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Clara Jansen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  <a:ea typeface="DejaVu Sans"/>
              </a:rPr>
              <a:t>Dietrich Tönnies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514" name="Line 2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1145160" y="1746720"/>
            <a:ext cx="401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Thema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1145160" y="244512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Thema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1131480" y="4281120"/>
            <a:ext cx="365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Thema 3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1487520" y="321984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Aspekt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>
            <a:off x="1487520" y="281412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Aspekt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20" name="CustomShape 8"/>
          <p:cNvSpPr/>
          <p:nvPr/>
        </p:nvSpPr>
        <p:spPr>
          <a:xfrm>
            <a:off x="1487520" y="362556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Aspekt 3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Warum macht der </a:t>
            </a:r>
            <a:r>
              <a:rPr lang="de-DE" sz="2200" b="1" strike="noStrike" spc="-1" dirty="0" err="1">
                <a:solidFill>
                  <a:srgbClr val="5073A5"/>
                </a:solidFill>
                <a:latin typeface="Frutiger LT Com 45 Light"/>
                <a:ea typeface="DejaVu Sans"/>
              </a:rPr>
              <a:t>MedExtractor</a:t>
            </a: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 Fehler?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923A73F-5495-417A-9B89-90354BD07CB0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27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1279440" y="1151280"/>
            <a:ext cx="9348120" cy="49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Trainingsvokabular enthält ungeeignete Begriffe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z.B.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Verben wie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aggravate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 oder generische Überbegriffe wie ‚</a:t>
            </a:r>
            <a:r>
              <a:rPr lang="de-DE" sz="20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impairment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‘.</a:t>
            </a:r>
            <a:endParaRPr lang="de-DE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Trainingsvokabular enthält doppeldeutige Begriffe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z.B.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die Substantive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cut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 oder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cold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‘, die als Krankheiten interpretiert werden, auch wenn sie im Text eigentlich Verben oder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Adjektive sind.</a:t>
            </a:r>
            <a:endParaRPr lang="de-DE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Negationen werden nicht richtig aus dem Kontext heraus erkannt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z.B.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„</a:t>
            </a:r>
            <a:r>
              <a:rPr lang="en-US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The psychological symptoms of depression include having no motivation or interest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in things.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“ Interest (anstelle von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no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interest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‘) wird als Symptom einer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Depression gedeutet.</a:t>
            </a:r>
            <a:endParaRPr lang="de-DE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Bedeutung / Semantik eines Textes wird nicht erkannt: „</a:t>
            </a:r>
            <a:r>
              <a:rPr lang="en-US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These challenges </a:t>
            </a:r>
            <a:r>
              <a:rPr lang="en-US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came ... </a:t>
            </a:r>
            <a:r>
              <a:rPr lang="en-US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from gay rights activists who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criticised</a:t>
            </a:r>
            <a:r>
              <a:rPr lang="en-US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the APA’s listing of homosexuality as a mental disorder”</a:t>
            </a:r>
            <a:endParaRPr lang="de-DE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Es werden nur Zusammenhänge gefunden, wenn die Schlüsselbegriffe exakt im Trainingsvokabular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enthalten ist.</a:t>
            </a:r>
            <a:endParaRPr lang="de-D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59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Wie kann der MedExtractor verbessert werden?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D375A467-9DCD-4C14-BF81-6C64D697E9E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28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1018800" y="1204920"/>
            <a:ext cx="10153440" cy="48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Zusätzlich zur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Recognition kann die grammatikalische Analyse der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-Pipeline genutzt werden</a:t>
            </a:r>
            <a:endParaRPr lang="de-DE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Alleinstehende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Entities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die in einem Satz als Verb fungieren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(z.B.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aggravate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‘), können sowohl als Krankheit und Symptom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verworfen werden.</a:t>
            </a:r>
            <a:endParaRPr lang="de-DE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Alleinstehende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Entities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die in einem Satz als Adjektiv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cold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‘ fungieren, können als Krankheit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verworfen werden.</a:t>
            </a:r>
            <a:endParaRPr lang="de-DE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Text and Trainingsvokabular kann mit dem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Lemmatizer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normiert werden.</a:t>
            </a:r>
            <a:endParaRPr lang="de-DE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Ausdrücke wie ‚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feeling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+  Adjektive‘   können auch ohne Entity Recognition als Symptom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gedeutet werden.</a:t>
            </a:r>
            <a:endParaRPr lang="de-DE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Über die grammatikalische Analyse können Standard-Formulierungen wie „The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symptoms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r>
              <a:rPr lang="de-DE" sz="20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of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 ... </a:t>
            </a:r>
            <a:r>
              <a:rPr lang="de-DE" sz="2000" b="0" strike="noStrike" spc="-1" err="1">
                <a:solidFill>
                  <a:srgbClr val="000000"/>
                </a:solidFill>
                <a:latin typeface="Frutiger LT Com 45 Light"/>
                <a:ea typeface="DejaVu Sans"/>
              </a:rPr>
              <a:t>include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 ...“ 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suchen und daraus auch ohne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0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Recognition Krankheiten und ihre </a:t>
            </a: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Symptome identifizieren.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715680" y="1229400"/>
            <a:ext cx="10803240" cy="47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0200" indent="-24912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Quelle 1</a:t>
            </a:r>
            <a:endParaRPr lang="de-DE" sz="1700" b="0" strike="noStrike" spc="-1">
              <a:latin typeface="Arial"/>
            </a:endParaRPr>
          </a:p>
          <a:p>
            <a:pPr marL="250200" indent="-24912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en-US" sz="17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Quelle 2</a:t>
            </a:r>
            <a:endParaRPr lang="de-DE" sz="1700" b="0" strike="noStrike" spc="-1">
              <a:latin typeface="Arial"/>
            </a:endParaRPr>
          </a:p>
          <a:p>
            <a:pPr marL="250200" indent="-24912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…</a:t>
            </a:r>
            <a:endParaRPr lang="de-DE" sz="17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Quellen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79520" y="6381360"/>
            <a:ext cx="718920" cy="214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4"/>
          <p:cNvSpPr/>
          <p:nvPr/>
        </p:nvSpPr>
        <p:spPr>
          <a:xfrm>
            <a:off x="1631520" y="6426000"/>
            <a:ext cx="41216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7D457DF-DFDE-4CE6-B76E-951166EAA5FC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3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Aufgabenstellung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669060" y="1329152"/>
            <a:ext cx="9196560" cy="41996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Automatische Erstellung einer Wissensrepräsentation aus einem medizinischen Text (als Grundlage für einen Chatbot)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Wissensrepräsentation im RDF-Format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Konsolenapplikation in Python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Natural Language Processing (NLP)-Bibliothek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400" b="0" i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Nutzung des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400" b="0" i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Recognition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-Verfahren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Trainingsvokabular für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400" b="0" i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Entity Recognition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finden / aufbereiten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7D457DF-DFDE-4CE6-B76E-951166EAA5FC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4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State-Of-The-Art</a:t>
            </a:r>
            <a:endParaRPr lang="de-DE" sz="22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53A6E-FFAE-987C-27E5-73680D1A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64" y="1354624"/>
            <a:ext cx="3639867" cy="4720952"/>
          </a:xfrm>
          <a:prstGeom prst="rect">
            <a:avLst/>
          </a:prstGeom>
        </p:spPr>
      </p:pic>
      <p:sp>
        <p:nvSpPr>
          <p:cNvPr id="4" name="CustomShape 4">
            <a:extLst>
              <a:ext uri="{FF2B5EF4-FFF2-40B4-BE49-F238E27FC236}">
                <a16:creationId xmlns:a16="http://schemas.microsoft.com/office/drawing/2014/main" id="{4ABBED7A-0A16-8CB1-4DFF-3901A80E977B}"/>
              </a:ext>
            </a:extLst>
          </p:cNvPr>
          <p:cNvSpPr/>
          <p:nvPr/>
        </p:nvSpPr>
        <p:spPr>
          <a:xfrm>
            <a:off x="720000" y="1354624"/>
            <a:ext cx="6297387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Natural Language Processing (NLP)</a:t>
            </a: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spc="-1" dirty="0">
                <a:solidFill>
                  <a:srgbClr val="000000"/>
                </a:solidFill>
                <a:latin typeface="Frutiger LT Com 45 Light"/>
              </a:rPr>
              <a:t>Programmbibliotheken</a:t>
            </a:r>
            <a:r>
              <a:rPr lang="de-DE" sz="2400" spc="-1">
                <a:solidFill>
                  <a:srgbClr val="000000"/>
                </a:solidFill>
                <a:latin typeface="Frutiger LT Com 45 Light"/>
              </a:rPr>
              <a:t>, z.B. </a:t>
            </a:r>
            <a:r>
              <a:rPr lang="de-DE" sz="2400" i="1" spc="-1" dirty="0" err="1">
                <a:solidFill>
                  <a:srgbClr val="000000"/>
                </a:solidFill>
                <a:latin typeface="Frutiger LT Com 45 Light"/>
              </a:rPr>
              <a:t>spaCy</a:t>
            </a:r>
            <a:r>
              <a:rPr lang="de-DE" sz="2400" spc="-1" dirty="0">
                <a:solidFill>
                  <a:srgbClr val="000000"/>
                </a:solidFill>
                <a:latin typeface="Frutiger LT Com 45 Light"/>
              </a:rPr>
              <a:t> für Python</a:t>
            </a: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</a:rPr>
              <a:t>Statistische </a:t>
            </a:r>
            <a:r>
              <a:rPr lang="de-DE" sz="2400" spc="-1" dirty="0">
                <a:solidFill>
                  <a:srgbClr val="000000"/>
                </a:solidFill>
                <a:latin typeface="Frutiger LT Com 45 Light"/>
              </a:rPr>
              <a:t>&amp; regelbasierte Modelle (</a:t>
            </a:r>
            <a:r>
              <a:rPr lang="de-DE" sz="2400" spc="-1" dirty="0" err="1">
                <a:solidFill>
                  <a:srgbClr val="000000"/>
                </a:solidFill>
                <a:latin typeface="Frutiger LT Com 45 Light"/>
              </a:rPr>
              <a:t>Machine</a:t>
            </a:r>
            <a:r>
              <a:rPr lang="de-DE" sz="2400" spc="-1" dirty="0">
                <a:solidFill>
                  <a:srgbClr val="000000"/>
                </a:solidFill>
                <a:latin typeface="Frutiger LT Com 45 Light"/>
              </a:rPr>
              <a:t> Learning)</a:t>
            </a: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</a:rPr>
              <a:t>Grammatikanalyse</a:t>
            </a:r>
          </a:p>
          <a:p>
            <a:pPr marL="457920" indent="-4572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latin typeface="Frutiger LT Com 45 Light"/>
              </a:rPr>
              <a:t>Named</a:t>
            </a:r>
            <a:r>
              <a:rPr lang="de-DE" sz="2400" spc="-1" dirty="0">
                <a:solidFill>
                  <a:srgbClr val="000000"/>
                </a:solidFill>
                <a:latin typeface="Frutiger LT Com 45 Light"/>
              </a:rPr>
              <a:t> Entity Recognition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7D457DF-DFDE-4CE6-B76E-951166EAA5FC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5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State-Of-The-Art (RDF)</a:t>
            </a:r>
            <a:endParaRPr lang="de-DE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44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7AE8C14-16A0-4F6B-9835-0C50F4A7C45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6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Forschungsziele</a:t>
            </a:r>
            <a:endParaRPr lang="de-DE" sz="2200" b="0" strike="noStrike" spc="-1" dirty="0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360360" y="4860000"/>
            <a:ext cx="9539640" cy="165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669060" y="1306892"/>
            <a:ext cx="10207946" cy="37226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Wie kann ein medizinischer Text vorverarbeitet werden, so dass relevante Aussagen (Überschriften, Aufzählungen, Leerzeilen und Dialoge) automatisch erkannt werden?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Wie kann ein medizinisches Fachvokabular über depressive Erkrankungen automatisiert in eine maschinenlesbare Form überführt werden?</a:t>
            </a: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endParaRPr lang="de-DE" sz="2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Wie kann eine Wissensrepräsentation über einen gegebenen Text maschinenlesbar erstellt werden?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3272417-2D86-4F30-A736-82AE346E8B38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7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Konkrete Zielsetzung: Krankheiten und Symptome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1679433" y="1166607"/>
            <a:ext cx="8525694" cy="3599532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prstDash val="sysDash"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Symptoms - Clinical depression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The symptoms of depression can be complex and vary widely </a:t>
            </a:r>
            <a:r>
              <a:rPr lang="en-US" sz="1200" b="0" strike="noStrike" spc="-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between people. </a:t>
            </a: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If you're depressed, you may feel sad, hopeless and lose interest in things you used </a:t>
            </a:r>
            <a:r>
              <a:rPr lang="en-US" sz="1200" b="0" strike="noStrike" spc="-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to enjoy. </a:t>
            </a: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The symptoms persist for weeks or months and are bad enough to interfere with your work, social life and </a:t>
            </a:r>
            <a:r>
              <a:rPr lang="en-US" sz="1200" b="0" strike="noStrike" spc="-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family life. </a:t>
            </a: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There are many other symptoms of this disease and you're unlikely to have all of those listed on </a:t>
            </a:r>
            <a:r>
              <a:rPr lang="en-US" sz="1200" b="0" strike="noStrike" spc="-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this page.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Psychological symptoms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The psychological symptoms of depression include:</a:t>
            </a:r>
            <a:endParaRPr lang="de-DE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- continuous low mood or sadness</a:t>
            </a:r>
            <a:endParaRPr lang="de-DE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feeling hopeless and helpless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having low self-esteem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feeling tearful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feeling guilt-ridden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feeling irritable and intolerant of others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having no motivation or interest in things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- finding it difficult to make decisions</a:t>
            </a:r>
            <a:endParaRPr lang="de-DE" sz="12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437" name="Grafik 3"/>
          <p:cNvPicPr>
            <a:picLocks noChangeAspect="1"/>
          </p:cNvPicPr>
          <p:nvPr/>
        </p:nvPicPr>
        <p:blipFill rotWithShape="1">
          <a:blip r:embed="rId2"/>
          <a:srcRect b="87360"/>
          <a:stretch/>
        </p:blipFill>
        <p:spPr>
          <a:xfrm>
            <a:off x="1893624" y="5128377"/>
            <a:ext cx="9513059" cy="660960"/>
          </a:xfrm>
          <a:prstGeom prst="rect">
            <a:avLst/>
          </a:prstGeom>
          <a:ln w="0">
            <a:noFill/>
          </a:ln>
        </p:spPr>
      </p:pic>
      <p:sp>
        <p:nvSpPr>
          <p:cNvPr id="438" name="CustomShape 5"/>
          <p:cNvSpPr/>
          <p:nvPr/>
        </p:nvSpPr>
        <p:spPr>
          <a:xfrm rot="5400000">
            <a:off x="5724759" y="4701789"/>
            <a:ext cx="435042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33"/>
          </a:solidFill>
          <a:ln>
            <a:solidFill>
              <a:srgbClr val="71252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39" name="CustomShape 6"/>
          <p:cNvSpPr/>
          <p:nvPr/>
        </p:nvSpPr>
        <p:spPr>
          <a:xfrm>
            <a:off x="9896220" y="1076679"/>
            <a:ext cx="456840" cy="242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Frutiger LT Com 45 Light"/>
                <a:ea typeface="DejaVu Sans"/>
              </a:rPr>
              <a:t>TEXT</a:t>
            </a:r>
            <a:endParaRPr lang="de-DE" sz="1000" b="0" strike="noStrike" spc="-1" dirty="0">
              <a:latin typeface="Arial"/>
            </a:endParaRPr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B9FCAF0D-32EC-7B1A-CE12-AB9AEB92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5" b="2319"/>
          <a:stretch/>
        </p:blipFill>
        <p:spPr>
          <a:xfrm>
            <a:off x="1893623" y="5819388"/>
            <a:ext cx="9513059" cy="331353"/>
          </a:xfrm>
          <a:prstGeom prst="rect">
            <a:avLst/>
          </a:prstGeom>
          <a:ln w="0">
            <a:noFill/>
          </a:ln>
        </p:spPr>
      </p:pic>
      <p:sp>
        <p:nvSpPr>
          <p:cNvPr id="440" name="CustomShape 7"/>
          <p:cNvSpPr/>
          <p:nvPr/>
        </p:nvSpPr>
        <p:spPr>
          <a:xfrm>
            <a:off x="7984980" y="5924950"/>
            <a:ext cx="2368080" cy="242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Frutiger LT Com 45 Light"/>
                <a:ea typeface="DejaVu Sans"/>
              </a:rPr>
              <a:t>Wissensrepräsentation im RDF Format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E2D9203-378D-4095-A2D6-67256DCC1683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8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 err="1">
                <a:solidFill>
                  <a:srgbClr val="5073A5"/>
                </a:solidFill>
                <a:latin typeface="Frutiger LT Com 45 Light"/>
                <a:ea typeface="DejaVu Sans"/>
              </a:rPr>
              <a:t>Named</a:t>
            </a: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  <a:ea typeface="DejaVu Sans"/>
              </a:rPr>
              <a:t> Entity Recognition</a:t>
            </a:r>
            <a:endParaRPr lang="de-DE" sz="22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35D2BE-0CE3-D6F7-87F9-8A030312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08" y="5612982"/>
            <a:ext cx="1352550" cy="5429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7758F9-71E8-E5D1-2C18-E5CA5646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21" y="1549655"/>
            <a:ext cx="9621162" cy="107922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391FF9-A47B-3CA3-78FE-EF53183F4818}"/>
              </a:ext>
            </a:extLst>
          </p:cNvPr>
          <p:cNvSpPr txBox="1"/>
          <p:nvPr/>
        </p:nvSpPr>
        <p:spPr>
          <a:xfrm>
            <a:off x="2164702" y="287581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GPE: </a:t>
            </a:r>
            <a:r>
              <a:rPr lang="de-DE" dirty="0" err="1"/>
              <a:t>Geopolitical</a:t>
            </a:r>
            <a:r>
              <a:rPr lang="de-DE" dirty="0"/>
              <a:t> Entity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9E0A85-26EA-6FD0-51B0-B46D29A2708D}"/>
              </a:ext>
            </a:extLst>
          </p:cNvPr>
          <p:cNvSpPr txBox="1"/>
          <p:nvPr/>
        </p:nvSpPr>
        <p:spPr>
          <a:xfrm>
            <a:off x="5591666" y="36888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ORG: </a:t>
            </a:r>
            <a:r>
              <a:rPr lang="de-DE" dirty="0" err="1"/>
              <a:t>Organizations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C72B6AA-9007-CC3C-8ED7-12733F18537E}"/>
              </a:ext>
            </a:extLst>
          </p:cNvPr>
          <p:cNvCxnSpPr/>
          <p:nvPr/>
        </p:nvCxnSpPr>
        <p:spPr>
          <a:xfrm>
            <a:off x="2356701" y="2628878"/>
            <a:ext cx="0" cy="1803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C861A86-C712-5A01-5F0B-033E847EC2EA}"/>
              </a:ext>
            </a:extLst>
          </p:cNvPr>
          <p:cNvCxnSpPr>
            <a:cxnSpLocks/>
          </p:cNvCxnSpPr>
          <p:nvPr/>
        </p:nvCxnSpPr>
        <p:spPr>
          <a:xfrm>
            <a:off x="5836763" y="2625136"/>
            <a:ext cx="0" cy="106369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7AE146D-1D2E-50FF-3D78-CDEA445D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621" y="4187051"/>
            <a:ext cx="10101682" cy="1425931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EA8A749-CDF1-C829-4084-D27BD0A0770E}"/>
              </a:ext>
            </a:extLst>
          </p:cNvPr>
          <p:cNvSpPr/>
          <p:nvPr/>
        </p:nvSpPr>
        <p:spPr>
          <a:xfrm>
            <a:off x="4156990" y="5779731"/>
            <a:ext cx="3018149" cy="239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Keine </a:t>
            </a:r>
            <a:r>
              <a:rPr lang="de-DE" sz="1400" dirty="0" err="1">
                <a:solidFill>
                  <a:schemeClr val="tx1"/>
                </a:solidFill>
              </a:rPr>
              <a:t>Named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Entities</a:t>
            </a:r>
            <a:r>
              <a:rPr lang="de-DE" sz="1400" dirty="0">
                <a:solidFill>
                  <a:schemeClr val="tx1"/>
                </a:solidFill>
              </a:rPr>
              <a:t> gefunden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631520" y="6426000"/>
            <a:ext cx="727164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Fußzeile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1055520" y="6426000"/>
            <a:ext cx="552600" cy="2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2BD7B6D-F4B1-4055-8AD9-2F7891E32BA3}" type="slidenum">
              <a:rPr lang="de-DE" sz="9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9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720000" y="260640"/>
            <a:ext cx="818316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  <a:ea typeface="DejaVu Sans"/>
              </a:rPr>
              <a:t>Probleme</a:t>
            </a:r>
            <a:endParaRPr lang="de-DE" sz="22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720000" y="1242243"/>
            <a:ext cx="10244091" cy="35687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Standard-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bietet keine auf medizinisches Fachvokabular 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trainierte </a:t>
            </a:r>
            <a:r>
              <a:rPr lang="de-DE" sz="2400" b="0" i="1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Named-Entity-Recognition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-Komponente.</a:t>
            </a:r>
            <a:b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</a:br>
            <a:endParaRPr lang="de-DE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Geeignete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Named</a:t>
            </a:r>
            <a:r>
              <a:rPr lang="de-DE" sz="2400" b="0" i="1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-Entity-Recognition-Komponente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 aus der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spaCy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-Pipeline identifizieren (Entity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Ruler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Entity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Frutiger LT Com 45 Light"/>
                <a:ea typeface="DejaVu Sans"/>
              </a:rPr>
              <a:t>Recognizer</a:t>
            </a: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, Entity Linker)</a:t>
            </a:r>
            <a:b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</a:br>
            <a:endParaRPr lang="de-DE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Frutiger LT Com 45 Light"/>
                <a:ea typeface="DejaVu Sans"/>
              </a:rPr>
              <a:t>Aus welcher Quelle kann geeignetes medizinisches Fachvokabular bezogen werden, in dem Begriffe kategorisiert (Krankheit, Symptom, Therapie, Medikament</a:t>
            </a:r>
            <a:r>
              <a:rPr lang="de-DE" sz="2400" b="0" strike="noStrike" spc="-1">
                <a:solidFill>
                  <a:srgbClr val="000000"/>
                </a:solidFill>
                <a:latin typeface="Frutiger LT Com 45 Light"/>
                <a:ea typeface="DejaVu Sans"/>
              </a:rPr>
              <a:t>, ...) sind.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1190</Words>
  <Application>Microsoft Office PowerPoint</Application>
  <PresentationFormat>Breitbild</PresentationFormat>
  <Paragraphs>249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29</vt:i4>
      </vt:variant>
    </vt:vector>
  </HeadingPairs>
  <TitlesOfParts>
    <vt:vector size="45" baseType="lpstr">
      <vt:lpstr>Arial</vt:lpstr>
      <vt:lpstr>Cambria Math</vt:lpstr>
      <vt:lpstr>Courier New</vt:lpstr>
      <vt:lpstr>Frutiger LT Com 45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Jessen, Malte</dc:creator>
  <dc:description/>
  <cp:lastModifiedBy>Anne</cp:lastModifiedBy>
  <cp:revision>684</cp:revision>
  <dcterms:created xsi:type="dcterms:W3CDTF">2017-05-29T05:49:40Z</dcterms:created>
  <dcterms:modified xsi:type="dcterms:W3CDTF">2023-03-17T16:48:58Z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18</vt:i4>
  </property>
</Properties>
</file>