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3"/>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de-DE" sz="4400" b="0" strike="noStrike" spc="-1">
                <a:latin typeface="Arial"/>
              </a:rPr>
              <a:t>Folie mittels Klicken verschieben</a:t>
            </a:r>
          </a:p>
        </p:txBody>
      </p:sp>
      <p:sp>
        <p:nvSpPr>
          <p:cNvPr id="411" name="PlaceHolder 2"/>
          <p:cNvSpPr>
            <a:spLocks noGrp="1"/>
          </p:cNvSpPr>
          <p:nvPr>
            <p:ph type="body"/>
          </p:nvPr>
        </p:nvSpPr>
        <p:spPr>
          <a:xfrm>
            <a:off x="756000" y="5078520"/>
            <a:ext cx="6047640" cy="4811040"/>
          </a:xfrm>
          <a:prstGeom prst="rect">
            <a:avLst/>
          </a:prstGeom>
        </p:spPr>
        <p:txBody>
          <a:bodyPr lIns="0" tIns="0" rIns="0" bIns="0">
            <a:noAutofit/>
          </a:bodyPr>
          <a:lstStyle/>
          <a:p>
            <a:r>
              <a:rPr lang="de-DE" sz="2000" b="0" strike="noStrike" spc="-1">
                <a:latin typeface="Arial"/>
              </a:rPr>
              <a:t>Format der Notizen mittels Klicken bearbeiten</a:t>
            </a:r>
          </a:p>
        </p:txBody>
      </p:sp>
      <p:sp>
        <p:nvSpPr>
          <p:cNvPr id="412" name="PlaceHolder 3"/>
          <p:cNvSpPr>
            <a:spLocks noGrp="1"/>
          </p:cNvSpPr>
          <p:nvPr>
            <p:ph type="hdr"/>
          </p:nvPr>
        </p:nvSpPr>
        <p:spPr>
          <a:xfrm>
            <a:off x="0" y="0"/>
            <a:ext cx="3280680" cy="534240"/>
          </a:xfrm>
          <a:prstGeom prst="rect">
            <a:avLst/>
          </a:prstGeom>
        </p:spPr>
        <p:txBody>
          <a:bodyPr lIns="0" tIns="0" rIns="0" bIns="0">
            <a:noAutofit/>
          </a:bodyPr>
          <a:lstStyle/>
          <a:p>
            <a:r>
              <a:rPr lang="de-DE" sz="1400" b="0" strike="noStrike" spc="-1">
                <a:latin typeface="Times New Roman"/>
              </a:rPr>
              <a:t>&lt;Kopfzeile&gt;</a:t>
            </a:r>
          </a:p>
        </p:txBody>
      </p:sp>
      <p:sp>
        <p:nvSpPr>
          <p:cNvPr id="41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de-DE" sz="1400" b="0" strike="noStrike" spc="-1">
                <a:latin typeface="Times New Roman"/>
              </a:rPr>
              <a:t>&lt;Datum/Uhrzeit&gt;</a:t>
            </a:r>
          </a:p>
        </p:txBody>
      </p:sp>
      <p:sp>
        <p:nvSpPr>
          <p:cNvPr id="41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de-DE" sz="1400" b="0" strike="noStrike" spc="-1">
                <a:latin typeface="Times New Roman"/>
              </a:rPr>
              <a:t>&lt;Fußzeile&gt;</a:t>
            </a:r>
          </a:p>
        </p:txBody>
      </p:sp>
      <p:sp>
        <p:nvSpPr>
          <p:cNvPr id="41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AF6E039-5277-47F0-A90E-5A202EFD2AF3}"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380880" y="685800"/>
            <a:ext cx="6094800" cy="3427920"/>
          </a:xfrm>
          <a:prstGeom prst="rect">
            <a:avLst/>
          </a:prstGeom>
        </p:spPr>
      </p:sp>
      <p:sp>
        <p:nvSpPr>
          <p:cNvPr id="526"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de-DE" sz="2000" b="0" strike="noStrike" spc="-1">
              <a:latin typeface="Arial"/>
            </a:endParaRPr>
          </a:p>
        </p:txBody>
      </p:sp>
      <p:sp>
        <p:nvSpPr>
          <p:cNvPr id="527" name="CustomShape 3"/>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5BADAA0-347E-4B0E-B0BA-E81A0326F47C}" type="slidenum">
              <a:rPr lang="de-DE" sz="1200" b="0" strike="noStrike" spc="-1">
                <a:solidFill>
                  <a:srgbClr val="000000"/>
                </a:solidFill>
                <a:latin typeface="Times New Roman"/>
                <a:ea typeface="+mn-ea"/>
              </a:rPr>
              <a:t>1</a:t>
            </a:fld>
            <a:endParaRPr lang="de-DE"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5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6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6" Type="http://schemas.openxmlformats.org/officeDocument/2006/relationships/image" Target="../media/image4.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3.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 name="Grafik 19"/>
          <p:cNvPicPr/>
          <p:nvPr/>
        </p:nvPicPr>
        <p:blipFill>
          <a:blip r:embed="rId14"/>
          <a:srcRect l="21079"/>
          <a:stretch/>
        </p:blipFill>
        <p:spPr>
          <a:xfrm>
            <a:off x="8976240" y="578160"/>
            <a:ext cx="1953720" cy="447840"/>
          </a:xfrm>
          <a:prstGeom prst="rect">
            <a:avLst/>
          </a:prstGeom>
          <a:ln w="0">
            <a:noFill/>
          </a:ln>
        </p:spPr>
      </p:pic>
      <p:sp>
        <p:nvSpPr>
          <p:cNvPr id="4"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 name="Grafik 12"/>
          <p:cNvPicPr/>
          <p:nvPr/>
        </p:nvPicPr>
        <p:blipFill>
          <a:blip r:embed="rId14"/>
          <a:srcRect r="79665"/>
          <a:stretch/>
        </p:blipFill>
        <p:spPr>
          <a:xfrm>
            <a:off x="11019600" y="555120"/>
            <a:ext cx="502920" cy="447840"/>
          </a:xfrm>
          <a:prstGeom prst="rect">
            <a:avLst/>
          </a:prstGeom>
          <a:ln w="0">
            <a:noFill/>
          </a:ln>
        </p:spPr>
      </p:pic>
      <p:sp>
        <p:nvSpPr>
          <p:cNvPr id="6"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p:cNvPicPr/>
          <p:nvPr/>
        </p:nvPicPr>
        <p:blipFill>
          <a:blip r:embed="rId15"/>
          <a:srcRect t="33863" b="16150"/>
          <a:stretch/>
        </p:blipFill>
        <p:spPr>
          <a:xfrm>
            <a:off x="0" y="0"/>
            <a:ext cx="12191040" cy="3427920"/>
          </a:xfrm>
          <a:prstGeom prst="rect">
            <a:avLst/>
          </a:prstGeom>
          <a:ln w="0">
            <a:noFill/>
          </a:ln>
        </p:spPr>
      </p:pic>
      <p:pic>
        <p:nvPicPr>
          <p:cNvPr id="8" name="Grafik 11"/>
          <p:cNvPicPr/>
          <p:nvPr/>
        </p:nvPicPr>
        <p:blipFill>
          <a:blip r:embed="rId16"/>
          <a:stretch/>
        </p:blipFill>
        <p:spPr>
          <a:xfrm>
            <a:off x="263520" y="332640"/>
            <a:ext cx="2475720" cy="448920"/>
          </a:xfrm>
          <a:prstGeom prst="rect">
            <a:avLst/>
          </a:prstGeom>
          <a:ln w="0">
            <a:noFill/>
          </a:ln>
        </p:spPr>
      </p:pic>
      <p:grpSp>
        <p:nvGrpSpPr>
          <p:cNvPr id="9" name="Group 6"/>
          <p:cNvGrpSpPr/>
          <p:nvPr/>
        </p:nvGrpSpPr>
        <p:grpSpPr>
          <a:xfrm>
            <a:off x="10104120" y="2125440"/>
            <a:ext cx="2086920" cy="1740240"/>
            <a:chOff x="10104120" y="2125440"/>
            <a:chExt cx="2086920" cy="1740240"/>
          </a:xfrm>
        </p:grpSpPr>
        <p:sp>
          <p:nvSpPr>
            <p:cNvPr id="10" name="CustomShape 7"/>
            <p:cNvSpPr/>
            <p:nvPr/>
          </p:nvSpPr>
          <p:spPr>
            <a:xfrm flipV="1">
              <a:off x="10920240" y="2125080"/>
              <a:ext cx="1270800" cy="94176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1" name="Group 8"/>
            <p:cNvGrpSpPr/>
            <p:nvPr/>
          </p:nvGrpSpPr>
          <p:grpSpPr>
            <a:xfrm>
              <a:off x="10104120" y="2125440"/>
              <a:ext cx="2086920" cy="1740240"/>
              <a:chOff x="10104120" y="2125440"/>
              <a:chExt cx="2086920" cy="1740240"/>
            </a:xfrm>
          </p:grpSpPr>
          <p:sp>
            <p:nvSpPr>
              <p:cNvPr id="12" name="CustomShape 9"/>
              <p:cNvSpPr/>
              <p:nvPr/>
            </p:nvSpPr>
            <p:spPr>
              <a:xfrm flipV="1">
                <a:off x="10104120" y="2125080"/>
                <a:ext cx="2086920" cy="174024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3" name="CustomShape 10"/>
              <p:cNvSpPr/>
              <p:nvPr/>
            </p:nvSpPr>
            <p:spPr>
              <a:xfrm>
                <a:off x="10247760" y="2368080"/>
                <a:ext cx="1799280" cy="106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Informatik</a:t>
                </a:r>
                <a:endParaRPr lang="de-DE" sz="1600" b="0" strike="noStrike" spc="-1">
                  <a:latin typeface="Arial"/>
                </a:endParaRPr>
              </a:p>
            </p:txBody>
          </p:sp>
        </p:grpSp>
      </p:grpSp>
      <p:sp>
        <p:nvSpPr>
          <p:cNvPr id="14"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5"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55" name="Grafik 19"/>
          <p:cNvPicPr/>
          <p:nvPr/>
        </p:nvPicPr>
        <p:blipFill>
          <a:blip r:embed="rId14"/>
          <a:srcRect l="21079"/>
          <a:stretch/>
        </p:blipFill>
        <p:spPr>
          <a:xfrm>
            <a:off x="8976240" y="578160"/>
            <a:ext cx="1953720" cy="447840"/>
          </a:xfrm>
          <a:prstGeom prst="rect">
            <a:avLst/>
          </a:prstGeom>
          <a:ln w="0">
            <a:noFill/>
          </a:ln>
        </p:spPr>
      </p:pic>
      <p:sp>
        <p:nvSpPr>
          <p:cNvPr id="56"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7" name="Grafik 12"/>
          <p:cNvPicPr/>
          <p:nvPr/>
        </p:nvPicPr>
        <p:blipFill>
          <a:blip r:embed="rId14"/>
          <a:srcRect r="79665"/>
          <a:stretch/>
        </p:blipFill>
        <p:spPr>
          <a:xfrm>
            <a:off x="11019600" y="555120"/>
            <a:ext cx="502920" cy="447840"/>
          </a:xfrm>
          <a:prstGeom prst="rect">
            <a:avLst/>
          </a:prstGeom>
          <a:ln w="0">
            <a:noFill/>
          </a:ln>
        </p:spPr>
      </p:pic>
      <p:sp>
        <p:nvSpPr>
          <p:cNvPr id="5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5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97"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98"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99" name="Grafik 14"/>
          <p:cNvPicPr/>
          <p:nvPr/>
        </p:nvPicPr>
        <p:blipFill>
          <a:blip r:embed="rId14"/>
          <a:srcRect l="21079"/>
          <a:stretch/>
        </p:blipFill>
        <p:spPr>
          <a:xfrm>
            <a:off x="8976240" y="578160"/>
            <a:ext cx="1953720" cy="447840"/>
          </a:xfrm>
          <a:prstGeom prst="rect">
            <a:avLst/>
          </a:prstGeom>
          <a:ln w="0">
            <a:noFill/>
          </a:ln>
        </p:spPr>
      </p:pic>
      <p:pic>
        <p:nvPicPr>
          <p:cNvPr id="100" name="Grafik 15"/>
          <p:cNvPicPr/>
          <p:nvPr/>
        </p:nvPicPr>
        <p:blipFill>
          <a:blip r:embed="rId14"/>
          <a:srcRect r="79665"/>
          <a:stretch/>
        </p:blipFill>
        <p:spPr>
          <a:xfrm>
            <a:off x="11019600" y="555120"/>
            <a:ext cx="502920" cy="447840"/>
          </a:xfrm>
          <a:prstGeom prst="rect">
            <a:avLst/>
          </a:prstGeom>
          <a:ln w="0">
            <a:noFill/>
          </a:ln>
        </p:spPr>
      </p:pic>
      <p:sp>
        <p:nvSpPr>
          <p:cNvPr id="101"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0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141"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14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3" name="Grafik 14"/>
          <p:cNvPicPr/>
          <p:nvPr/>
        </p:nvPicPr>
        <p:blipFill>
          <a:blip r:embed="rId14"/>
          <a:srcRect l="21079"/>
          <a:stretch/>
        </p:blipFill>
        <p:spPr>
          <a:xfrm>
            <a:off x="8976240" y="578160"/>
            <a:ext cx="1953720" cy="447840"/>
          </a:xfrm>
          <a:prstGeom prst="rect">
            <a:avLst/>
          </a:prstGeom>
          <a:ln w="0">
            <a:noFill/>
          </a:ln>
        </p:spPr>
      </p:pic>
      <p:pic>
        <p:nvPicPr>
          <p:cNvPr id="144" name="Grafik 15"/>
          <p:cNvPicPr/>
          <p:nvPr/>
        </p:nvPicPr>
        <p:blipFill>
          <a:blip r:embed="rId14"/>
          <a:srcRect r="79665"/>
          <a:stretch/>
        </p:blipFill>
        <p:spPr>
          <a:xfrm>
            <a:off x="11019600" y="555120"/>
            <a:ext cx="502920" cy="447840"/>
          </a:xfrm>
          <a:prstGeom prst="rect">
            <a:avLst/>
          </a:prstGeom>
          <a:ln w="0">
            <a:noFill/>
          </a:ln>
        </p:spPr>
      </p:pic>
      <p:sp>
        <p:nvSpPr>
          <p:cNvPr id="14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4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5"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6"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187" name="Grafik 19"/>
          <p:cNvPicPr/>
          <p:nvPr/>
        </p:nvPicPr>
        <p:blipFill>
          <a:blip r:embed="rId14"/>
          <a:srcRect l="21079"/>
          <a:stretch/>
        </p:blipFill>
        <p:spPr>
          <a:xfrm>
            <a:off x="8976240" y="578160"/>
            <a:ext cx="1953720" cy="447840"/>
          </a:xfrm>
          <a:prstGeom prst="rect">
            <a:avLst/>
          </a:prstGeom>
          <a:ln w="0">
            <a:noFill/>
          </a:ln>
        </p:spPr>
      </p:pic>
      <p:sp>
        <p:nvSpPr>
          <p:cNvPr id="188"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189" name="Grafik 12"/>
          <p:cNvPicPr/>
          <p:nvPr/>
        </p:nvPicPr>
        <p:blipFill>
          <a:blip r:embed="rId14"/>
          <a:srcRect r="79665"/>
          <a:stretch/>
        </p:blipFill>
        <p:spPr>
          <a:xfrm>
            <a:off x="11019600" y="555120"/>
            <a:ext cx="502920" cy="447840"/>
          </a:xfrm>
          <a:prstGeom prst="rect">
            <a:avLst/>
          </a:prstGeom>
          <a:ln w="0">
            <a:noFill/>
          </a:ln>
        </p:spPr>
      </p:pic>
      <p:sp>
        <p:nvSpPr>
          <p:cNvPr id="190" name="PlaceHolder 5"/>
          <p:cNvSpPr>
            <a:spLocks noGrp="1"/>
          </p:cNvSpPr>
          <p:nvPr>
            <p:ph type="title"/>
          </p:nvPr>
        </p:nvSpPr>
        <p:spPr>
          <a:xfrm>
            <a:off x="609480" y="273600"/>
            <a:ext cx="10972080" cy="1144440"/>
          </a:xfrm>
          <a:prstGeom prst="rect">
            <a:avLst/>
          </a:prstGeom>
        </p:spPr>
        <p:txBody>
          <a:bodyPr lIns="0" tIns="0" rIns="0" bIns="0" anchor="ctr">
            <a:noAutofit/>
          </a:bodyPr>
          <a:lstStyle/>
          <a:p>
            <a:r>
              <a:rPr lang="de-DE" sz="1800" b="0" strike="noStrike" spc="-1">
                <a:latin typeface="Arial"/>
              </a:rPr>
              <a:t>Format des Titeltextes durch Klicken bearbeiten</a:t>
            </a:r>
          </a:p>
        </p:txBody>
      </p:sp>
      <p:sp>
        <p:nvSpPr>
          <p:cNvPr id="191" name="PlaceHolder 6"/>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8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1800" b="0" strike="noStrike" spc="-1">
                <a:latin typeface="Arial"/>
              </a:rPr>
              <a:t>Zweite Gliederungsebene</a:t>
            </a:r>
          </a:p>
          <a:p>
            <a:pPr marL="1296000" lvl="2" indent="-288000">
              <a:spcBef>
                <a:spcPts val="850"/>
              </a:spcBef>
              <a:buClr>
                <a:srgbClr val="000000"/>
              </a:buClr>
              <a:buSzPct val="45000"/>
              <a:buFont typeface="Wingdings" charset="2"/>
              <a:buChar char=""/>
            </a:pPr>
            <a:r>
              <a:rPr lang="de-DE" sz="1800" b="0" strike="noStrike" spc="-1">
                <a:latin typeface="Arial"/>
              </a:rPr>
              <a:t>Dritte Gliederungsebene</a:t>
            </a:r>
          </a:p>
          <a:p>
            <a:pPr marL="1728000" lvl="3" indent="-216000">
              <a:spcBef>
                <a:spcPts val="567"/>
              </a:spcBef>
              <a:buClr>
                <a:srgbClr val="000000"/>
              </a:buClr>
              <a:buSzPct val="75000"/>
              <a:buFont typeface="Symbol" charset="2"/>
              <a:buChar char=""/>
            </a:pPr>
            <a:r>
              <a:rPr lang="de-DE" sz="1800" b="0" strike="noStrike" spc="-1">
                <a:latin typeface="Arial"/>
              </a:rPr>
              <a:t>Vierte Gliederungsebene</a:t>
            </a:r>
          </a:p>
          <a:p>
            <a:pPr marL="2160000" lvl="4" indent="-216000">
              <a:spcBef>
                <a:spcPts val="283"/>
              </a:spcBef>
              <a:buClr>
                <a:srgbClr val="000000"/>
              </a:buClr>
              <a:buSzPct val="45000"/>
              <a:buFont typeface="Wingdings" charset="2"/>
              <a:buChar char=""/>
            </a:pPr>
            <a:r>
              <a:rPr lang="de-DE" sz="1800" b="0" strike="noStrike" spc="-1">
                <a:latin typeface="Arial"/>
              </a:rPr>
              <a:t>Fünfte Gliederungsebene</a:t>
            </a:r>
          </a:p>
          <a:p>
            <a:pPr marL="2592000" lvl="5" indent="-216000">
              <a:spcBef>
                <a:spcPts val="283"/>
              </a:spcBef>
              <a:buClr>
                <a:srgbClr val="000000"/>
              </a:buClr>
              <a:buSzPct val="45000"/>
              <a:buFont typeface="Wingdings" charset="2"/>
              <a:buChar char=""/>
            </a:pPr>
            <a:r>
              <a:rPr lang="de-DE" sz="1800" b="0" strike="noStrike" spc="-1">
                <a:latin typeface="Arial"/>
              </a:rPr>
              <a:t>Sechste Gliederungsebene</a:t>
            </a:r>
          </a:p>
          <a:p>
            <a:pPr marL="3024000" lvl="6" indent="-216000">
              <a:spcBef>
                <a:spcPts val="283"/>
              </a:spcBef>
              <a:buClr>
                <a:srgbClr val="000000"/>
              </a:buClr>
              <a:buSzPct val="45000"/>
              <a:buFont typeface="Wingdings" charset="2"/>
              <a:buChar char=""/>
            </a:pPr>
            <a:r>
              <a:rPr lang="de-DE" sz="18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29"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3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31" name="Grafik 14"/>
          <p:cNvPicPr/>
          <p:nvPr/>
        </p:nvPicPr>
        <p:blipFill>
          <a:blip r:embed="rId14"/>
          <a:srcRect l="21079"/>
          <a:stretch/>
        </p:blipFill>
        <p:spPr>
          <a:xfrm>
            <a:off x="8976240" y="578160"/>
            <a:ext cx="1953720" cy="447840"/>
          </a:xfrm>
          <a:prstGeom prst="rect">
            <a:avLst/>
          </a:prstGeom>
          <a:ln w="0">
            <a:noFill/>
          </a:ln>
        </p:spPr>
      </p:pic>
      <p:pic>
        <p:nvPicPr>
          <p:cNvPr id="232" name="Grafik 15"/>
          <p:cNvPicPr/>
          <p:nvPr/>
        </p:nvPicPr>
        <p:blipFill>
          <a:blip r:embed="rId14"/>
          <a:srcRect r="79665"/>
          <a:stretch/>
        </p:blipFill>
        <p:spPr>
          <a:xfrm>
            <a:off x="11019600" y="555120"/>
            <a:ext cx="502920" cy="447840"/>
          </a:xfrm>
          <a:prstGeom prst="rect">
            <a:avLst/>
          </a:prstGeom>
          <a:ln w="0">
            <a:noFill/>
          </a:ln>
        </p:spPr>
      </p:pic>
      <p:sp>
        <p:nvSpPr>
          <p:cNvPr id="23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4"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3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73"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74"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75" name="Grafik 14"/>
          <p:cNvPicPr/>
          <p:nvPr/>
        </p:nvPicPr>
        <p:blipFill>
          <a:blip r:embed="rId14"/>
          <a:srcRect l="21079"/>
          <a:stretch/>
        </p:blipFill>
        <p:spPr>
          <a:xfrm>
            <a:off x="8976240" y="578160"/>
            <a:ext cx="1953720" cy="447840"/>
          </a:xfrm>
          <a:prstGeom prst="rect">
            <a:avLst/>
          </a:prstGeom>
          <a:ln w="0">
            <a:noFill/>
          </a:ln>
        </p:spPr>
      </p:pic>
      <p:pic>
        <p:nvPicPr>
          <p:cNvPr id="276" name="Grafik 15"/>
          <p:cNvPicPr/>
          <p:nvPr/>
        </p:nvPicPr>
        <p:blipFill>
          <a:blip r:embed="rId14"/>
          <a:srcRect r="79665"/>
          <a:stretch/>
        </p:blipFill>
        <p:spPr>
          <a:xfrm>
            <a:off x="11019600" y="555120"/>
            <a:ext cx="502920" cy="447840"/>
          </a:xfrm>
          <a:prstGeom prst="rect">
            <a:avLst/>
          </a:prstGeom>
          <a:ln w="0">
            <a:noFill/>
          </a:ln>
        </p:spPr>
      </p:pic>
      <p:sp>
        <p:nvSpPr>
          <p:cNvPr id="277"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7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7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19" name="Grafik 19"/>
          <p:cNvPicPr/>
          <p:nvPr/>
        </p:nvPicPr>
        <p:blipFill>
          <a:blip r:embed="rId14"/>
          <a:srcRect l="21079"/>
          <a:stretch/>
        </p:blipFill>
        <p:spPr>
          <a:xfrm>
            <a:off x="8976240" y="578160"/>
            <a:ext cx="1953720" cy="447840"/>
          </a:xfrm>
          <a:prstGeom prst="rect">
            <a:avLst/>
          </a:prstGeom>
          <a:ln w="0">
            <a:noFill/>
          </a:ln>
        </p:spPr>
      </p:pic>
      <p:sp>
        <p:nvSpPr>
          <p:cNvPr id="32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21" name="Grafik 12"/>
          <p:cNvPicPr/>
          <p:nvPr/>
        </p:nvPicPr>
        <p:blipFill>
          <a:blip r:embed="rId14"/>
          <a:srcRect r="79665"/>
          <a:stretch/>
        </p:blipFill>
        <p:spPr>
          <a:xfrm>
            <a:off x="11019600" y="555120"/>
            <a:ext cx="502920" cy="447840"/>
          </a:xfrm>
          <a:prstGeom prst="rect">
            <a:avLst/>
          </a:prstGeom>
          <a:ln w="0">
            <a:noFill/>
          </a:ln>
        </p:spPr>
      </p:pic>
      <p:sp>
        <p:nvSpPr>
          <p:cNvPr id="322"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23" name="Grafik 11"/>
          <p:cNvPicPr/>
          <p:nvPr/>
        </p:nvPicPr>
        <p:blipFill>
          <a:blip r:embed="rId15"/>
          <a:stretch/>
        </p:blipFill>
        <p:spPr>
          <a:xfrm>
            <a:off x="9336240" y="6143760"/>
            <a:ext cx="2475720" cy="448920"/>
          </a:xfrm>
          <a:prstGeom prst="rect">
            <a:avLst/>
          </a:prstGeom>
          <a:ln w="0">
            <a:noFill/>
          </a:ln>
        </p:spPr>
      </p:pic>
      <p:grpSp>
        <p:nvGrpSpPr>
          <p:cNvPr id="324" name="Group 6"/>
          <p:cNvGrpSpPr/>
          <p:nvPr/>
        </p:nvGrpSpPr>
        <p:grpSpPr>
          <a:xfrm>
            <a:off x="8644680" y="0"/>
            <a:ext cx="3547440" cy="4579920"/>
            <a:chOff x="8644680" y="0"/>
            <a:chExt cx="3547440" cy="4579920"/>
          </a:xfrm>
        </p:grpSpPr>
        <p:pic>
          <p:nvPicPr>
            <p:cNvPr id="325" name="Grafik 18"/>
            <p:cNvPicPr/>
            <p:nvPr/>
          </p:nvPicPr>
          <p:blipFill>
            <a:blip r:embed="rId16"/>
            <a:stretch/>
          </p:blipFill>
          <p:spPr>
            <a:xfrm flipH="1">
              <a:off x="8644680" y="0"/>
              <a:ext cx="3547440" cy="4579920"/>
            </a:xfrm>
            <a:prstGeom prst="rect">
              <a:avLst/>
            </a:prstGeom>
            <a:ln w="0">
              <a:noFill/>
            </a:ln>
          </p:spPr>
        </p:pic>
        <p:sp>
          <p:nvSpPr>
            <p:cNvPr id="326" name="CustomShape 7"/>
            <p:cNvSpPr/>
            <p:nvPr/>
          </p:nvSpPr>
          <p:spPr>
            <a:xfrm>
              <a:off x="8859240" y="164880"/>
              <a:ext cx="3239280" cy="226800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8"/>
          <p:cNvSpPr/>
          <p:nvPr/>
        </p:nvSpPr>
        <p:spPr>
          <a:xfrm>
            <a:off x="8761320" y="116640"/>
            <a:ext cx="32425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FFFFFF"/>
                </a:solidFill>
                <a:latin typeface="Frutiger LT Com 45 Light"/>
                <a:ea typeface="DejaVu Sans"/>
              </a:rPr>
              <a:t>Fakultät für</a:t>
            </a:r>
            <a:endParaRPr lang="de-DE" sz="1800" b="0" strike="noStrike" spc="-1">
              <a:latin typeface="Arial"/>
            </a:endParaRPr>
          </a:p>
          <a:p>
            <a:pPr>
              <a:lnSpc>
                <a:spcPct val="100000"/>
              </a:lnSpc>
            </a:pPr>
            <a:r>
              <a:rPr lang="de-DE" sz="1800" b="1" strike="noStrike" spc="-1">
                <a:solidFill>
                  <a:srgbClr val="FFFFFF"/>
                </a:solidFill>
                <a:latin typeface="Frutiger LT Com 45 Light"/>
                <a:ea typeface="DejaVu Sans"/>
              </a:rPr>
              <a:t>Mathematik und Informatik</a:t>
            </a:r>
            <a:endParaRPr lang="de-DE" sz="1800" b="0" strike="noStrike" spc="-1">
              <a:latin typeface="Arial"/>
            </a:endParaRPr>
          </a:p>
        </p:txBody>
      </p:sp>
      <p:sp>
        <p:nvSpPr>
          <p:cNvPr id="328"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29"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69" name="Grafik 19"/>
          <p:cNvPicPr/>
          <p:nvPr/>
        </p:nvPicPr>
        <p:blipFill>
          <a:blip r:embed="rId14"/>
          <a:srcRect l="21079"/>
          <a:stretch/>
        </p:blipFill>
        <p:spPr>
          <a:xfrm>
            <a:off x="8976240" y="578160"/>
            <a:ext cx="1953720" cy="447840"/>
          </a:xfrm>
          <a:prstGeom prst="rect">
            <a:avLst/>
          </a:prstGeom>
          <a:ln w="0">
            <a:noFill/>
          </a:ln>
        </p:spPr>
      </p:pic>
      <p:sp>
        <p:nvSpPr>
          <p:cNvPr id="37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71" name="Grafik 12"/>
          <p:cNvPicPr/>
          <p:nvPr/>
        </p:nvPicPr>
        <p:blipFill>
          <a:blip r:embed="rId14"/>
          <a:srcRect r="79665"/>
          <a:stretch/>
        </p:blipFill>
        <p:spPr>
          <a:xfrm>
            <a:off x="11019600" y="555120"/>
            <a:ext cx="502920" cy="447840"/>
          </a:xfrm>
          <a:prstGeom prst="rect">
            <a:avLst/>
          </a:prstGeom>
          <a:ln w="0">
            <a:noFill/>
          </a:ln>
        </p:spPr>
      </p:pic>
      <p:sp>
        <p:nvSpPr>
          <p:cNvPr id="37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7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1180800" y="4097520"/>
            <a:ext cx="8928000" cy="1123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3600" b="0" strike="noStrike" spc="-1">
                <a:solidFill>
                  <a:srgbClr val="000000"/>
                </a:solidFill>
                <a:latin typeface="Frutiger LT Com 45 Light"/>
                <a:ea typeface="DejaVu Sans"/>
              </a:rPr>
              <a:t>Automatische Erstellung einer Wissensrepräsentation aus einem medizinischen Text</a:t>
            </a:r>
            <a:endParaRPr lang="de-DE" sz="3600" b="0" strike="noStrike" spc="-1">
              <a:latin typeface="Arial"/>
            </a:endParaRPr>
          </a:p>
        </p:txBody>
      </p:sp>
      <p:sp>
        <p:nvSpPr>
          <p:cNvPr id="417" name="CustomShape 2"/>
          <p:cNvSpPr/>
          <p:nvPr/>
        </p:nvSpPr>
        <p:spPr>
          <a:xfrm>
            <a:off x="1180800" y="5321880"/>
            <a:ext cx="8928000" cy="108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79"/>
              </a:spcBef>
              <a:tabLst>
                <a:tab pos="0" algn="l"/>
              </a:tabLst>
            </a:pPr>
            <a:r>
              <a:rPr lang="de-DE" sz="2400" b="1" strike="noStrike" spc="-1">
                <a:solidFill>
                  <a:srgbClr val="004C97"/>
                </a:solidFill>
                <a:latin typeface="Frutiger LT Com 45 Light"/>
                <a:ea typeface="DejaVu Sans"/>
              </a:rPr>
              <a:t>Fachpraktikum Natural Language Processing, Information Extraction und Retrieval (01589)</a:t>
            </a:r>
            <a:endParaRPr lang="de-DE" sz="2400" b="0" strike="noStrike" spc="-1">
              <a:latin typeface="Arial"/>
            </a:endParaRPr>
          </a:p>
        </p:txBody>
      </p:sp>
      <p:sp>
        <p:nvSpPr>
          <p:cNvPr id="418" name="CustomShape 3"/>
          <p:cNvSpPr/>
          <p:nvPr/>
        </p:nvSpPr>
        <p:spPr>
          <a:xfrm>
            <a:off x="10116000" y="2349000"/>
            <a:ext cx="1943280" cy="1306440"/>
          </a:xfrm>
          <a:prstGeom prst="rect">
            <a:avLst/>
          </a:prstGeom>
          <a:solidFill>
            <a:srgbClr val="5073A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br/>
            <a:r>
              <a:rPr lang="de-DE" sz="1600" b="1" strike="noStrike" spc="-1">
                <a:solidFill>
                  <a:srgbClr val="FFFFFF"/>
                </a:solidFill>
                <a:latin typeface="Frutiger LT Com 45 Light"/>
                <a:ea typeface="DejaVu Sans"/>
              </a:rPr>
              <a:t>Informatik</a:t>
            </a:r>
            <a:endParaRPr lang="de-DE" sz="1600" b="0" strike="noStrike" spc="-1">
              <a:latin typeface="Arial"/>
            </a:endParaRPr>
          </a:p>
          <a:p>
            <a:pPr algn="r">
              <a:lnSpc>
                <a:spcPct val="100000"/>
              </a:lnSpc>
            </a:pPr>
            <a:endParaRPr lang="de-DE"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E2D9203-378D-4095-A2D6-67256DCC1683}" type="slidenum">
              <a:rPr lang="de-DE" sz="900" b="1" strike="noStrike" spc="-1">
                <a:solidFill>
                  <a:srgbClr val="5073A5"/>
                </a:solidFill>
                <a:latin typeface="Frutiger LT Com 45 Light"/>
                <a:ea typeface="DejaVu Sans"/>
              </a:rPr>
              <a:t>10</a:t>
            </a:fld>
            <a:endParaRPr lang="de-DE" sz="900" b="0" strike="noStrike" spc="-1">
              <a:latin typeface="Arial"/>
            </a:endParaRPr>
          </a:p>
        </p:txBody>
      </p:sp>
      <p:sp>
        <p:nvSpPr>
          <p:cNvPr id="46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SpaCy‘s Entity Ruler</a:t>
            </a:r>
            <a:endParaRPr lang="de-DE" sz="2200" b="0" strike="noStrike" spc="-1">
              <a:latin typeface="Arial"/>
            </a:endParaRPr>
          </a:p>
        </p:txBody>
      </p:sp>
      <p:pic>
        <p:nvPicPr>
          <p:cNvPr id="462" name="Grafik 1"/>
          <p:cNvPicPr/>
          <p:nvPr/>
        </p:nvPicPr>
        <p:blipFill>
          <a:blip r:embed="rId2"/>
          <a:stretch/>
        </p:blipFill>
        <p:spPr>
          <a:xfrm>
            <a:off x="647280" y="1099080"/>
            <a:ext cx="10406880" cy="50421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67086DB-259E-4106-BF52-D35CD50F4EB4}" type="slidenum">
              <a:rPr lang="de-DE" sz="900" b="1" strike="noStrike" spc="-1">
                <a:solidFill>
                  <a:srgbClr val="5073A5"/>
                </a:solidFill>
                <a:latin typeface="Frutiger LT Com 45 Light"/>
                <a:ea typeface="DejaVu Sans"/>
              </a:rPr>
              <a:t>11</a:t>
            </a:fld>
            <a:endParaRPr lang="de-DE" sz="900" b="0" strike="noStrike" spc="-1">
              <a:latin typeface="Arial"/>
            </a:endParaRPr>
          </a:p>
        </p:txBody>
      </p:sp>
      <p:sp>
        <p:nvSpPr>
          <p:cNvPr id="46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Implementierung / Aktivitätsdiagramm</a:t>
            </a:r>
            <a:endParaRPr lang="de-DE" sz="2200" b="0" strike="noStrike" spc="-1">
              <a:latin typeface="Arial"/>
            </a:endParaRPr>
          </a:p>
        </p:txBody>
      </p:sp>
      <p:pic>
        <p:nvPicPr>
          <p:cNvPr id="466" name="Grafik 2"/>
          <p:cNvPicPr/>
          <p:nvPr/>
        </p:nvPicPr>
        <p:blipFill>
          <a:blip r:embed="rId2"/>
          <a:stretch/>
        </p:blipFill>
        <p:spPr>
          <a:xfrm>
            <a:off x="4983120" y="1269360"/>
            <a:ext cx="6563160" cy="4501800"/>
          </a:xfrm>
          <a:prstGeom prst="rect">
            <a:avLst/>
          </a:prstGeom>
          <a:ln w="0">
            <a:noFill/>
          </a:ln>
        </p:spPr>
      </p:pic>
      <p:sp>
        <p:nvSpPr>
          <p:cNvPr id="467" name="CustomShape 4"/>
          <p:cNvSpPr/>
          <p:nvPr/>
        </p:nvSpPr>
        <p:spPr>
          <a:xfrm>
            <a:off x="645120" y="1269360"/>
            <a:ext cx="4417074" cy="478447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Konsolenapplikation</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Ordner für beliebig viele zu analysierende Textdateien</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Existierende Datenbank kann erweitert werden oder neu begonnen werden</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Anweisungen für den </a:t>
            </a:r>
            <a:r>
              <a:rPr lang="de-DE" sz="1800" b="0" strike="noStrike" spc="-1" dirty="0" err="1">
                <a:solidFill>
                  <a:srgbClr val="000000"/>
                </a:solidFill>
                <a:latin typeface="Frutiger LT Com 45 Light"/>
                <a:ea typeface="DejaVu Sans"/>
              </a:rPr>
              <a:t>Medextractor</a:t>
            </a:r>
            <a:r>
              <a:rPr lang="de-DE" sz="1800" b="0" strike="noStrike" spc="-1" dirty="0">
                <a:solidFill>
                  <a:srgbClr val="000000"/>
                </a:solidFill>
                <a:latin typeface="Frutiger LT Com 45 Light"/>
                <a:ea typeface="DejaVu Sans"/>
              </a:rPr>
              <a:t> in </a:t>
            </a:r>
            <a:r>
              <a:rPr lang="de-DE" sz="1800" b="0" strike="noStrike" spc="-1" dirty="0" err="1">
                <a:solidFill>
                  <a:srgbClr val="000000"/>
                </a:solidFill>
                <a:latin typeface="Frutiger LT Com 45 Light"/>
                <a:ea typeface="DejaVu Sans"/>
              </a:rPr>
              <a:t>config.json</a:t>
            </a:r>
            <a:r>
              <a:rPr lang="de-DE" sz="1800" b="0" strike="noStrike" spc="-1" dirty="0">
                <a:solidFill>
                  <a:srgbClr val="000000"/>
                </a:solidFill>
                <a:latin typeface="Frutiger LT Com 45 Light"/>
                <a:ea typeface="DejaVu Sans"/>
              </a:rPr>
              <a:t> Datei</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Jede Textdatei wird zunächst aufbereitet</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In dem aufbereiteten Text wird nach Krankheiten und Symptomen gesucht.</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Ein Zusammenhang wird angenommen, wenn in einem Satz eine Krankheit und ein Symptom gefunden werden.</a:t>
            </a:r>
            <a:endParaRPr lang="de-DE" sz="1800" b="0" strike="noStrike" spc="-1" dirty="0">
              <a:latin typeface="Arial"/>
            </a:endParaRPr>
          </a:p>
          <a:p>
            <a:pPr marL="285840" indent="-285120">
              <a:lnSpc>
                <a:spcPct val="100000"/>
              </a:lnSpc>
              <a:spcBef>
                <a:spcPts val="601"/>
              </a:spcBef>
              <a:buClr>
                <a:srgbClr val="000000"/>
              </a:buClr>
              <a:buFont typeface="Arial"/>
              <a:buChar char="•"/>
            </a:pPr>
            <a:r>
              <a:rPr lang="de-DE" sz="1800" b="0" strike="noStrike" spc="-1" dirty="0">
                <a:solidFill>
                  <a:srgbClr val="000000"/>
                </a:solidFill>
                <a:latin typeface="Frutiger LT Com 45 Light"/>
                <a:ea typeface="DejaVu Sans"/>
              </a:rPr>
              <a:t>Ausgabe: Wissensrepräsentation im RDF-Format + Ausgabe für Entity Linker</a:t>
            </a:r>
            <a:endParaRPr lang="de-DE" sz="1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5C221F30-E236-475F-A22D-EB327769D680}" type="slidenum">
              <a:rPr lang="de-DE" sz="900" b="1" strike="noStrike" spc="-1">
                <a:solidFill>
                  <a:srgbClr val="5073A5"/>
                </a:solidFill>
                <a:latin typeface="Frutiger LT Com 45 Light"/>
                <a:ea typeface="DejaVu Sans"/>
              </a:rPr>
              <a:t>12</a:t>
            </a:fld>
            <a:endParaRPr lang="de-DE" sz="900" b="0" strike="noStrike" spc="-1">
              <a:latin typeface="Arial"/>
            </a:endParaRPr>
          </a:p>
        </p:txBody>
      </p:sp>
      <p:sp>
        <p:nvSpPr>
          <p:cNvPr id="47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Implementierung / Architekturdiagramm</a:t>
            </a:r>
            <a:endParaRPr lang="de-DE" sz="2200" b="0" strike="noStrike" spc="-1" dirty="0">
              <a:latin typeface="Arial"/>
            </a:endParaRPr>
          </a:p>
        </p:txBody>
      </p:sp>
      <p:pic>
        <p:nvPicPr>
          <p:cNvPr id="3" name="Grafik 2">
            <a:extLst>
              <a:ext uri="{FF2B5EF4-FFF2-40B4-BE49-F238E27FC236}">
                <a16:creationId xmlns:a16="http://schemas.microsoft.com/office/drawing/2014/main" id="{5519F708-A9FF-5DF8-BD08-AE063280B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603" y="1197661"/>
            <a:ext cx="8769383" cy="4744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3"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48F709-62DB-472A-B712-136C75206B32}" type="slidenum">
              <a:rPr lang="de-DE" sz="900" b="1" strike="noStrike" spc="-1">
                <a:solidFill>
                  <a:srgbClr val="5073A5"/>
                </a:solidFill>
                <a:latin typeface="Frutiger LT Com 45 Light"/>
                <a:ea typeface="DejaVu Sans"/>
              </a:rPr>
              <a:t>13</a:t>
            </a:fld>
            <a:endParaRPr lang="de-DE" sz="900" b="0" strike="noStrike" spc="-1">
              <a:latin typeface="Arial"/>
            </a:endParaRPr>
          </a:p>
        </p:txBody>
      </p:sp>
      <p:sp>
        <p:nvSpPr>
          <p:cNvPr id="474"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RuleBasedPreprocessor</a:t>
            </a:r>
            <a:endParaRPr lang="de-DE" sz="2200" b="0" strike="noStrike" spc="-1">
              <a:latin typeface="Arial"/>
            </a:endParaRPr>
          </a:p>
        </p:txBody>
      </p:sp>
      <p:sp>
        <p:nvSpPr>
          <p:cNvPr id="475" name="CustomShape 4"/>
          <p:cNvSpPr/>
          <p:nvPr/>
        </p:nvSpPr>
        <p:spPr>
          <a:xfrm>
            <a:off x="720000" y="1269360"/>
            <a:ext cx="6170400" cy="204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PySBD</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Entfernen von Literaturangaben (z. B. „</a:t>
            </a:r>
            <a:r>
              <a:rPr lang="de-DE" sz="1800" b="0" i="1" strike="noStrike" spc="-1">
                <a:solidFill>
                  <a:srgbClr val="000000"/>
                </a:solidFill>
                <a:latin typeface="Frutiger LT Com 45 Light"/>
                <a:ea typeface="DejaVu Sans"/>
              </a:rPr>
              <a:t>[345]“</a:t>
            </a:r>
            <a:r>
              <a:rPr lang="de-DE" sz="1800" b="0" strike="noStrike" spc="-1">
                <a:solidFill>
                  <a:srgbClr val="000000"/>
                </a:solidFill>
                <a:latin typeface="Frutiger LT Com 45 Light"/>
                <a:ea typeface="DejaVu Sans"/>
              </a:rPr>
              <a:t>), unnötigen Leerzeichen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Umformung von Aufzählungen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7"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00FEA8E7-751F-46F9-AAD1-551378890E71}" type="slidenum">
              <a:rPr lang="de-DE" sz="900" b="1" strike="noStrike" spc="-1">
                <a:solidFill>
                  <a:srgbClr val="5073A5"/>
                </a:solidFill>
                <a:latin typeface="Frutiger LT Com 45 Light"/>
                <a:ea typeface="DejaVu Sans"/>
              </a:rPr>
              <a:t>14</a:t>
            </a:fld>
            <a:endParaRPr lang="de-DE" sz="900" b="0" strike="noStrike" spc="-1">
              <a:latin typeface="Arial"/>
            </a:endParaRPr>
          </a:p>
        </p:txBody>
      </p:sp>
      <p:sp>
        <p:nvSpPr>
          <p:cNvPr id="478"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KnowledgeExtractor</a:t>
            </a:r>
            <a:endParaRPr lang="de-DE" sz="2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102D5E2-142A-4416-ACB4-4274D172DB95}" type="slidenum">
              <a:rPr lang="de-DE" sz="900" b="1" strike="noStrike" spc="-1">
                <a:solidFill>
                  <a:srgbClr val="5073A5"/>
                </a:solidFill>
                <a:latin typeface="Frutiger LT Com 45 Light"/>
                <a:ea typeface="DejaVu Sans"/>
              </a:rPr>
              <a:t>15</a:t>
            </a:fld>
            <a:endParaRPr lang="de-DE" sz="900" b="0" strike="noStrike" spc="-1">
              <a:latin typeface="Arial"/>
            </a:endParaRPr>
          </a:p>
        </p:txBody>
      </p:sp>
      <p:sp>
        <p:nvSpPr>
          <p:cNvPr id="48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RDFSerialiser</a:t>
            </a:r>
            <a:endParaRPr lang="de-DE" sz="2200" b="0" strike="noStrike" spc="-1">
              <a:latin typeface="Arial"/>
            </a:endParaRPr>
          </a:p>
        </p:txBody>
      </p:sp>
      <p:sp>
        <p:nvSpPr>
          <p:cNvPr id="482" name="CustomShape 4"/>
          <p:cNvSpPr/>
          <p:nvPr/>
        </p:nvSpPr>
        <p:spPr>
          <a:xfrm>
            <a:off x="720000" y="1269360"/>
            <a:ext cx="6170400" cy="106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rdflib</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pic>
        <p:nvPicPr>
          <p:cNvPr id="483" name="Grafik 482"/>
          <p:cNvPicPr/>
          <p:nvPr/>
        </p:nvPicPr>
        <p:blipFill>
          <a:blip r:embed="rId2"/>
          <a:stretch/>
        </p:blipFill>
        <p:spPr>
          <a:xfrm>
            <a:off x="4500000" y="2306880"/>
            <a:ext cx="6888240" cy="16531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16</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Evaluation</a:t>
            </a:r>
            <a:endParaRPr lang="de-DE" sz="2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Warum macht der MedExtractor Fehler?</a:t>
            </a:r>
            <a:endParaRPr lang="de-DE" sz="2200" b="0" strike="noStrike" spc="-1">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17</a:t>
            </a:fld>
            <a:endParaRPr lang="de-DE" sz="900" b="0" strike="noStrike" spc="-1">
              <a:latin typeface="Arial"/>
            </a:endParaRPr>
          </a:p>
        </p:txBody>
      </p:sp>
      <p:sp>
        <p:nvSpPr>
          <p:cNvPr id="490" name="CustomShape 4"/>
          <p:cNvSpPr/>
          <p:nvPr/>
        </p:nvSpPr>
        <p:spPr>
          <a:xfrm>
            <a:off x="1279440" y="1151280"/>
            <a:ext cx="9348120" cy="499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Trainingsvokabular enthält ungeeignete Begriffe, z.B. Verben wie ‚aggravate‘ oder generische Überbegriffe wie ‚impairment‘.</a:t>
            </a:r>
            <a:endParaRPr lang="de-DE" sz="2000" b="0" strike="noStrike" spc="-1">
              <a:latin typeface="Arial"/>
            </a:endParaRPr>
          </a:p>
          <a:p>
            <a:pPr marL="285840" indent="-28512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Trainingsvokabular enthält doppeldeutige Begriffe, z.B. die Substantive ‚cut‘ oder ‚cold‘, die als Krankheiten interpretiert werden, auch wenn sie im Text eigentlich Verben oder Adjektive sind.</a:t>
            </a:r>
            <a:endParaRPr lang="de-DE" sz="2000" b="0" strike="noStrike" spc="-1">
              <a:latin typeface="Arial"/>
            </a:endParaRPr>
          </a:p>
          <a:p>
            <a:pPr marL="228600" indent="-227880">
              <a:lnSpc>
                <a:spcPct val="90000"/>
              </a:lnSpc>
              <a:spcBef>
                <a:spcPts val="1800"/>
              </a:spcBef>
              <a:buClr>
                <a:srgbClr val="000000"/>
              </a:buClr>
              <a:buFont typeface="Arial"/>
              <a:buChar char="•"/>
            </a:pPr>
            <a:r>
              <a:rPr lang="de-DE" sz="2000" b="0" strike="noStrike" spc="-1">
                <a:solidFill>
                  <a:srgbClr val="000000"/>
                </a:solidFill>
                <a:latin typeface="Frutiger LT Com 45 Light"/>
                <a:ea typeface="DejaVu Sans"/>
              </a:rPr>
              <a:t>Negationen werden nicht richtig aus dem Kontext heraus erkannt, z.B. „</a:t>
            </a:r>
            <a:r>
              <a:rPr lang="en-US" sz="2000" b="0" strike="noStrike" spc="-1">
                <a:solidFill>
                  <a:srgbClr val="000000"/>
                </a:solidFill>
                <a:latin typeface="Frutiger LT Com 45 Light"/>
                <a:ea typeface="DejaVu Sans"/>
              </a:rPr>
              <a:t>The psychological symptoms of depression include having no motivation or interest </a:t>
            </a:r>
            <a:r>
              <a:rPr lang="de-DE" sz="2000" b="0" strike="noStrike" spc="-1">
                <a:solidFill>
                  <a:srgbClr val="000000"/>
                </a:solidFill>
                <a:latin typeface="Frutiger LT Com 45 Light"/>
                <a:ea typeface="DejaVu Sans"/>
              </a:rPr>
              <a:t>in things. “ Interest (anstelle von ‚no interest‘) wird als Symptom einer Depression gedeutet.</a:t>
            </a:r>
            <a:endParaRPr lang="de-DE" sz="2000" b="0" strike="noStrike" spc="-1">
              <a:latin typeface="Arial"/>
            </a:endParaRPr>
          </a:p>
          <a:p>
            <a:pPr marL="228600" indent="-227880">
              <a:lnSpc>
                <a:spcPct val="90000"/>
              </a:lnSpc>
              <a:spcBef>
                <a:spcPts val="1800"/>
              </a:spcBef>
              <a:buClr>
                <a:srgbClr val="000000"/>
              </a:buClr>
              <a:buFont typeface="Arial"/>
              <a:buChar char="•"/>
            </a:pPr>
            <a:r>
              <a:rPr lang="de-DE" sz="2000" b="0" strike="noStrike" spc="-1">
                <a:solidFill>
                  <a:srgbClr val="000000"/>
                </a:solidFill>
                <a:latin typeface="Frutiger LT Com 45 Light"/>
                <a:ea typeface="DejaVu Sans"/>
              </a:rPr>
              <a:t>Bedeutung / Semantik eines Textes wird nicht erkannt: „</a:t>
            </a:r>
            <a:r>
              <a:rPr lang="en-US" sz="2000" b="0" strike="noStrike" spc="-1">
                <a:solidFill>
                  <a:srgbClr val="000000"/>
                </a:solidFill>
                <a:latin typeface="Frutiger LT Com 45 Light"/>
                <a:ea typeface="DejaVu Sans"/>
              </a:rPr>
              <a:t>These challenges came ... from gay rights activists who criticised the APA’s listing of homosexuality as a mental disorder”</a:t>
            </a:r>
            <a:endParaRPr lang="de-DE" sz="2000" b="0" strike="noStrike" spc="-1">
              <a:latin typeface="Arial"/>
            </a:endParaRPr>
          </a:p>
          <a:p>
            <a:pPr marL="228600" indent="-227880">
              <a:lnSpc>
                <a:spcPct val="90000"/>
              </a:lnSpc>
              <a:spcBef>
                <a:spcPts val="1800"/>
              </a:spcBef>
              <a:buClr>
                <a:srgbClr val="000000"/>
              </a:buClr>
              <a:buFont typeface="Arial"/>
              <a:buChar char="•"/>
            </a:pPr>
            <a:r>
              <a:rPr lang="de-DE" sz="2000" b="0" strike="noStrike" spc="-1">
                <a:solidFill>
                  <a:srgbClr val="000000"/>
                </a:solidFill>
                <a:latin typeface="Frutiger LT Com 45 Light"/>
                <a:ea typeface="DejaVu Sans"/>
              </a:rPr>
              <a:t>Es werden nur Zusammenhänge gefunden, wenn die Schlüsselbegriffe exakt im Trainingsvokabular enthalten ist.</a:t>
            </a:r>
            <a:endParaRPr lang="de-DE" sz="20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Wie kann der MedExtractor verbessert werden?</a:t>
            </a:r>
            <a:endParaRPr lang="de-DE" sz="2200" b="0" strike="noStrike" spc="-1">
              <a:latin typeface="Arial"/>
            </a:endParaRPr>
          </a:p>
        </p:txBody>
      </p:sp>
      <p:sp>
        <p:nvSpPr>
          <p:cNvPr id="492"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3"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D375A467-9DCD-4C14-BF81-6C64D697E9E4}" type="slidenum">
              <a:rPr lang="de-DE" sz="900" b="1" strike="noStrike" spc="-1">
                <a:solidFill>
                  <a:srgbClr val="5073A5"/>
                </a:solidFill>
                <a:latin typeface="Frutiger LT Com 45 Light"/>
                <a:ea typeface="DejaVu Sans"/>
              </a:rPr>
              <a:t>18</a:t>
            </a:fld>
            <a:endParaRPr lang="de-DE" sz="900" b="0" strike="noStrike" spc="-1">
              <a:latin typeface="Arial"/>
            </a:endParaRPr>
          </a:p>
        </p:txBody>
      </p:sp>
      <p:sp>
        <p:nvSpPr>
          <p:cNvPr id="494" name="CustomShape 4"/>
          <p:cNvSpPr/>
          <p:nvPr/>
        </p:nvSpPr>
        <p:spPr>
          <a:xfrm>
            <a:off x="1018800" y="1204920"/>
            <a:ext cx="10153440" cy="489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Zusätzlich zur Named Entity Recognition kann die grammatikalische Analyse der </a:t>
            </a:r>
            <a:r>
              <a:rPr lang="de-DE" sz="2000" b="0" i="1" strike="noStrike" spc="-1">
                <a:solidFill>
                  <a:srgbClr val="000000"/>
                </a:solidFill>
                <a:latin typeface="Frutiger LT Com 45 Light"/>
                <a:ea typeface="DejaVu Sans"/>
              </a:rPr>
              <a:t>spaCy</a:t>
            </a:r>
            <a:r>
              <a:rPr lang="de-DE" sz="2000" b="0" strike="noStrike" spc="-1">
                <a:solidFill>
                  <a:srgbClr val="000000"/>
                </a:solidFill>
                <a:latin typeface="Frutiger LT Com 45 Light"/>
                <a:ea typeface="DejaVu Sans"/>
              </a:rPr>
              <a:t>-Pipeline genutzt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Verb fungieren (z.B. ‚aggravate‘), können sowohl als Krankheit und Symptom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Adjektiv ‚cold‘ fungieren, können als Krankheit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Text and Trainingsvokabular kann mit dem Lemmatizer normiert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Ausdrücke wie ‚feeling +  Adjektive‘   können auch ohne Entity Recognition als Symptom gedeutet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Über die grammatikalische Analyse können Standard-Formulierungen wie „The symptoms of ... include ...“ suchen und daraus auch ohne Named Entity Recognition Krankheiten und ihre Symptome identifizieren.</a:t>
            </a:r>
            <a:endParaRPr lang="de-DE" sz="2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6"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017C629-8782-4824-AFB1-587CD011E94F}" type="slidenum">
              <a:rPr lang="de-DE" sz="900" b="1" strike="noStrike" spc="-1">
                <a:solidFill>
                  <a:srgbClr val="5073A5"/>
                </a:solidFill>
                <a:latin typeface="Frutiger LT Com 45 Light"/>
                <a:ea typeface="DejaVu Sans"/>
              </a:rPr>
              <a:t>19</a:t>
            </a:fld>
            <a:endParaRPr lang="de-DE" sz="900" b="0" strike="noStrike" spc="-1">
              <a:latin typeface="Arial"/>
            </a:endParaRPr>
          </a:p>
        </p:txBody>
      </p:sp>
      <p:sp>
        <p:nvSpPr>
          <p:cNvPr id="497"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Zusammenfassung</a:t>
            </a:r>
            <a:endParaRPr lang="de-DE" sz="2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Agenda</a:t>
            </a:r>
            <a:endParaRPr lang="de-DE" sz="2200" b="0" strike="noStrike" spc="-1">
              <a:latin typeface="Arial"/>
            </a:endParaRPr>
          </a:p>
        </p:txBody>
      </p:sp>
      <p:sp>
        <p:nvSpPr>
          <p:cNvPr id="420" name="CustomShape 2"/>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004C97"/>
                </a:solidFill>
                <a:latin typeface="Frutiger LT Com 45 Light"/>
                <a:ea typeface="DejaVu Sans"/>
              </a:rPr>
              <a:t>Fußzeile</a:t>
            </a:r>
            <a:endParaRPr lang="de-DE" sz="900" b="0" strike="noStrike" spc="-1">
              <a:latin typeface="Arial"/>
            </a:endParaRPr>
          </a:p>
        </p:txBody>
      </p:sp>
      <p:sp>
        <p:nvSpPr>
          <p:cNvPr id="421" name="CustomShape 3"/>
          <p:cNvSpPr/>
          <p:nvPr/>
        </p:nvSpPr>
        <p:spPr>
          <a:xfrm>
            <a:off x="1260000" y="1564200"/>
            <a:ext cx="8999280" cy="447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1. Aufgabenstellung</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2. Probleme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2.1 Aspekt 1</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2.2 Aspekt 2</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3. Forschungsziele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4. Lösungsansatz</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5. Modelle und Implementierung</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5.1 Datengrundlage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5.2 Allgemein (SpaCy, EntityLinker, …)</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 Vorstellung der prototypischen Software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5.3.1 Struktur / UML-Diagramme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5.3.2 Preprocessor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5.3.3 Knowledge-Extractor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5.3.4 RDF-Serializer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6. Evaluation</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7. Zusammenfassung</a:t>
            </a:r>
            <a:endParaRPr lang="de-DE" sz="1800" b="0" strike="noStrike" spc="-1">
              <a:latin typeface="Arial"/>
            </a:endParaRPr>
          </a:p>
        </p:txBody>
      </p:sp>
      <p:sp>
        <p:nvSpPr>
          <p:cNvPr id="422" name="Line 4"/>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423" name="CustomShape 5"/>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70C721AF-A57E-4A2A-A43E-6D5C59DCB103}" type="slidenum">
              <a:rPr lang="de-DE" sz="900" b="1" strike="noStrike" spc="-1">
                <a:solidFill>
                  <a:srgbClr val="406D9B"/>
                </a:solidFill>
                <a:latin typeface="Frutiger LT Com 45 Light"/>
                <a:ea typeface="DejaVu Sans"/>
              </a:rPr>
              <a:t>2</a:t>
            </a:fld>
            <a:endParaRPr lang="de-DE" sz="9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Folie mit Agenda</a:t>
            </a:r>
            <a:endParaRPr lang="de-DE" sz="2200" b="0" strike="noStrike" spc="-1">
              <a:latin typeface="Arial"/>
            </a:endParaRPr>
          </a:p>
        </p:txBody>
      </p:sp>
      <p:sp>
        <p:nvSpPr>
          <p:cNvPr id="499"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00"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01"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B56D119-3977-40EB-96C5-3E54499F969B}" type="slidenum">
              <a:rPr lang="de-DE" sz="900" b="1" strike="noStrike" spc="-1">
                <a:solidFill>
                  <a:srgbClr val="5073A5"/>
                </a:solidFill>
                <a:latin typeface="Frutiger LT Com 45 Light"/>
                <a:ea typeface="DejaVu Sans"/>
              </a:rPr>
              <a:t>20</a:t>
            </a:fld>
            <a:endParaRPr lang="de-DE" sz="900" b="0" strike="noStrike" spc="-1">
              <a:latin typeface="Arial"/>
            </a:endParaRPr>
          </a:p>
        </p:txBody>
      </p:sp>
      <p:sp>
        <p:nvSpPr>
          <p:cNvPr id="502" name="CustomShape 5"/>
          <p:cNvSpPr/>
          <p:nvPr/>
        </p:nvSpPr>
        <p:spPr>
          <a:xfrm>
            <a:off x="1032480" y="1087560"/>
            <a:ext cx="24948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000000"/>
                </a:solidFill>
                <a:latin typeface="Frutiger LT Com 45 Light"/>
                <a:ea typeface="DejaVu Sans"/>
              </a:rPr>
              <a:t>Thema 1</a:t>
            </a:r>
            <a:endParaRPr lang="de-DE" sz="1200" b="0" strike="noStrike" spc="-1">
              <a:latin typeface="Arial"/>
            </a:endParaRPr>
          </a:p>
        </p:txBody>
      </p:sp>
      <p:sp>
        <p:nvSpPr>
          <p:cNvPr id="503" name="CustomShape 6"/>
          <p:cNvSpPr/>
          <p:nvPr/>
        </p:nvSpPr>
        <p:spPr>
          <a:xfrm>
            <a:off x="3529080" y="1072080"/>
            <a:ext cx="163044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Aspekt 1</a:t>
            </a:r>
            <a:endParaRPr lang="de-DE" sz="1200" b="0" strike="noStrike" spc="-1">
              <a:latin typeface="Arial"/>
            </a:endParaRPr>
          </a:p>
        </p:txBody>
      </p:sp>
      <p:sp>
        <p:nvSpPr>
          <p:cNvPr id="504" name="CustomShape 7"/>
          <p:cNvSpPr/>
          <p:nvPr/>
        </p:nvSpPr>
        <p:spPr>
          <a:xfrm>
            <a:off x="5313240" y="108756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2</a:t>
            </a:r>
            <a:endParaRPr lang="de-DE" sz="1200" b="0" strike="noStrike" spc="-1">
              <a:latin typeface="Arial"/>
            </a:endParaRPr>
          </a:p>
        </p:txBody>
      </p:sp>
      <p:sp>
        <p:nvSpPr>
          <p:cNvPr id="505" name="CustomShape 8"/>
          <p:cNvSpPr/>
          <p:nvPr/>
        </p:nvSpPr>
        <p:spPr>
          <a:xfrm>
            <a:off x="8460000" y="1082880"/>
            <a:ext cx="21715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Thema 3</a:t>
            </a:r>
            <a:endParaRPr lang="de-DE" sz="1200" b="0" strike="noStrike" spc="-1">
              <a:latin typeface="Arial"/>
            </a:endParaRPr>
          </a:p>
        </p:txBody>
      </p:sp>
      <p:sp>
        <p:nvSpPr>
          <p:cNvPr id="506"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07" name="CustomShape 10"/>
          <p:cNvSpPr/>
          <p:nvPr/>
        </p:nvSpPr>
        <p:spPr>
          <a:xfrm>
            <a:off x="6876360" y="107208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3</a:t>
            </a:r>
            <a:endParaRPr lang="de-DE" sz="1200" b="0" strike="noStrike" spc="-1">
              <a:latin typeface="Arial"/>
            </a:endParaRPr>
          </a:p>
        </p:txBody>
      </p:sp>
      <p:sp>
        <p:nvSpPr>
          <p:cNvPr id="508" name="CustomShape 11"/>
          <p:cNvSpPr/>
          <p:nvPr/>
        </p:nvSpPr>
        <p:spPr>
          <a:xfrm>
            <a:off x="1944000" y="1316520"/>
            <a:ext cx="142920" cy="12528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sp>
      <p:sp>
        <p:nvSpPr>
          <p:cNvPr id="510"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11"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12"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3E2747B-634A-487B-97DC-3D34471722BC}" type="slidenum">
              <a:rPr lang="de-DE" sz="900" b="1" strike="noStrike" spc="-1">
                <a:solidFill>
                  <a:srgbClr val="5073A5"/>
                </a:solidFill>
                <a:latin typeface="Frutiger LT Com 45 Light"/>
                <a:ea typeface="DejaVu Sans"/>
              </a:rPr>
              <a:t>21</a:t>
            </a:fld>
            <a:endParaRPr lang="de-DE" sz="9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8859240" y="2148480"/>
            <a:ext cx="3212280" cy="213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561"/>
              </a:spcBef>
              <a:tabLst>
                <a:tab pos="0" algn="l"/>
              </a:tabLst>
            </a:pPr>
            <a:r>
              <a:rPr lang="de-DE" sz="2800" b="0" strike="noStrike" spc="-1">
                <a:solidFill>
                  <a:srgbClr val="FFFFFF"/>
                </a:solidFill>
                <a:latin typeface="Frutiger LT Com 45 Light"/>
                <a:ea typeface="DejaVu Sans"/>
              </a:rPr>
              <a:t>Anne Koch</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Clara Jansen</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Dietrich Tönnies</a:t>
            </a:r>
            <a:endParaRPr lang="de-DE" sz="2800" b="0" strike="noStrike" spc="-1">
              <a:latin typeface="Arial"/>
            </a:endParaRPr>
          </a:p>
        </p:txBody>
      </p:sp>
      <p:sp>
        <p:nvSpPr>
          <p:cNvPr id="514"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15" name="CustomShape 3"/>
          <p:cNvSpPr/>
          <p:nvPr/>
        </p:nvSpPr>
        <p:spPr>
          <a:xfrm>
            <a:off x="1145160" y="1746720"/>
            <a:ext cx="401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1</a:t>
            </a:r>
            <a:endParaRPr lang="de-DE" sz="1800" b="0" strike="noStrike" spc="-1">
              <a:latin typeface="Arial"/>
            </a:endParaRPr>
          </a:p>
        </p:txBody>
      </p:sp>
      <p:sp>
        <p:nvSpPr>
          <p:cNvPr id="516" name="CustomShape 4"/>
          <p:cNvSpPr/>
          <p:nvPr/>
        </p:nvSpPr>
        <p:spPr>
          <a:xfrm>
            <a:off x="1145160" y="2445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2</a:t>
            </a:r>
            <a:endParaRPr lang="de-DE" sz="1800" b="0" strike="noStrike" spc="-1">
              <a:latin typeface="Arial"/>
            </a:endParaRPr>
          </a:p>
        </p:txBody>
      </p:sp>
      <p:sp>
        <p:nvSpPr>
          <p:cNvPr id="517" name="CustomShape 5"/>
          <p:cNvSpPr/>
          <p:nvPr/>
        </p:nvSpPr>
        <p:spPr>
          <a:xfrm>
            <a:off x="1131480" y="4281120"/>
            <a:ext cx="365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3</a:t>
            </a:r>
            <a:endParaRPr lang="de-DE" sz="1800" b="0" strike="noStrike" spc="-1">
              <a:latin typeface="Arial"/>
            </a:endParaRPr>
          </a:p>
        </p:txBody>
      </p:sp>
      <p:sp>
        <p:nvSpPr>
          <p:cNvPr id="518" name="CustomShape 6"/>
          <p:cNvSpPr/>
          <p:nvPr/>
        </p:nvSpPr>
        <p:spPr>
          <a:xfrm>
            <a:off x="1487520" y="321984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2</a:t>
            </a:r>
            <a:endParaRPr lang="de-DE" sz="1800" b="0" strike="noStrike" spc="-1">
              <a:latin typeface="Arial"/>
            </a:endParaRPr>
          </a:p>
        </p:txBody>
      </p:sp>
      <p:sp>
        <p:nvSpPr>
          <p:cNvPr id="519" name="CustomShape 7"/>
          <p:cNvSpPr/>
          <p:nvPr/>
        </p:nvSpPr>
        <p:spPr>
          <a:xfrm>
            <a:off x="1487520" y="2814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1</a:t>
            </a:r>
            <a:endParaRPr lang="de-DE" sz="1800" b="0" strike="noStrike" spc="-1">
              <a:latin typeface="Arial"/>
            </a:endParaRPr>
          </a:p>
        </p:txBody>
      </p:sp>
      <p:sp>
        <p:nvSpPr>
          <p:cNvPr id="520" name="CustomShape 8"/>
          <p:cNvSpPr/>
          <p:nvPr/>
        </p:nvSpPr>
        <p:spPr>
          <a:xfrm>
            <a:off x="1487520" y="362556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3</a:t>
            </a:r>
            <a:endParaRPr lang="de-DE" sz="1800" b="0" strike="noStrike" spc="-1">
              <a:latin typeface="Arial"/>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715680" y="1229400"/>
            <a:ext cx="10803240" cy="479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Quelle 1</a:t>
            </a:r>
            <a:endParaRPr lang="de-DE" sz="1700" b="0" strike="noStrike" spc="-1">
              <a:latin typeface="Arial"/>
            </a:endParaRPr>
          </a:p>
          <a:p>
            <a:pPr marL="250200" indent="-249120">
              <a:lnSpc>
                <a:spcPct val="100000"/>
              </a:lnSpc>
              <a:spcAft>
                <a:spcPts val="1199"/>
              </a:spcAft>
              <a:buClr>
                <a:srgbClr val="5073A5"/>
              </a:buClr>
              <a:buFont typeface="Symbol"/>
              <a:buChar char="-"/>
            </a:pPr>
            <a:r>
              <a:rPr lang="en-US" sz="1700" b="0" strike="noStrike" spc="-1">
                <a:solidFill>
                  <a:srgbClr val="000000"/>
                </a:solidFill>
                <a:latin typeface="Frutiger LT Com 45 Light"/>
                <a:ea typeface="DejaVu Sans"/>
              </a:rPr>
              <a:t>Quelle 2</a:t>
            </a:r>
            <a:endParaRPr lang="de-DE" sz="1700" b="0" strike="noStrike" spc="-1">
              <a:latin typeface="Arial"/>
            </a:endParaRPr>
          </a:p>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a:t>
            </a:r>
            <a:endParaRPr lang="de-DE" sz="1700" b="0" strike="noStrike" spc="-1">
              <a:latin typeface="Arial"/>
            </a:endParaRPr>
          </a:p>
        </p:txBody>
      </p:sp>
      <p:sp>
        <p:nvSpPr>
          <p:cNvPr id="522" name="CustomShape 2"/>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Quellen</a:t>
            </a:r>
            <a:endParaRPr lang="de-DE" sz="2200" b="0" strike="noStrike" spc="-1">
              <a:latin typeface="Arial"/>
            </a:endParaRPr>
          </a:p>
        </p:txBody>
      </p:sp>
      <p:sp>
        <p:nvSpPr>
          <p:cNvPr id="523" name="CustomShape 3"/>
          <p:cNvSpPr/>
          <p:nvPr/>
        </p:nvSpPr>
        <p:spPr>
          <a:xfrm>
            <a:off x="479520" y="6381360"/>
            <a:ext cx="718920" cy="214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4" name="CustomShape 4"/>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406D9B"/>
                </a:solidFill>
                <a:latin typeface="Frutiger LT Com 45 Light"/>
                <a:ea typeface="DejaVu Sans"/>
              </a:rPr>
              <a:t>Fußzeile</a:t>
            </a:r>
            <a:endParaRPr lang="de-DE" sz="9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3</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Aufgabenstellung</a:t>
            </a:r>
            <a:endParaRPr lang="de-DE" sz="2200" b="0" strike="noStrike" spc="-1">
              <a:latin typeface="Arial"/>
            </a:endParaRPr>
          </a:p>
        </p:txBody>
      </p:sp>
      <p:sp>
        <p:nvSpPr>
          <p:cNvPr id="427" name="CustomShape 4"/>
          <p:cNvSpPr/>
          <p:nvPr/>
        </p:nvSpPr>
        <p:spPr>
          <a:xfrm>
            <a:off x="1608840" y="1898640"/>
            <a:ext cx="9196560" cy="339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Automatische Erstellung einer Wissensrepräsentation aus einem medizinischen Text (als Grundlage für einen Chatbot)</a:t>
            </a: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Wissensrepräsentation im RDF-Format</a:t>
            </a: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Konsolenapplikation in Python</a:t>
            </a: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Natural Language Processing (NLP)-Bibliothek </a:t>
            </a:r>
            <a:r>
              <a:rPr lang="de-DE" sz="2400" b="0" i="1" strike="noStrike" spc="-1">
                <a:solidFill>
                  <a:srgbClr val="000000"/>
                </a:solidFill>
                <a:latin typeface="Frutiger LT Com 45 Light"/>
                <a:ea typeface="DejaVu Sans"/>
              </a:rPr>
              <a:t>spaCy </a:t>
            </a: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Nutzung des </a:t>
            </a:r>
            <a:r>
              <a:rPr lang="de-DE" sz="2400" b="0" i="1" strike="noStrike" spc="-1">
                <a:solidFill>
                  <a:srgbClr val="000000"/>
                </a:solidFill>
                <a:latin typeface="Frutiger LT Com 45 Light"/>
                <a:ea typeface="DejaVu Sans"/>
              </a:rPr>
              <a:t>Named Entity Recognition</a:t>
            </a:r>
            <a:r>
              <a:rPr lang="de-DE" sz="2400" b="0" strike="noStrike" spc="-1">
                <a:solidFill>
                  <a:srgbClr val="000000"/>
                </a:solidFill>
                <a:latin typeface="Frutiger LT Com 45 Light"/>
                <a:ea typeface="DejaVu Sans"/>
              </a:rPr>
              <a:t>-Verfahren</a:t>
            </a: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Trainingsvokabular für </a:t>
            </a:r>
            <a:r>
              <a:rPr lang="de-DE" sz="2400" b="0" i="1" strike="noStrike" spc="-1">
                <a:solidFill>
                  <a:srgbClr val="000000"/>
                </a:solidFill>
                <a:latin typeface="Frutiger LT Com 45 Light"/>
                <a:ea typeface="DejaVu Sans"/>
              </a:rPr>
              <a:t>Named Entity Recognition</a:t>
            </a:r>
            <a:r>
              <a:rPr lang="de-DE" sz="2400" b="0" strike="noStrike" spc="-1">
                <a:solidFill>
                  <a:srgbClr val="000000"/>
                </a:solidFill>
                <a:latin typeface="Frutiger LT Com 45 Light"/>
                <a:ea typeface="DejaVu Sans"/>
              </a:rPr>
              <a:t> finden / aufbereiten</a:t>
            </a:r>
            <a:endParaRPr lang="de-DE"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7AE8C14-16A0-4F6B-9835-0C50F4A7C454}" type="slidenum">
              <a:rPr lang="de-DE" sz="900" b="1" strike="noStrike" spc="-1">
                <a:solidFill>
                  <a:srgbClr val="5073A5"/>
                </a:solidFill>
                <a:latin typeface="Frutiger LT Com 45 Light"/>
                <a:ea typeface="DejaVu Sans"/>
              </a:rPr>
              <a:t>4</a:t>
            </a:fld>
            <a:endParaRPr lang="de-DE" sz="900" b="0" strike="noStrike" spc="-1">
              <a:latin typeface="Arial"/>
            </a:endParaRPr>
          </a:p>
        </p:txBody>
      </p:sp>
      <p:sp>
        <p:nvSpPr>
          <p:cNvPr id="43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Forschungsziele</a:t>
            </a:r>
            <a:endParaRPr lang="de-DE" sz="2200" b="0" strike="noStrike" spc="-1">
              <a:latin typeface="Arial"/>
            </a:endParaRPr>
          </a:p>
        </p:txBody>
      </p:sp>
      <p:sp>
        <p:nvSpPr>
          <p:cNvPr id="431" name="CustomShape 4"/>
          <p:cNvSpPr/>
          <p:nvPr/>
        </p:nvSpPr>
        <p:spPr>
          <a:xfrm>
            <a:off x="360360" y="4860000"/>
            <a:ext cx="9539640" cy="1658160"/>
          </a:xfrm>
          <a:prstGeom prst="rect">
            <a:avLst/>
          </a:prstGeom>
          <a:noFill/>
          <a:ln w="0">
            <a:noFill/>
          </a:ln>
        </p:spPr>
        <p:style>
          <a:lnRef idx="0">
            <a:scrgbClr r="0" g="0" b="0"/>
          </a:lnRef>
          <a:fillRef idx="0">
            <a:scrgbClr r="0" g="0" b="0"/>
          </a:fillRef>
          <a:effectRef idx="0">
            <a:scrgbClr r="0" g="0" b="0"/>
          </a:effectRef>
          <a:fontRef idx="minor"/>
        </p:style>
      </p:sp>
      <p:sp>
        <p:nvSpPr>
          <p:cNvPr id="432" name="CustomShape 5"/>
          <p:cNvSpPr/>
          <p:nvPr/>
        </p:nvSpPr>
        <p:spPr>
          <a:xfrm>
            <a:off x="900000" y="1527480"/>
            <a:ext cx="9196560" cy="405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1. Wie kann ein medizinischer Text vorverarbeitet werden, so dass relevante Aussagen (Überschriften, Aufzählungen, Leerzeilen und Dialoge) automatisch erkannt werden?</a:t>
            </a:r>
            <a:endParaRPr lang="de-DE" sz="2400" b="0" strike="noStrike" spc="-1">
              <a:latin typeface="Arial"/>
            </a:endParaRPr>
          </a:p>
          <a:p>
            <a:pPr marL="285840" indent="-285120">
              <a:lnSpc>
                <a:spcPct val="100000"/>
              </a:lnSpc>
              <a:spcBef>
                <a:spcPts val="601"/>
              </a:spcBef>
              <a:buClr>
                <a:srgbClr val="000000"/>
              </a:buClr>
              <a:buFont typeface="Arial"/>
              <a:buChar char="•"/>
            </a:pP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2. Wie kann ein medizinisches Fachvokabular über depressive Erkrankungen automatisiert in eine maschinenlesbare Form überführt werden?</a:t>
            </a:r>
            <a:endParaRPr lang="de-DE" sz="2400" b="0" strike="noStrike" spc="-1">
              <a:latin typeface="Arial"/>
            </a:endParaRPr>
          </a:p>
          <a:p>
            <a:pPr marL="285840" indent="-285120">
              <a:lnSpc>
                <a:spcPct val="100000"/>
              </a:lnSpc>
              <a:spcBef>
                <a:spcPts val="601"/>
              </a:spcBef>
              <a:buClr>
                <a:srgbClr val="000000"/>
              </a:buClr>
              <a:buFont typeface="Arial"/>
              <a:buChar char="•"/>
            </a:pPr>
            <a:endParaRPr lang="de-DE" sz="2400" b="0" strike="noStrike" spc="-1">
              <a:latin typeface="Arial"/>
            </a:endParaRPr>
          </a:p>
          <a:p>
            <a:pPr marL="285840" indent="-285120">
              <a:lnSpc>
                <a:spcPct val="100000"/>
              </a:lnSpc>
              <a:spcBef>
                <a:spcPts val="601"/>
              </a:spcBef>
              <a:buClr>
                <a:srgbClr val="000000"/>
              </a:buClr>
              <a:buFont typeface="Arial"/>
              <a:buChar char="•"/>
            </a:pPr>
            <a:r>
              <a:rPr lang="de-DE" sz="2400" b="0" strike="noStrike" spc="-1">
                <a:solidFill>
                  <a:srgbClr val="000000"/>
                </a:solidFill>
                <a:latin typeface="Frutiger LT Com 45 Light"/>
                <a:ea typeface="DejaVu Sans"/>
              </a:rPr>
              <a:t>3. Wie kann eine Wissensrepräsentation über einen gegebenen Text maschinenlesbar erstellt werden?</a:t>
            </a:r>
            <a:endParaRPr lang="de-DE" sz="2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3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C3272417-2D86-4F30-A736-82AE346E8B38}" type="slidenum">
              <a:rPr lang="de-DE" sz="900" b="1" strike="noStrike" spc="-1">
                <a:solidFill>
                  <a:srgbClr val="5073A5"/>
                </a:solidFill>
                <a:latin typeface="Frutiger LT Com 45 Light"/>
                <a:ea typeface="DejaVu Sans"/>
              </a:rPr>
              <a:t>5</a:t>
            </a:fld>
            <a:endParaRPr lang="de-DE" sz="900" b="0" strike="noStrike" spc="-1">
              <a:latin typeface="Arial"/>
            </a:endParaRPr>
          </a:p>
        </p:txBody>
      </p:sp>
      <p:sp>
        <p:nvSpPr>
          <p:cNvPr id="43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Konkrete Zielsetzung: Krankheiten und Symptome</a:t>
            </a:r>
            <a:endParaRPr lang="de-DE" sz="2200" b="0" strike="noStrike" spc="-1">
              <a:latin typeface="Arial"/>
            </a:endParaRPr>
          </a:p>
        </p:txBody>
      </p:sp>
      <p:sp>
        <p:nvSpPr>
          <p:cNvPr id="436" name="CustomShape 4"/>
          <p:cNvSpPr/>
          <p:nvPr/>
        </p:nvSpPr>
        <p:spPr>
          <a:xfrm>
            <a:off x="1739749" y="1289882"/>
            <a:ext cx="8525694" cy="3414866"/>
          </a:xfrm>
          <a:prstGeom prst="rect">
            <a:avLst/>
          </a:prstGeom>
          <a:solidFill>
            <a:schemeClr val="bg1"/>
          </a:solidFill>
          <a:ln w="0">
            <a:solidFill>
              <a:schemeClr val="tx1"/>
            </a:solidFill>
            <a:prstDash val="sysDash"/>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200" b="0" strike="noStrike" spc="-1" dirty="0">
                <a:solidFill>
                  <a:schemeClr val="bg1">
                    <a:lumMod val="65000"/>
                  </a:schemeClr>
                </a:solidFill>
                <a:latin typeface="Arial"/>
                <a:ea typeface="DejaVu Sans"/>
              </a:rPr>
              <a:t>Symptoms - Clinical depression</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Psychological symptoms</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rgbClr val="FF0000"/>
                </a:solidFill>
                <a:latin typeface="Arial"/>
                <a:ea typeface="DejaVu Sans"/>
              </a:rPr>
              <a:t>The psychological symptoms of depression include:</a:t>
            </a:r>
            <a:endParaRPr lang="de-DE" sz="1200" b="0" strike="noStrike" spc="-1" dirty="0">
              <a:solidFill>
                <a:srgbClr val="FF0000"/>
              </a:solidFill>
              <a:latin typeface="Arial"/>
            </a:endParaRPr>
          </a:p>
          <a:p>
            <a:pPr>
              <a:lnSpc>
                <a:spcPct val="100000"/>
              </a:lnSpc>
            </a:pPr>
            <a:r>
              <a:rPr lang="en-US" sz="1200" b="0" strike="noStrike" spc="-1" dirty="0">
                <a:solidFill>
                  <a:srgbClr val="FF0000"/>
                </a:solidFill>
                <a:latin typeface="Arial"/>
                <a:ea typeface="DejaVu Sans"/>
              </a:rPr>
              <a:t>- continuous low mood or sadness</a:t>
            </a:r>
            <a:endParaRPr lang="de-DE" sz="1200" b="0" strike="noStrike" spc="-1" dirty="0">
              <a:solidFill>
                <a:srgbClr val="FF0000"/>
              </a:solidFill>
              <a:latin typeface="Arial"/>
            </a:endParaRPr>
          </a:p>
          <a:p>
            <a:pPr>
              <a:lnSpc>
                <a:spcPct val="100000"/>
              </a:lnSpc>
            </a:pPr>
            <a:r>
              <a:rPr lang="en-US" sz="1200" b="0" strike="noStrike" spc="-1" dirty="0">
                <a:solidFill>
                  <a:schemeClr val="bg1">
                    <a:lumMod val="65000"/>
                  </a:schemeClr>
                </a:solidFill>
                <a:latin typeface="Arial"/>
                <a:ea typeface="DejaVu Sans"/>
              </a:rPr>
              <a:t>- feeling hopeless and helpless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low self-esteem</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tearful</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guilt-ridden</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irritable and intolerant of others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no motivation or interest in things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finding it difficult to make decisions</a:t>
            </a:r>
            <a:endParaRPr lang="de-DE" sz="1200" b="0" strike="noStrike" spc="-1" dirty="0">
              <a:solidFill>
                <a:schemeClr val="bg1">
                  <a:lumMod val="65000"/>
                </a:schemeClr>
              </a:solidFill>
              <a:latin typeface="Arial"/>
            </a:endParaRPr>
          </a:p>
        </p:txBody>
      </p:sp>
      <p:pic>
        <p:nvPicPr>
          <p:cNvPr id="437" name="Grafik 3"/>
          <p:cNvPicPr>
            <a:picLocks noChangeAspect="1"/>
          </p:cNvPicPr>
          <p:nvPr/>
        </p:nvPicPr>
        <p:blipFill rotWithShape="1">
          <a:blip r:embed="rId2"/>
          <a:srcRect b="87360"/>
          <a:stretch/>
        </p:blipFill>
        <p:spPr>
          <a:xfrm>
            <a:off x="1893624" y="5128377"/>
            <a:ext cx="9513059" cy="660960"/>
          </a:xfrm>
          <a:prstGeom prst="rect">
            <a:avLst/>
          </a:prstGeom>
          <a:ln w="0">
            <a:noFill/>
          </a:ln>
        </p:spPr>
      </p:pic>
      <p:sp>
        <p:nvSpPr>
          <p:cNvPr id="438" name="CustomShape 5"/>
          <p:cNvSpPr/>
          <p:nvPr/>
        </p:nvSpPr>
        <p:spPr>
          <a:xfrm rot="5400000">
            <a:off x="5803860" y="4780890"/>
            <a:ext cx="276840" cy="307440"/>
          </a:xfrm>
          <a:prstGeom prst="rightArrow">
            <a:avLst>
              <a:gd name="adj1" fmla="val 50000"/>
              <a:gd name="adj2" fmla="val 50000"/>
            </a:avLst>
          </a:prstGeom>
          <a:solidFill>
            <a:srgbClr val="993333"/>
          </a:solidFill>
          <a:ln>
            <a:solidFill>
              <a:srgbClr val="712525"/>
            </a:solidFill>
          </a:ln>
        </p:spPr>
        <p:style>
          <a:lnRef idx="2">
            <a:schemeClr val="accent4">
              <a:shade val="50000"/>
            </a:schemeClr>
          </a:lnRef>
          <a:fillRef idx="1">
            <a:schemeClr val="accent4"/>
          </a:fillRef>
          <a:effectRef idx="0">
            <a:schemeClr val="accent4"/>
          </a:effectRef>
          <a:fontRef idx="minor"/>
        </p:style>
      </p:sp>
      <p:sp>
        <p:nvSpPr>
          <p:cNvPr id="439" name="CustomShape 6"/>
          <p:cNvSpPr/>
          <p:nvPr/>
        </p:nvSpPr>
        <p:spPr>
          <a:xfrm>
            <a:off x="9896220" y="1076679"/>
            <a:ext cx="45684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TEXT</a:t>
            </a:r>
            <a:endParaRPr lang="de-DE" sz="1000" b="0" strike="noStrike" spc="-1" dirty="0">
              <a:latin typeface="Arial"/>
            </a:endParaRPr>
          </a:p>
        </p:txBody>
      </p:sp>
      <p:pic>
        <p:nvPicPr>
          <p:cNvPr id="2" name="Grafik 3">
            <a:extLst>
              <a:ext uri="{FF2B5EF4-FFF2-40B4-BE49-F238E27FC236}">
                <a16:creationId xmlns:a16="http://schemas.microsoft.com/office/drawing/2014/main" id="{B9FCAF0D-32EC-7B1A-CE12-AB9AEB9220A1}"/>
              </a:ext>
            </a:extLst>
          </p:cNvPr>
          <p:cNvPicPr>
            <a:picLocks noChangeAspect="1"/>
          </p:cNvPicPr>
          <p:nvPr/>
        </p:nvPicPr>
        <p:blipFill rotWithShape="1">
          <a:blip r:embed="rId2"/>
          <a:srcRect t="91345" b="2319"/>
          <a:stretch/>
        </p:blipFill>
        <p:spPr>
          <a:xfrm>
            <a:off x="1893623" y="5819388"/>
            <a:ext cx="9513059" cy="331353"/>
          </a:xfrm>
          <a:prstGeom prst="rect">
            <a:avLst/>
          </a:prstGeom>
          <a:ln w="0">
            <a:noFill/>
          </a:ln>
        </p:spPr>
      </p:pic>
      <p:sp>
        <p:nvSpPr>
          <p:cNvPr id="440" name="CustomShape 7"/>
          <p:cNvSpPr/>
          <p:nvPr/>
        </p:nvSpPr>
        <p:spPr>
          <a:xfrm>
            <a:off x="9348160" y="5781321"/>
            <a:ext cx="236808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Wissensrepräsentation im RDF Format</a:t>
            </a:r>
            <a:endParaRPr lang="de-DE" sz="1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2"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64A1868D-EA79-4592-91E8-0F1D3310FF83}" type="slidenum">
              <a:rPr lang="de-DE" sz="900" b="1" strike="noStrike" spc="-1">
                <a:solidFill>
                  <a:srgbClr val="5073A5"/>
                </a:solidFill>
                <a:latin typeface="Frutiger LT Com 45 Light"/>
                <a:ea typeface="DejaVu Sans"/>
              </a:rPr>
              <a:t>6</a:t>
            </a:fld>
            <a:endParaRPr lang="de-DE" sz="900" b="0" strike="noStrike" spc="-1">
              <a:latin typeface="Arial"/>
            </a:endParaRPr>
          </a:p>
        </p:txBody>
      </p:sp>
      <p:sp>
        <p:nvSpPr>
          <p:cNvPr id="443"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Named Entity Recognition</a:t>
            </a:r>
            <a:endParaRPr lang="de-DE" sz="2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2BD7B6D-F4B1-4055-8AD9-2F7891E32BA3}" type="slidenum">
              <a:rPr lang="de-DE" sz="900" b="1" strike="noStrike" spc="-1">
                <a:solidFill>
                  <a:srgbClr val="5073A5"/>
                </a:solidFill>
                <a:latin typeface="Frutiger LT Com 45 Light"/>
                <a:ea typeface="DejaVu Sans"/>
              </a:rPr>
              <a:t>7</a:t>
            </a:fld>
            <a:endParaRPr lang="de-DE" sz="900" b="0" strike="noStrike" spc="-1">
              <a:latin typeface="Arial"/>
            </a:endParaRPr>
          </a:p>
        </p:txBody>
      </p:sp>
      <p:sp>
        <p:nvSpPr>
          <p:cNvPr id="44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Probleme</a:t>
            </a:r>
            <a:endParaRPr lang="de-DE" sz="2200" b="0" strike="noStrike" spc="-1">
              <a:latin typeface="Arial"/>
            </a:endParaRPr>
          </a:p>
        </p:txBody>
      </p:sp>
      <p:sp>
        <p:nvSpPr>
          <p:cNvPr id="447" name="CustomShape 4"/>
          <p:cNvSpPr/>
          <p:nvPr/>
        </p:nvSpPr>
        <p:spPr>
          <a:xfrm>
            <a:off x="1907778" y="1459957"/>
            <a:ext cx="7962087" cy="393808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Standard-</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 bietet keine auf medizinisches Fachvokabular trainierte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a:t>
            </a:r>
            <a:r>
              <a:rPr lang="de-DE" sz="2400" b="0" strike="noStrike" spc="-1" dirty="0">
                <a:solidFill>
                  <a:srgbClr val="000000"/>
                </a:solidFill>
                <a:latin typeface="Frutiger LT Com 45 Light"/>
                <a:ea typeface="DejaVu Sans"/>
              </a:rPr>
              <a:t>-Komponente.</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Geeignete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-Entity-Recognition-Komponente</a:t>
            </a:r>
            <a:r>
              <a:rPr lang="de-DE" sz="2400" b="0" strike="noStrike" spc="-1" dirty="0">
                <a:solidFill>
                  <a:srgbClr val="000000"/>
                </a:solidFill>
                <a:latin typeface="Frutiger LT Com 45 Light"/>
                <a:ea typeface="DejaVu Sans"/>
              </a:rPr>
              <a:t> aus der </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-Pipeline identifizieren (Entity </a:t>
            </a:r>
            <a:r>
              <a:rPr lang="de-DE" sz="2400" b="0" strike="noStrike" spc="-1" dirty="0" err="1">
                <a:solidFill>
                  <a:srgbClr val="000000"/>
                </a:solidFill>
                <a:latin typeface="Frutiger LT Com 45 Light"/>
                <a:ea typeface="DejaVu Sans"/>
              </a:rPr>
              <a:t>Ruler</a:t>
            </a:r>
            <a:r>
              <a:rPr lang="de-DE" sz="2400" b="0" strike="noStrike" spc="-1" dirty="0">
                <a:solidFill>
                  <a:srgbClr val="000000"/>
                </a:solidFill>
                <a:latin typeface="Frutiger LT Com 45 Light"/>
                <a:ea typeface="DejaVu Sans"/>
              </a:rPr>
              <a:t>, Entity </a:t>
            </a:r>
            <a:r>
              <a:rPr lang="de-DE" sz="2400" b="0" strike="noStrike" spc="-1" dirty="0" err="1">
                <a:solidFill>
                  <a:srgbClr val="000000"/>
                </a:solidFill>
                <a:latin typeface="Frutiger LT Com 45 Light"/>
                <a:ea typeface="DejaVu Sans"/>
              </a:rPr>
              <a:t>Recognizer</a:t>
            </a:r>
            <a:r>
              <a:rPr lang="de-DE" sz="2400" b="0" strike="noStrike" spc="-1" dirty="0">
                <a:solidFill>
                  <a:srgbClr val="000000"/>
                </a:solidFill>
                <a:latin typeface="Frutiger LT Com 45 Light"/>
                <a:ea typeface="DejaVu Sans"/>
              </a:rPr>
              <a:t>, Entity Linker)</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Aus welcher Quelle kann geeignetes medizinisches Fachvokabular bezogen werden, in dem Begriffe kategorisiert (Krankheit, Symptom, Therapie, Medikament, ...) sind.</a:t>
            </a:r>
            <a:endParaRPr lang="de-DE" sz="2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D93D26A-01B4-4121-9D1F-DA4AFBED8BCF}" type="slidenum">
              <a:rPr lang="de-DE" sz="900" b="1" strike="noStrike" spc="-1">
                <a:solidFill>
                  <a:srgbClr val="5073A5"/>
                </a:solidFill>
                <a:latin typeface="Frutiger LT Com 45 Light"/>
                <a:ea typeface="DejaVu Sans"/>
              </a:rPr>
              <a:t>8</a:t>
            </a:fld>
            <a:endParaRPr lang="de-DE" sz="900" b="0" strike="noStrike" spc="-1">
              <a:latin typeface="Arial"/>
            </a:endParaRPr>
          </a:p>
        </p:txBody>
      </p:sp>
      <p:sp>
        <p:nvSpPr>
          <p:cNvPr id="45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Lösungsansatz</a:t>
            </a:r>
            <a:endParaRPr lang="de-DE" sz="2200" b="0" strike="noStrike" spc="-1">
              <a:latin typeface="Arial"/>
            </a:endParaRPr>
          </a:p>
        </p:txBody>
      </p:sp>
      <p:pic>
        <p:nvPicPr>
          <p:cNvPr id="451" name="Grafik 2"/>
          <p:cNvPicPr/>
          <p:nvPr/>
        </p:nvPicPr>
        <p:blipFill>
          <a:blip r:embed="rId2"/>
          <a:stretch/>
        </p:blipFill>
        <p:spPr>
          <a:xfrm>
            <a:off x="7239960" y="1269360"/>
            <a:ext cx="4211640" cy="4808520"/>
          </a:xfrm>
          <a:prstGeom prst="rect">
            <a:avLst/>
          </a:prstGeom>
          <a:ln w="0">
            <a:noFill/>
          </a:ln>
        </p:spPr>
      </p:pic>
      <p:sp>
        <p:nvSpPr>
          <p:cNvPr id="452" name="CustomShape 4"/>
          <p:cNvSpPr/>
          <p:nvPr/>
        </p:nvSpPr>
        <p:spPr>
          <a:xfrm>
            <a:off x="720000" y="1269360"/>
            <a:ext cx="6170400" cy="481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National Library of Medicine (NLM) stellt Named Entity Recognition Tools auf ihrer Webseite zu Verfügung *)</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Vokabular: MetaMap bzw. MetaMapLite</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Für das Training des spaCy Entity Rulers wurde das Vokabular aus dem MetaMapLite-Projekt verwendet.</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Der Concept Unified Identifier (CUI) ermöglicht die Suche nach Synonymen.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Viele Begriffe des Vokabulars enthalten eine Kategorisierung wie </a:t>
            </a:r>
            <a:r>
              <a:rPr lang="de-DE" sz="1800" b="0" i="1" strike="noStrike" spc="-1">
                <a:solidFill>
                  <a:srgbClr val="000000"/>
                </a:solidFill>
                <a:latin typeface="Frutiger LT Com 45 Light"/>
                <a:ea typeface="DejaVu Sans"/>
              </a:rPr>
              <a:t>disease</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disorder</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finding</a:t>
            </a:r>
            <a:r>
              <a:rPr lang="de-DE" sz="1800" b="0" strike="noStrike" spc="-1">
                <a:solidFill>
                  <a:srgbClr val="000000"/>
                </a:solidFill>
                <a:latin typeface="Frutiger LT Com 45 Light"/>
                <a:ea typeface="DejaVu Sans"/>
              </a:rPr>
              <a:t>, etc.</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Fehlt eine Kategorisierung, kann über die Synonymen-Suche ein Begriff mit Kategorisierung gesucht werden.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Diese Kategorisierung wird für das Training des Entity Rulers übernommen.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126.485 </a:t>
            </a:r>
            <a:r>
              <a:rPr lang="de-DE" sz="1800" b="0" i="1" strike="noStrike" spc="-1">
                <a:solidFill>
                  <a:srgbClr val="000000"/>
                </a:solidFill>
                <a:latin typeface="Frutiger LT Com 45 Light"/>
                <a:ea typeface="DejaVu Sans"/>
              </a:rPr>
              <a:t>diseases</a:t>
            </a:r>
            <a:r>
              <a:rPr lang="de-DE" sz="1800" b="0" strike="noStrike" spc="-1">
                <a:solidFill>
                  <a:srgbClr val="000000"/>
                </a:solidFill>
                <a:latin typeface="Frutiger LT Com 45 Light"/>
                <a:ea typeface="DejaVu Sans"/>
              </a:rPr>
              <a:t> / </a:t>
            </a:r>
            <a:r>
              <a:rPr lang="de-DE" sz="1800" b="0" i="1" strike="noStrike" spc="-1">
                <a:solidFill>
                  <a:srgbClr val="000000"/>
                </a:solidFill>
                <a:latin typeface="Frutiger LT Com 45 Light"/>
                <a:ea typeface="DejaVu Sans"/>
              </a:rPr>
              <a:t>disorders</a:t>
            </a:r>
            <a:r>
              <a:rPr lang="de-DE" sz="1800" b="0" strike="noStrike" spc="-1">
                <a:solidFill>
                  <a:srgbClr val="000000"/>
                </a:solidFill>
                <a:latin typeface="Frutiger LT Com 45 Light"/>
                <a:ea typeface="DejaVu Sans"/>
              </a:rPr>
              <a:t>, 60.423 </a:t>
            </a:r>
            <a:r>
              <a:rPr lang="de-DE" sz="1800" b="0" i="1" strike="noStrike" spc="-1">
                <a:solidFill>
                  <a:srgbClr val="000000"/>
                </a:solidFill>
                <a:latin typeface="Frutiger LT Com 45 Light"/>
                <a:ea typeface="DejaVu Sans"/>
              </a:rPr>
              <a:t>findings</a:t>
            </a:r>
            <a:endParaRPr lang="de-DE" sz="1800" b="0" strike="noStrike" spc="-1">
              <a:latin typeface="Arial"/>
            </a:endParaRPr>
          </a:p>
          <a:p>
            <a:pPr>
              <a:lnSpc>
                <a:spcPct val="100000"/>
              </a:lnSpc>
              <a:spcBef>
                <a:spcPts val="601"/>
              </a:spcBef>
            </a:pPr>
            <a:endParaRPr lang="de-DE" sz="1800" b="0" strike="noStrike" spc="-1">
              <a:latin typeface="Arial"/>
            </a:endParaRPr>
          </a:p>
        </p:txBody>
      </p:sp>
      <p:sp>
        <p:nvSpPr>
          <p:cNvPr id="453" name="CustomShape 5"/>
          <p:cNvSpPr/>
          <p:nvPr/>
        </p:nvSpPr>
        <p:spPr>
          <a:xfrm>
            <a:off x="659880" y="5947920"/>
            <a:ext cx="4143240" cy="257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100" b="0" strike="noStrike" spc="-1">
                <a:solidFill>
                  <a:srgbClr val="000000"/>
                </a:solidFill>
                <a:latin typeface="Arial"/>
                <a:ea typeface="DejaVu Sans"/>
              </a:rPr>
              <a:t>*) https://ii.nlm.nih.gov/Interactive/UTS_Required/MetaMap.html</a:t>
            </a:r>
            <a:endParaRPr lang="de-DE" sz="11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5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BF50B4DA-734D-402D-80B1-2450063A11FD}" type="slidenum">
              <a:rPr lang="de-DE" sz="900" b="1" strike="noStrike" spc="-1">
                <a:solidFill>
                  <a:srgbClr val="5073A5"/>
                </a:solidFill>
                <a:latin typeface="Frutiger LT Com 45 Light"/>
                <a:ea typeface="DejaVu Sans"/>
              </a:rPr>
              <a:t>9</a:t>
            </a:fld>
            <a:endParaRPr lang="de-DE" sz="900" b="0" strike="noStrike" spc="-1">
              <a:latin typeface="Arial"/>
            </a:endParaRPr>
          </a:p>
        </p:txBody>
      </p:sp>
      <p:sp>
        <p:nvSpPr>
          <p:cNvPr id="45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Datengrundlage</a:t>
            </a:r>
            <a:endParaRPr lang="de-DE" sz="2200" b="0" strike="noStrike" spc="-1">
              <a:latin typeface="Arial"/>
            </a:endParaRPr>
          </a:p>
        </p:txBody>
      </p:sp>
      <p:sp>
        <p:nvSpPr>
          <p:cNvPr id="457" name="CustomShape 4"/>
          <p:cNvSpPr/>
          <p:nvPr/>
        </p:nvSpPr>
        <p:spPr>
          <a:xfrm>
            <a:off x="883080" y="1440000"/>
            <a:ext cx="9196560" cy="2650320"/>
          </a:xfrm>
          <a:prstGeom prst="rect">
            <a:avLst/>
          </a:prstGeom>
          <a:noFill/>
          <a:ln w="0">
            <a:noFill/>
          </a:ln>
        </p:spPr>
        <p:style>
          <a:lnRef idx="0">
            <a:scrgbClr r="0" g="0" b="0"/>
          </a:lnRef>
          <a:fillRef idx="0">
            <a:scrgbClr r="0" g="0" b="0"/>
          </a:fillRef>
          <a:effectRef idx="0">
            <a:scrgbClr r="0" g="0" b="0"/>
          </a:effectRef>
          <a:fontRef idx="minor"/>
        </p:style>
      </p:sp>
      <p:sp>
        <p:nvSpPr>
          <p:cNvPr id="458" name="CustomShape 5"/>
          <p:cNvSpPr/>
          <p:nvPr/>
        </p:nvSpPr>
        <p:spPr>
          <a:xfrm>
            <a:off x="1399621" y="1937010"/>
            <a:ext cx="9196560" cy="29839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Webseiten des National Health Service UK (NHS) und der National Institutes of Health (NIH, U.S.) - 49 Texte zu mehreren psychischen Störungen (Agoraphobie, Alkoholmissbrauch, Depression, u. s. w.)</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Ein Artikel zum Thema „Mental </a:t>
            </a:r>
            <a:r>
              <a:rPr lang="de-DE" sz="2400" b="0" strike="noStrike" spc="-1" dirty="0" err="1">
                <a:solidFill>
                  <a:srgbClr val="000000"/>
                </a:solidFill>
                <a:latin typeface="Frutiger LT Com 45 Light"/>
                <a:ea typeface="DejaVu Sans"/>
              </a:rPr>
              <a:t>Disorder</a:t>
            </a:r>
            <a:r>
              <a:rPr lang="de-DE" sz="2400" b="0" strike="noStrike" spc="-1" dirty="0">
                <a:solidFill>
                  <a:srgbClr val="000000"/>
                </a:solidFill>
                <a:latin typeface="Frutiger LT Com 45 Light"/>
                <a:ea typeface="DejaVu Sans"/>
              </a:rPr>
              <a:t>“ auf Wikipedia</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„Clinical Handbook of Psychological </a:t>
            </a:r>
            <a:r>
              <a:rPr lang="de-DE" sz="2400" b="0" strike="noStrike" spc="-1" dirty="0" err="1">
                <a:solidFill>
                  <a:srgbClr val="000000"/>
                </a:solidFill>
                <a:latin typeface="Frutiger LT Com 45 Light"/>
                <a:ea typeface="DejaVu Sans"/>
              </a:rPr>
              <a:t>Disorders</a:t>
            </a:r>
            <a:r>
              <a:rPr lang="de-DE" sz="2400" b="0" strike="noStrike" spc="-1" dirty="0">
                <a:solidFill>
                  <a:srgbClr val="000000"/>
                </a:solidFill>
                <a:latin typeface="Frutiger LT Com 45 Light"/>
                <a:ea typeface="DejaVu Sans"/>
              </a:rPr>
              <a:t>“</a:t>
            </a:r>
            <a:endParaRPr lang="de-DE"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FernUni</Template>
  <TotalTime>0</TotalTime>
  <Words>1038</Words>
  <Application>Microsoft Office PowerPoint</Application>
  <PresentationFormat>Breitbild</PresentationFormat>
  <Paragraphs>169</Paragraphs>
  <Slides>23</Slides>
  <Notes>1</Notes>
  <HiddenSlides>0</HiddenSlides>
  <MMClips>0</MMClips>
  <ScaleCrop>false</ScaleCrop>
  <HeadingPairs>
    <vt:vector size="6" baseType="variant">
      <vt:variant>
        <vt:lpstr>Verwendete Schriftarten</vt:lpstr>
      </vt:variant>
      <vt:variant>
        <vt:i4>5</vt:i4>
      </vt:variant>
      <vt:variant>
        <vt:lpstr>Design</vt:lpstr>
      </vt:variant>
      <vt:variant>
        <vt:i4>9</vt:i4>
      </vt:variant>
      <vt:variant>
        <vt:lpstr>Folientitel</vt:lpstr>
      </vt:variant>
      <vt:variant>
        <vt:i4>23</vt:i4>
      </vt:variant>
    </vt:vector>
  </HeadingPairs>
  <TitlesOfParts>
    <vt:vector size="37" baseType="lpstr">
      <vt:lpstr>Arial</vt:lpstr>
      <vt:lpstr>Frutiger LT Com 45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FernUniversität Hagen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Jessen, Malte</dc:creator>
  <dc:description/>
  <cp:lastModifiedBy>Dietrich Tönnies</cp:lastModifiedBy>
  <cp:revision>676</cp:revision>
  <dcterms:created xsi:type="dcterms:W3CDTF">2017-05-29T05:49:40Z</dcterms:created>
  <dcterms:modified xsi:type="dcterms:W3CDTF">2023-03-13T18:04:59Z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18</vt:i4>
  </property>
</Properties>
</file>