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22" r:id="rId1"/>
    <p:sldMasterId id="2147483749" r:id="rId2"/>
    <p:sldMasterId id="2147483739" r:id="rId3"/>
    <p:sldMasterId id="2147483744" r:id="rId4"/>
    <p:sldMasterId id="2147483717" r:id="rId5"/>
  </p:sldMasterIdLst>
  <p:notesMasterIdLst>
    <p:notesMasterId r:id="rId18"/>
  </p:notesMasterIdLst>
  <p:sldIdLst>
    <p:sldId id="369" r:id="rId6"/>
    <p:sldId id="371" r:id="rId7"/>
    <p:sldId id="375" r:id="rId8"/>
    <p:sldId id="377" r:id="rId9"/>
    <p:sldId id="378" r:id="rId10"/>
    <p:sldId id="379" r:id="rId11"/>
    <p:sldId id="380" r:id="rId12"/>
    <p:sldId id="381" r:id="rId13"/>
    <p:sldId id="374" r:id="rId14"/>
    <p:sldId id="376" r:id="rId15"/>
    <p:sldId id="292" r:id="rId16"/>
    <p:sldId id="347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rutiger LT Com 45 Light" panose="020B0303030504090204" charset="0"/>
      <p:regular r:id="rId23"/>
      <p:bold r:id="rId24"/>
      <p:italic r:id="rId25"/>
      <p:boldItalic r:id="rId26"/>
    </p:embeddedFont>
  </p:embeddedFontLst>
  <p:defaultTextStyle>
    <a:defPPr>
      <a:defRPr lang="de-DE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stat, Valerie" initials="RV" lastIdx="1" clrIdx="0">
    <p:extLst>
      <p:ext uri="{19B8F6BF-5375-455C-9EA6-DF929625EA0E}">
        <p15:presenceInfo xmlns:p15="http://schemas.microsoft.com/office/powerpoint/2012/main" userId="Restat, Valer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3A5"/>
    <a:srgbClr val="F6E3D8"/>
    <a:srgbClr val="0099CC"/>
    <a:srgbClr val="DFECEC"/>
    <a:srgbClr val="E6ECE0"/>
    <a:srgbClr val="006565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558" autoAdjust="0"/>
  </p:normalViewPr>
  <p:slideViewPr>
    <p:cSldViewPr snapToObjects="1">
      <p:cViewPr varScale="1">
        <p:scale>
          <a:sx n="62" d="100"/>
          <a:sy n="62" d="100"/>
        </p:scale>
        <p:origin x="102" y="9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DBCAC-5F00-47F0-BBE7-4862A47AF8BE}" type="datetimeFigureOut">
              <a:rPr lang="de-DE" smtClean="0"/>
              <a:t>09.03.2023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ADF2-3AF6-4B39-998B-734B615086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66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ADF2-3AF6-4B39-998B-734B6150863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31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2083CB8-A9F3-4F42-9863-449C03773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1" b="16148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32656"/>
            <a:ext cx="2476800" cy="449922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AB30FBFF-F9CA-46A1-A02C-B79147FD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25" y="4097688"/>
            <a:ext cx="8928992" cy="1125144"/>
          </a:xfr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B30425AB-5B55-42FB-9186-52767892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925" y="5321824"/>
            <a:ext cx="8928992" cy="1087508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E682A4-1C67-45E7-B7FE-C1ED2E08F677}"/>
              </a:ext>
            </a:extLst>
          </p:cNvPr>
          <p:cNvGrpSpPr/>
          <p:nvPr userDrawn="1"/>
        </p:nvGrpSpPr>
        <p:grpSpPr>
          <a:xfrm>
            <a:off x="10104000" y="2126877"/>
            <a:ext cx="2088000" cy="1741451"/>
            <a:chOff x="10104000" y="2126877"/>
            <a:chExt cx="2088000" cy="1741451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340F2C6-8C11-4544-86A3-3B7B8065B96A}"/>
                </a:ext>
              </a:extLst>
            </p:cNvPr>
            <p:cNvSpPr/>
            <p:nvPr userDrawn="1"/>
          </p:nvSpPr>
          <p:spPr>
            <a:xfrm flipV="1">
              <a:off x="10920188" y="2126877"/>
              <a:ext cx="1271812" cy="942734"/>
            </a:xfrm>
            <a:prstGeom prst="rect">
              <a:avLst/>
            </a:prstGeom>
            <a:solidFill>
              <a:srgbClr val="5073A5"/>
            </a:solidFill>
            <a:ln>
              <a:solidFill>
                <a:srgbClr val="5073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F6167FB-A668-4F01-9BDE-71CDA67CA49C}"/>
                </a:ext>
              </a:extLst>
            </p:cNvPr>
            <p:cNvGrpSpPr/>
            <p:nvPr userDrawn="1"/>
          </p:nvGrpSpPr>
          <p:grpSpPr>
            <a:xfrm>
              <a:off x="10104000" y="2126877"/>
              <a:ext cx="2088000" cy="1741451"/>
              <a:chOff x="5816" y="2263613"/>
              <a:chExt cx="2088000" cy="1741451"/>
            </a:xfrm>
          </p:grpSpPr>
          <p:sp>
            <p:nvSpPr>
              <p:cNvPr id="2" name="Rechteck: diagonal liegende Ecken abgerundet 1">
                <a:extLst>
                  <a:ext uri="{FF2B5EF4-FFF2-40B4-BE49-F238E27FC236}">
                    <a16:creationId xmlns:a16="http://schemas.microsoft.com/office/drawing/2014/main" id="{5164E801-976B-4DAD-8F09-332947F21A9B}"/>
                  </a:ext>
                </a:extLst>
              </p:cNvPr>
              <p:cNvSpPr/>
              <p:nvPr userDrawn="1"/>
            </p:nvSpPr>
            <p:spPr>
              <a:xfrm flipV="1">
                <a:off x="5816" y="2263613"/>
                <a:ext cx="2088000" cy="1741451"/>
              </a:xfrm>
              <a:prstGeom prst="round2DiagRect">
                <a:avLst/>
              </a:prstGeom>
              <a:solidFill>
                <a:srgbClr val="5073A5"/>
              </a:solidFill>
              <a:ln>
                <a:solidFill>
                  <a:srgbClr val="5073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99FAAEB-2B5C-403E-9AB2-A696846E28F5}"/>
                  </a:ext>
                </a:extLst>
              </p:cNvPr>
              <p:cNvSpPr txBox="1"/>
              <p:nvPr userDrawn="1"/>
            </p:nvSpPr>
            <p:spPr>
              <a:xfrm>
                <a:off x="149716" y="2504804"/>
                <a:ext cx="1800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600" dirty="0">
                    <a:solidFill>
                      <a:schemeClr val="bg1"/>
                    </a:solidFill>
                  </a:rPr>
                  <a:t>Fakultät für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Mathematik und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Informatik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16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890576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890576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8A6FFBF-37F6-4C1E-9394-D8581F81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2791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6143739"/>
            <a:ext cx="2476800" cy="449922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D4A4DBE-E1E9-41AB-B673-EC305D9B0691}"/>
              </a:ext>
            </a:extLst>
          </p:cNvPr>
          <p:cNvGrpSpPr/>
          <p:nvPr userDrawn="1"/>
        </p:nvGrpSpPr>
        <p:grpSpPr>
          <a:xfrm flipH="1">
            <a:off x="8643302" y="0"/>
            <a:ext cx="3548698" cy="4581128"/>
            <a:chOff x="1171" y="0"/>
            <a:chExt cx="4229489" cy="5877272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" y="0"/>
              <a:ext cx="4229489" cy="5877272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B61B983-C9B2-470B-B425-A345C928F5B0}"/>
                </a:ext>
              </a:extLst>
            </p:cNvPr>
            <p:cNvSpPr/>
            <p:nvPr userDrawn="1"/>
          </p:nvSpPr>
          <p:spPr>
            <a:xfrm>
              <a:off x="263352" y="264339"/>
              <a:ext cx="3744416" cy="37407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43072102-5695-4CC3-8806-F8B4CFEB5908}"/>
              </a:ext>
            </a:extLst>
          </p:cNvPr>
          <p:cNvSpPr txBox="1"/>
          <p:nvPr userDrawn="1"/>
        </p:nvSpPr>
        <p:spPr>
          <a:xfrm>
            <a:off x="8761467" y="116633"/>
            <a:ext cx="32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Fakultät für</a:t>
            </a:r>
          </a:p>
          <a:p>
            <a:r>
              <a:rPr lang="de-DE" b="1" dirty="0">
                <a:solidFill>
                  <a:schemeClr val="bg1"/>
                </a:solidFill>
              </a:rPr>
              <a:t>Mathematik und Informatik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412622-88A7-4EA5-8D7F-4B064147B9D5}"/>
              </a:ext>
            </a:extLst>
          </p:cNvPr>
          <p:cNvSpPr txBox="1"/>
          <p:nvPr userDrawn="1"/>
        </p:nvSpPr>
        <p:spPr>
          <a:xfrm>
            <a:off x="8758046" y="2857579"/>
            <a:ext cx="39570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Lehrgebiet Datenbanken und Informationssysteme</a:t>
            </a:r>
          </a:p>
          <a:p>
            <a:r>
              <a:rPr lang="de-DE" sz="1600" i="1" dirty="0">
                <a:solidFill>
                  <a:schemeClr val="bg1"/>
                </a:solidFill>
              </a:rPr>
              <a:t>https://www.fernuni-hagen.de/dbis/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E4EA85-AD1A-4E27-AA9F-0E8B99A428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0825" y="2148386"/>
            <a:ext cx="2922587" cy="4885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425555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353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68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EF7372D-7785-48C4-9895-758F14E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07364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632027-51C0-4572-9ED4-454BF2A3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483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790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35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EF7372D-7785-48C4-9895-758F14E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453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2662-9BF4-40E0-A960-2CBEB68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5623A-4AF1-4C68-9E9F-77CF9B629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5E8D84-46C7-407C-9DBA-2F5968E305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81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272808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632027-51C0-4572-9ED4-454BF2A3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36802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5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475E0A8-A6CD-46B5-8497-BB4D644E58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s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743381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200104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657280" indent="-285750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Ebene 1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273F78E-FD2A-495A-B70A-8DCF8E515F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2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Spiegelstr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1pPr>
            <a:lvl2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2pPr>
            <a:lvl3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3pPr>
            <a:lvl4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4pPr>
            <a:lvl5pPr>
              <a:spcBef>
                <a:spcPts val="0"/>
              </a:spcBef>
              <a:spcAft>
                <a:spcPts val="1200"/>
              </a:spcAft>
              <a:buClr>
                <a:srgbClr val="5073A5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0C39B9-7BBD-481A-B002-32E41D017E6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2F303FB-A42C-415A-8D60-56FFC0D8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092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6143739"/>
            <a:ext cx="2476800" cy="449922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A73127C-7AB6-4B39-9A5C-39D13DF60C8E}"/>
              </a:ext>
            </a:extLst>
          </p:cNvPr>
          <p:cNvGrpSpPr/>
          <p:nvPr userDrawn="1"/>
        </p:nvGrpSpPr>
        <p:grpSpPr>
          <a:xfrm>
            <a:off x="8643302" y="0"/>
            <a:ext cx="3548698" cy="4581128"/>
            <a:chOff x="2135560" y="1498887"/>
            <a:chExt cx="3548698" cy="4581128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1951D80-7FBA-4AB2-A39E-5324A39543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35560" y="1498887"/>
              <a:ext cx="3548698" cy="4581128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E577D90-ACD5-48A2-AE50-C4525514D6A6}"/>
                </a:ext>
              </a:extLst>
            </p:cNvPr>
            <p:cNvSpPr/>
            <p:nvPr userDrawn="1"/>
          </p:nvSpPr>
          <p:spPr>
            <a:xfrm>
              <a:off x="2351584" y="1663925"/>
              <a:ext cx="3240360" cy="2269131"/>
            </a:xfrm>
            <a:prstGeom prst="rect">
              <a:avLst/>
            </a:prstGeom>
            <a:solidFill>
              <a:srgbClr val="507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43072102-5695-4CC3-8806-F8B4CFEB5908}"/>
              </a:ext>
            </a:extLst>
          </p:cNvPr>
          <p:cNvSpPr txBox="1"/>
          <p:nvPr userDrawn="1"/>
        </p:nvSpPr>
        <p:spPr>
          <a:xfrm>
            <a:off x="8761467" y="116633"/>
            <a:ext cx="32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Fakultät für</a:t>
            </a:r>
          </a:p>
          <a:p>
            <a:r>
              <a:rPr lang="de-DE" b="1" dirty="0">
                <a:solidFill>
                  <a:schemeClr val="bg1"/>
                </a:solidFill>
              </a:rPr>
              <a:t>Mathematik und Informatik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E4EA85-AD1A-4E27-AA9F-0E8B99A428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59326" y="2148385"/>
            <a:ext cx="2704086" cy="1712663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Anne Koch</a:t>
            </a:r>
          </a:p>
          <a:p>
            <a:pPr lvl="0"/>
            <a:r>
              <a:rPr lang="de-DE" dirty="0"/>
              <a:t>Clara Jansen</a:t>
            </a:r>
          </a:p>
          <a:p>
            <a:pPr lvl="0"/>
            <a:r>
              <a:rPr lang="de-DE" dirty="0"/>
              <a:t>Dietrich Tönnies</a:t>
            </a:r>
          </a:p>
        </p:txBody>
      </p:sp>
    </p:spTree>
    <p:extLst>
      <p:ext uri="{BB962C8B-B14F-4D97-AF65-F5344CB8AC3E}">
        <p14:creationId xmlns:p14="http://schemas.microsoft.com/office/powerpoint/2010/main" val="13213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2083CB8-A9F3-4F42-9863-449C03773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1" b="16148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332656"/>
            <a:ext cx="2476800" cy="449922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E682A4-1C67-45E7-B7FE-C1ED2E08F677}"/>
              </a:ext>
            </a:extLst>
          </p:cNvPr>
          <p:cNvGrpSpPr/>
          <p:nvPr userDrawn="1"/>
        </p:nvGrpSpPr>
        <p:grpSpPr>
          <a:xfrm>
            <a:off x="10104000" y="2126877"/>
            <a:ext cx="2088000" cy="1741451"/>
            <a:chOff x="10104000" y="2126877"/>
            <a:chExt cx="2088000" cy="1741451"/>
          </a:xfrm>
          <a:solidFill>
            <a:schemeClr val="accent5"/>
          </a:solidFill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340F2C6-8C11-4544-86A3-3B7B8065B96A}"/>
                </a:ext>
              </a:extLst>
            </p:cNvPr>
            <p:cNvSpPr/>
            <p:nvPr userDrawn="1"/>
          </p:nvSpPr>
          <p:spPr>
            <a:xfrm flipV="1">
              <a:off x="10920188" y="2126877"/>
              <a:ext cx="1271812" cy="942734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F6167FB-A668-4F01-9BDE-71CDA67CA49C}"/>
                </a:ext>
              </a:extLst>
            </p:cNvPr>
            <p:cNvGrpSpPr/>
            <p:nvPr userDrawn="1"/>
          </p:nvGrpSpPr>
          <p:grpSpPr>
            <a:xfrm>
              <a:off x="10104000" y="2126877"/>
              <a:ext cx="2088000" cy="1741451"/>
              <a:chOff x="5816" y="2263613"/>
              <a:chExt cx="2088000" cy="1741451"/>
            </a:xfrm>
            <a:grpFill/>
          </p:grpSpPr>
          <p:sp>
            <p:nvSpPr>
              <p:cNvPr id="2" name="Rechteck: diagonal liegende Ecken abgerundet 1">
                <a:extLst>
                  <a:ext uri="{FF2B5EF4-FFF2-40B4-BE49-F238E27FC236}">
                    <a16:creationId xmlns:a16="http://schemas.microsoft.com/office/drawing/2014/main" id="{5164E801-976B-4DAD-8F09-332947F21A9B}"/>
                  </a:ext>
                </a:extLst>
              </p:cNvPr>
              <p:cNvSpPr/>
              <p:nvPr userDrawn="1"/>
            </p:nvSpPr>
            <p:spPr>
              <a:xfrm flipV="1">
                <a:off x="5816" y="2263613"/>
                <a:ext cx="2088000" cy="1741451"/>
              </a:xfrm>
              <a:prstGeom prst="round2Diag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99FAAEB-2B5C-403E-9AB2-A696846E28F5}"/>
                  </a:ext>
                </a:extLst>
              </p:cNvPr>
              <p:cNvSpPr txBox="1"/>
              <p:nvPr userDrawn="1"/>
            </p:nvSpPr>
            <p:spPr>
              <a:xfrm>
                <a:off x="149716" y="2504804"/>
                <a:ext cx="1800200" cy="830997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600" dirty="0">
                    <a:solidFill>
                      <a:schemeClr val="bg1"/>
                    </a:solidFill>
                  </a:rPr>
                  <a:t>Fakultät für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Mathematik und</a:t>
                </a:r>
              </a:p>
              <a:p>
                <a:pPr algn="r"/>
                <a:r>
                  <a:rPr lang="de-DE" sz="1600" b="1" dirty="0">
                    <a:solidFill>
                      <a:schemeClr val="bg1"/>
                    </a:solidFill>
                  </a:rPr>
                  <a:t>Informatik</a:t>
                </a:r>
              </a:p>
            </p:txBody>
          </p:sp>
        </p:grp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BCAF72C7-C77C-47C9-A173-9953564D5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25" y="4097688"/>
            <a:ext cx="8928992" cy="1125144"/>
          </a:xfr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5454CEA3-0199-42BD-94E6-D1A1AE088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925" y="5321824"/>
            <a:ext cx="8928992" cy="1087508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accent5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894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2662-9BF4-40E0-A960-2CBEB686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78F55C-A286-475F-A0ED-EFD25CB432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5623A-4AF1-4C68-9E9F-77CF9B629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4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45763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2pPr>
            <a:lvl3pPr marL="914354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3pPr>
            <a:lvl4pPr marL="137153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4pPr>
            <a:lvl5pPr marL="1828707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31504" y="6426003"/>
            <a:ext cx="7890576" cy="241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45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229294"/>
            <a:ext cx="10804433" cy="47919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bg2">
                    <a:lumMod val="50000"/>
                  </a:schemeClr>
                </a:solidFill>
              </a:rPr>
              <a:t>Folie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bg2">
                    <a:lumMod val="50000"/>
                  </a:schemeClr>
                </a:solidFill>
              </a:rPr>
              <a:t>Lehrgebiet</a:t>
            </a:r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 Multimedia und Internetanwendungen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051BA0B-FA02-473D-89B3-4226FB067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9A3C298C-8E6C-474A-8D72-026DC58A8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4122760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 i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68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7" r:id="rId3"/>
    <p:sldLayoutId id="2147483728" r:id="rId4"/>
    <p:sldLayoutId id="2147483729" r:id="rId5"/>
    <p:sldLayoutId id="2147483731" r:id="rId6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229294"/>
            <a:ext cx="10804433" cy="47919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4122760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accent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accent5"/>
                </a:solidFill>
              </a:rPr>
              <a:t>Folie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accent5"/>
                </a:solidFill>
              </a:rPr>
              <a:t>Chair of </a:t>
            </a:r>
            <a:r>
              <a:rPr lang="de-DE" dirty="0">
                <a:solidFill>
                  <a:schemeClr val="accent5"/>
                </a:solidFill>
              </a:rPr>
              <a:t>Databases and Information Systems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051BA0B-FA02-473D-89B3-4226FB067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cxnSp>
        <p:nvCxnSpPr>
          <p:cNvPr id="15" name="Gerade Verbindung 9">
            <a:extLst>
              <a:ext uri="{FF2B5EF4-FFF2-40B4-BE49-F238E27FC236}">
                <a16:creationId xmlns:a16="http://schemas.microsoft.com/office/drawing/2014/main" id="{DE89E539-DDF0-42A6-9DA6-9E52FBDA98EB}"/>
              </a:ext>
            </a:extLst>
          </p:cNvPr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0">
            <a:extLst>
              <a:ext uri="{FF2B5EF4-FFF2-40B4-BE49-F238E27FC236}">
                <a16:creationId xmlns:a16="http://schemas.microsoft.com/office/drawing/2014/main" id="{30A54B5A-DD49-414F-A210-5ABF98843B80}"/>
              </a:ext>
            </a:extLst>
          </p:cNvPr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700812"/>
            <a:ext cx="10804433" cy="4320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7272808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rgbClr val="5073A5"/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5073A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rgbClr val="5073A5"/>
                </a:solidFill>
              </a:rPr>
              <a:t>Folie</a:t>
            </a:r>
          </a:p>
        </p:txBody>
      </p:sp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bg2">
                    <a:lumMod val="50000"/>
                  </a:schemeClr>
                </a:solidFill>
              </a:rPr>
              <a:t>Lehrgebiet</a:t>
            </a:r>
            <a:r>
              <a:rPr lang="de-DE" b="1" dirty="0">
                <a:solidFill>
                  <a:schemeClr val="bg2">
                    <a:lumMod val="50000"/>
                  </a:schemeClr>
                </a:solidFill>
              </a:rPr>
              <a:t> Multimedia und Internetanwendungen</a:t>
            </a:r>
          </a:p>
        </p:txBody>
      </p:sp>
      <p:cxnSp>
        <p:nvCxnSpPr>
          <p:cNvPr id="13" name="Gerade Verbindung 9">
            <a:extLst>
              <a:ext uri="{FF2B5EF4-FFF2-40B4-BE49-F238E27FC236}">
                <a16:creationId xmlns:a16="http://schemas.microsoft.com/office/drawing/2014/main" id="{9FEC083C-1A4A-4F0D-9ED7-8BCF276E8B8C}"/>
              </a:ext>
            </a:extLst>
          </p:cNvPr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3F5D0EC6-967B-4160-9B28-C36EF6016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136E4B7-326F-4189-B992-34C64D21C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cxnSp>
        <p:nvCxnSpPr>
          <p:cNvPr id="17" name="Gerade Verbindung 10">
            <a:extLst>
              <a:ext uri="{FF2B5EF4-FFF2-40B4-BE49-F238E27FC236}">
                <a16:creationId xmlns:a16="http://schemas.microsoft.com/office/drawing/2014/main" id="{80F844FC-CD28-41D5-824E-732803128C69}"/>
              </a:ext>
            </a:extLst>
          </p:cNvPr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7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rgbClr val="5073A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rgbClr val="5073A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260648"/>
            <a:ext cx="8184312" cy="662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567" y="1700812"/>
            <a:ext cx="10804433" cy="4320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1504" y="6426003"/>
            <a:ext cx="7272808" cy="31529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440" y="6426003"/>
            <a:ext cx="553693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chemeClr val="accent5"/>
                </a:solidFill>
              </a:defRPr>
            </a:lvl1pPr>
          </a:lstStyle>
          <a:p>
            <a:fld id="{242EEE4B-4F13-4B3B-896D-98344C2D1A3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715567" y="6426003"/>
            <a:ext cx="431456" cy="24100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353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77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0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36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3" algn="l" defTabSz="9143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>
                <a:solidFill>
                  <a:schemeClr val="accent5"/>
                </a:solidFill>
              </a:rPr>
              <a:t>Folie</a:t>
            </a:r>
          </a:p>
        </p:txBody>
      </p:sp>
      <p:sp>
        <p:nvSpPr>
          <p:cNvPr id="12" name="Textplatzhalter 7"/>
          <p:cNvSpPr txBox="1">
            <a:spLocks/>
          </p:cNvSpPr>
          <p:nvPr userDrawn="1"/>
        </p:nvSpPr>
        <p:spPr>
          <a:xfrm>
            <a:off x="6961812" y="6426003"/>
            <a:ext cx="4561681" cy="216322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None/>
              <a:defRPr sz="10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93143" indent="-235512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spcBef>
                <a:spcPct val="200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dirty="0">
                <a:solidFill>
                  <a:schemeClr val="accent5"/>
                </a:solidFill>
              </a:rPr>
              <a:t>Chair of </a:t>
            </a:r>
            <a:r>
              <a:rPr lang="de-DE" dirty="0">
                <a:solidFill>
                  <a:schemeClr val="accent5"/>
                </a:solidFill>
              </a:rPr>
              <a:t>Databases and Information Systems</a:t>
            </a:r>
          </a:p>
        </p:txBody>
      </p:sp>
      <p:cxnSp>
        <p:nvCxnSpPr>
          <p:cNvPr id="16" name="Gerade Verbindung 9">
            <a:extLst>
              <a:ext uri="{FF2B5EF4-FFF2-40B4-BE49-F238E27FC236}">
                <a16:creationId xmlns:a16="http://schemas.microsoft.com/office/drawing/2014/main" id="{D4761A56-508A-419A-99EB-516CB953A9CD}"/>
              </a:ext>
            </a:extLst>
          </p:cNvPr>
          <p:cNvCxnSpPr>
            <a:cxnSpLocks/>
          </p:cNvCxnSpPr>
          <p:nvPr userDrawn="1"/>
        </p:nvCxnSpPr>
        <p:spPr>
          <a:xfrm>
            <a:off x="720000" y="997834"/>
            <a:ext cx="1021107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95013751-71D7-4F27-BEB4-8606FBF488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7"/>
          <a:stretch/>
        </p:blipFill>
        <p:spPr>
          <a:xfrm>
            <a:off x="8976320" y="578099"/>
            <a:ext cx="1954750" cy="44883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A0C8A0F-12FE-44E4-ACA2-633A7E56E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49"/>
          <a:stretch/>
        </p:blipFill>
        <p:spPr>
          <a:xfrm>
            <a:off x="11019437" y="555165"/>
            <a:ext cx="504056" cy="448838"/>
          </a:xfrm>
          <a:prstGeom prst="rect">
            <a:avLst/>
          </a:prstGeom>
        </p:spPr>
      </p:pic>
      <p:cxnSp>
        <p:nvCxnSpPr>
          <p:cNvPr id="19" name="Gerade Verbindung 10">
            <a:extLst>
              <a:ext uri="{FF2B5EF4-FFF2-40B4-BE49-F238E27FC236}">
                <a16:creationId xmlns:a16="http://schemas.microsoft.com/office/drawing/2014/main" id="{00C4ED81-9517-4985-9954-A3FED9D55471}"/>
              </a:ext>
            </a:extLst>
          </p:cNvPr>
          <p:cNvCxnSpPr/>
          <p:nvPr userDrawn="1"/>
        </p:nvCxn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7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92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hf hdr="0" dt="0"/>
  <p:txStyles>
    <p:titleStyle>
      <a:lvl1pPr algn="l" defTabSz="914353" rtl="0" eaLnBrk="1" latinLnBrk="0" hangingPunct="1">
        <a:spcBef>
          <a:spcPct val="0"/>
        </a:spcBef>
        <a:buNone/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50022" indent="-25002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93143" indent="-235512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Clr>
          <a:schemeClr val="accent5"/>
        </a:buClr>
        <a:buFont typeface="Symbol" panose="05050102010706020507" pitchFamily="18" charset="2"/>
        <a:buChar char="-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AE2B59A-0C3A-4D4B-AD1F-172B59217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Automatische Erstellung einer Wissensrepräsentation aus einem medizinischen Text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6312F315-519E-4CFC-A848-FBEC6788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Fachpraktikum Natural Language Processing, Information </a:t>
            </a:r>
            <a:r>
              <a:rPr lang="de-DE" b="1" dirty="0" err="1"/>
              <a:t>Extraction</a:t>
            </a:r>
            <a:r>
              <a:rPr lang="de-DE" b="1" dirty="0"/>
              <a:t> und Retrieval (01589)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7BB2A3-9A23-4C62-AC15-EB67BFC81A20}"/>
              </a:ext>
            </a:extLst>
          </p:cNvPr>
          <p:cNvSpPr txBox="1"/>
          <p:nvPr/>
        </p:nvSpPr>
        <p:spPr>
          <a:xfrm>
            <a:off x="10116075" y="2348880"/>
            <a:ext cx="1944217" cy="1077218"/>
          </a:xfrm>
          <a:prstGeom prst="rect">
            <a:avLst/>
          </a:prstGeom>
          <a:solidFill>
            <a:srgbClr val="5073A5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chemeClr val="bg1"/>
                </a:solidFill>
              </a:rPr>
              <a:t>Fakultät für</a:t>
            </a:r>
          </a:p>
          <a:p>
            <a:pPr algn="r"/>
            <a:r>
              <a:rPr lang="de-DE" sz="1600" b="1" dirty="0">
                <a:solidFill>
                  <a:schemeClr val="bg1"/>
                </a:solidFill>
              </a:rPr>
              <a:t>Mathematik und</a:t>
            </a:r>
            <a:br>
              <a:rPr lang="de-DE" sz="1600" b="1" dirty="0">
                <a:solidFill>
                  <a:schemeClr val="bg1"/>
                </a:solidFill>
              </a:rPr>
            </a:br>
            <a:r>
              <a:rPr lang="de-DE" sz="1600" b="1" dirty="0">
                <a:solidFill>
                  <a:schemeClr val="bg1"/>
                </a:solidFill>
              </a:rPr>
              <a:t>Informatik</a:t>
            </a:r>
          </a:p>
          <a:p>
            <a:pPr algn="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7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0A1E6-B3BB-690C-8A21-1AA0C6C1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AA2A5D-08B4-5976-AB74-B0C257AA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020087-2D59-8B31-17D5-5C222BF5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A5287F-93F4-3D07-24C1-A409A27D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54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D6A61-F11A-445E-A389-DDF365A48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59326" y="2148385"/>
            <a:ext cx="3213338" cy="2132786"/>
          </a:xfrm>
        </p:spPr>
        <p:txBody>
          <a:bodyPr/>
          <a:lstStyle/>
          <a:p>
            <a:r>
              <a:rPr lang="de-DE" dirty="0"/>
              <a:t>Anne Koch</a:t>
            </a:r>
          </a:p>
          <a:p>
            <a:r>
              <a:rPr lang="de-DE" dirty="0"/>
              <a:t>Clara Jansen</a:t>
            </a:r>
          </a:p>
          <a:p>
            <a:r>
              <a:rPr lang="de-DE" dirty="0"/>
              <a:t>Dietrich Tönnies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B1F520A-731A-4F28-B4FD-6CDD463BD287}"/>
              </a:ext>
            </a:extLst>
          </p:cNvPr>
          <p:cNvCxnSpPr>
            <a:cxnSpLocks/>
          </p:cNvCxnSpPr>
          <p:nvPr/>
        </p:nvCxnSpPr>
        <p:spPr>
          <a:xfrm>
            <a:off x="1037592" y="1520788"/>
            <a:ext cx="17848" cy="381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E018C69-C6A4-4C1F-9098-4485BCD54238}"/>
              </a:ext>
            </a:extLst>
          </p:cNvPr>
          <p:cNvSpPr txBox="1"/>
          <p:nvPr/>
        </p:nvSpPr>
        <p:spPr>
          <a:xfrm>
            <a:off x="1145298" y="1746690"/>
            <a:ext cx="40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1</a:t>
            </a:r>
            <a:endParaRPr lang="de-DE" sz="17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465E726-491C-4FED-A6BD-77C758195022}"/>
              </a:ext>
            </a:extLst>
          </p:cNvPr>
          <p:cNvSpPr txBox="1"/>
          <p:nvPr/>
        </p:nvSpPr>
        <p:spPr>
          <a:xfrm>
            <a:off x="1145302" y="2444953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2</a:t>
            </a:r>
            <a:endParaRPr lang="de-DE" sz="2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4B606E3-C272-466A-95DF-658225666BBC}"/>
              </a:ext>
            </a:extLst>
          </p:cNvPr>
          <p:cNvSpPr txBox="1"/>
          <p:nvPr/>
        </p:nvSpPr>
        <p:spPr>
          <a:xfrm>
            <a:off x="1131341" y="4281171"/>
            <a:ext cx="365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Thema 3</a:t>
            </a:r>
            <a:endParaRPr lang="de-DE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766DEFA-0322-478E-AAEC-D005875D22B0}"/>
              </a:ext>
            </a:extLst>
          </p:cNvPr>
          <p:cNvSpPr txBox="1"/>
          <p:nvPr/>
        </p:nvSpPr>
        <p:spPr>
          <a:xfrm>
            <a:off x="1487489" y="3219918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2</a:t>
            </a:r>
            <a:endParaRPr lang="de-DE" sz="2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C013805-0013-4720-8864-FD253EFD490F}"/>
              </a:ext>
            </a:extLst>
          </p:cNvPr>
          <p:cNvSpPr txBox="1"/>
          <p:nvPr/>
        </p:nvSpPr>
        <p:spPr>
          <a:xfrm>
            <a:off x="1487490" y="2814285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1</a:t>
            </a:r>
            <a:endParaRPr lang="de-DE" sz="2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6AF223C-AF34-40C2-9B22-121D433C61D2}"/>
              </a:ext>
            </a:extLst>
          </p:cNvPr>
          <p:cNvSpPr txBox="1"/>
          <p:nvPr/>
        </p:nvSpPr>
        <p:spPr>
          <a:xfrm>
            <a:off x="1487490" y="3625551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3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2004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D02AFA-E81D-413D-AC9B-81F39539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Quelle 1</a:t>
            </a:r>
          </a:p>
          <a:p>
            <a:r>
              <a:rPr lang="en-US" dirty="0"/>
              <a:t>Quelle 2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F44125B-29CD-477E-A90A-6E16A42C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65AB538-E122-4F3A-A3E3-440875444D6F}"/>
              </a:ext>
            </a:extLst>
          </p:cNvPr>
          <p:cNvSpPr/>
          <p:nvPr/>
        </p:nvSpPr>
        <p:spPr>
          <a:xfrm>
            <a:off x="479376" y="6381328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054F9A-8633-4904-A5B7-80C28E219E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3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986A6-DFEA-4D22-9F76-48336351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F751CDC-DFC3-465B-B0D3-34472B4019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Fußzeile</a:t>
            </a:r>
            <a:endParaRPr lang="de-DE" sz="9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108AD3-DCF5-4F70-960D-9183E7751968}"/>
              </a:ext>
            </a:extLst>
          </p:cNvPr>
          <p:cNvSpPr txBox="1"/>
          <p:nvPr/>
        </p:nvSpPr>
        <p:spPr>
          <a:xfrm>
            <a:off x="1145298" y="1746690"/>
            <a:ext cx="40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Aufgabenstellung</a:t>
            </a:r>
            <a:endParaRPr lang="de-DE" sz="17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9CEBA3-BAD3-482F-8AC4-454A59B3B02C}"/>
              </a:ext>
            </a:extLst>
          </p:cNvPr>
          <p:cNvSpPr txBox="1"/>
          <p:nvPr/>
        </p:nvSpPr>
        <p:spPr>
          <a:xfrm>
            <a:off x="1145302" y="2444953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Probleme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DBFE349-EAB1-4258-8B3C-E799BFA330A4}"/>
              </a:ext>
            </a:extLst>
          </p:cNvPr>
          <p:cNvSpPr txBox="1"/>
          <p:nvPr/>
        </p:nvSpPr>
        <p:spPr>
          <a:xfrm>
            <a:off x="1131341" y="3674384"/>
            <a:ext cx="365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Lösungsansatz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C005B4-ADC0-4FC0-ABE2-4E998B747F0A}"/>
              </a:ext>
            </a:extLst>
          </p:cNvPr>
          <p:cNvCxnSpPr>
            <a:cxnSpLocks/>
          </p:cNvCxnSpPr>
          <p:nvPr/>
        </p:nvCxnSpPr>
        <p:spPr>
          <a:xfrm>
            <a:off x="1037592" y="1520788"/>
            <a:ext cx="17848" cy="381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61C556C-BEEF-43EB-9AA9-E6E7B8556591}"/>
              </a:ext>
            </a:extLst>
          </p:cNvPr>
          <p:cNvSpPr txBox="1"/>
          <p:nvPr/>
        </p:nvSpPr>
        <p:spPr>
          <a:xfrm>
            <a:off x="1487489" y="3219918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2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F88F99-FDC0-4EE8-A741-AA2EA3347301}"/>
              </a:ext>
            </a:extLst>
          </p:cNvPr>
          <p:cNvSpPr txBox="1"/>
          <p:nvPr/>
        </p:nvSpPr>
        <p:spPr>
          <a:xfrm>
            <a:off x="1487490" y="2814285"/>
            <a:ext cx="228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Aspekt 1</a:t>
            </a:r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CF9D7E-26F4-464F-BC7E-FFD2E76EE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6600C5F-38B5-8861-FB97-324731D2CFC0}"/>
              </a:ext>
            </a:extLst>
          </p:cNvPr>
          <p:cNvSpPr txBox="1"/>
          <p:nvPr/>
        </p:nvSpPr>
        <p:spPr>
          <a:xfrm>
            <a:off x="1145298" y="4120192"/>
            <a:ext cx="365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Modelle und Implementierung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1A021A-13F1-754A-F825-DDC2B5323D70}"/>
              </a:ext>
            </a:extLst>
          </p:cNvPr>
          <p:cNvSpPr txBox="1"/>
          <p:nvPr/>
        </p:nvSpPr>
        <p:spPr>
          <a:xfrm>
            <a:off x="1157603" y="4907261"/>
            <a:ext cx="365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Zusammenfassung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4F5E4B-1166-FB42-206C-E2ECA4003607}"/>
              </a:ext>
            </a:extLst>
          </p:cNvPr>
          <p:cNvSpPr txBox="1"/>
          <p:nvPr/>
        </p:nvSpPr>
        <p:spPr>
          <a:xfrm>
            <a:off x="1143793" y="4493375"/>
            <a:ext cx="365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523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F0FD383-0708-8C7F-C2E7-B0DEA2AD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865A91-01D2-2AE7-21FB-2C9F0207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9FBF03-A5BD-C887-6D85-92F05416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142BF8-4B87-366C-F73F-54AC8A1C95DA}"/>
              </a:ext>
            </a:extLst>
          </p:cNvPr>
          <p:cNvSpPr txBox="1"/>
          <p:nvPr/>
        </p:nvSpPr>
        <p:spPr>
          <a:xfrm>
            <a:off x="720000" y="1196752"/>
            <a:ext cx="1012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Automatische Erstellung einer Wissensrepräsentation aus einem medizinischen Text</a:t>
            </a:r>
          </a:p>
        </p:txBody>
      </p:sp>
    </p:spTree>
    <p:extLst>
      <p:ext uri="{BB962C8B-B14F-4D97-AF65-F5344CB8AC3E}">
        <p14:creationId xmlns:p14="http://schemas.microsoft.com/office/powerpoint/2010/main" val="249489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D45C8E8-8CF9-AC26-2168-2A6819C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0EFC3F-77AC-8D97-6F92-0A041804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5A3179-FA10-265F-0BC1-12DB7682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67590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1C645B9-83DB-B9A6-DC4A-46FE7DD4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AC90AD-6D2D-0951-205D-6F1772DD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2739E1-4E62-9B81-296B-15594290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</p:spTree>
    <p:extLst>
      <p:ext uri="{BB962C8B-B14F-4D97-AF65-F5344CB8AC3E}">
        <p14:creationId xmlns:p14="http://schemas.microsoft.com/office/powerpoint/2010/main" val="428528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8C0D6BC-ED44-B629-23DC-7F3C026F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01913E-6ED4-8BCB-4AFA-995B55C4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575E22E-DF60-10B0-56DF-504BAC0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9732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E953F04-FCDC-3956-56A9-0A38335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6A5D836-635D-339A-E14C-E8E81DC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A01A4E4-5035-B73B-0E39-2607BBFE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6951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976D9B7-063D-0387-AA01-9D8572F4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F2E30B-CCAE-C18A-867B-E0D16BFD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86DA568-41E8-613D-9C72-735B3EC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5610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FC98F6C-D7C2-442D-9E7D-AF0FD30F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Folie mit 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77DCCA-3481-4041-8BBC-5C69AA45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29AE26-8F31-4A01-B55C-C1FC693F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Fußzeile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27B04D1-560C-45BE-86DA-3B2CEE9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EEE4B-4F13-4B3B-896D-98344C2D1A3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5D16001-EADB-429F-BC5B-5CD6F694B5DF}"/>
              </a:ext>
            </a:extLst>
          </p:cNvPr>
          <p:cNvSpPr txBox="1"/>
          <p:nvPr/>
        </p:nvSpPr>
        <p:spPr>
          <a:xfrm>
            <a:off x="1032504" y="1087420"/>
            <a:ext cx="249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Thema 1</a:t>
            </a:r>
            <a:endParaRPr lang="en-US" sz="1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2DCC85-10A3-433A-9C1E-CCD2E2F1AD67}"/>
              </a:ext>
            </a:extLst>
          </p:cNvPr>
          <p:cNvSpPr txBox="1"/>
          <p:nvPr/>
        </p:nvSpPr>
        <p:spPr>
          <a:xfrm>
            <a:off x="3529239" y="1072160"/>
            <a:ext cx="1631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/>
                </a:solidFill>
              </a:rPr>
              <a:t>Aspekt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FBE0DA-18F5-4AB4-9E71-410CFED24166}"/>
              </a:ext>
            </a:extLst>
          </p:cNvPr>
          <p:cNvSpPr txBox="1"/>
          <p:nvPr/>
        </p:nvSpPr>
        <p:spPr>
          <a:xfrm>
            <a:off x="5313296" y="1087420"/>
            <a:ext cx="138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6"/>
                </a:solidFill>
              </a:rPr>
              <a:t>Aspekt 2</a:t>
            </a:r>
            <a:endParaRPr lang="de-DE" sz="1400" dirty="0">
              <a:solidFill>
                <a:schemeClr val="accent6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69E86F-6227-4FD8-8659-35BF16D86E62}"/>
              </a:ext>
            </a:extLst>
          </p:cNvPr>
          <p:cNvSpPr txBox="1"/>
          <p:nvPr/>
        </p:nvSpPr>
        <p:spPr>
          <a:xfrm>
            <a:off x="8459928" y="1082956"/>
            <a:ext cx="217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6"/>
                </a:solidFill>
              </a:rPr>
              <a:t>Thema 3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2C51B20-1FE6-4723-B4A7-27A373DF3C1D}"/>
              </a:ext>
            </a:extLst>
          </p:cNvPr>
          <p:cNvCxnSpPr>
            <a:cxnSpLocks/>
          </p:cNvCxnSpPr>
          <p:nvPr/>
        </p:nvCxnSpPr>
        <p:spPr>
          <a:xfrm>
            <a:off x="1079976" y="1395197"/>
            <a:ext cx="984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1A650B5-22BB-477B-ADDC-89D7DC003794}"/>
              </a:ext>
            </a:extLst>
          </p:cNvPr>
          <p:cNvSpPr txBox="1"/>
          <p:nvPr/>
        </p:nvSpPr>
        <p:spPr>
          <a:xfrm>
            <a:off x="6876284" y="1072160"/>
            <a:ext cx="138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6"/>
                </a:solidFill>
              </a:rPr>
              <a:t>Aspekt 3</a:t>
            </a:r>
            <a:endParaRPr lang="de-DE" sz="1400" dirty="0">
              <a:solidFill>
                <a:schemeClr val="accent6"/>
              </a:solidFill>
            </a:endParaRPr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5793867B-EDDC-4284-9904-0DFD8C3737A2}"/>
              </a:ext>
            </a:extLst>
          </p:cNvPr>
          <p:cNvSpPr/>
          <p:nvPr/>
        </p:nvSpPr>
        <p:spPr>
          <a:xfrm>
            <a:off x="1944072" y="1316591"/>
            <a:ext cx="144016" cy="126435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44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bis_blau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bis_gruen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bis_blau_Agenda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bis_gruen_Agenda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eer">
  <a:themeElements>
    <a:clrScheme name="FernUniversität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FernUni">
      <a:majorFont>
        <a:latin typeface="Frutiger LT Com 45 Light"/>
        <a:ea typeface=""/>
        <a:cs typeface=""/>
      </a:majorFont>
      <a:minorFont>
        <a:latin typeface="Frutiger LT Com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0</TotalTime>
  <Words>110</Words>
  <Application>Microsoft Office PowerPoint</Application>
  <PresentationFormat>Breitbild</PresentationFormat>
  <Paragraphs>59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Frutiger LT Com 45 Light</vt:lpstr>
      <vt:lpstr>Symbol</vt:lpstr>
      <vt:lpstr>Calibri</vt:lpstr>
      <vt:lpstr>Arial</vt:lpstr>
      <vt:lpstr>dbis_blau</vt:lpstr>
      <vt:lpstr>dbis_gruen</vt:lpstr>
      <vt:lpstr>dbis_blau_Agenda</vt:lpstr>
      <vt:lpstr>dbis_gruen_Agenda</vt:lpstr>
      <vt:lpstr>Leer</vt:lpstr>
      <vt:lpstr>Automatische Erstellung einer Wissensrepräsentation aus einem medizinischen Text</vt:lpstr>
      <vt:lpstr>Agenda</vt:lpstr>
      <vt:lpstr>Aufgabenstellung</vt:lpstr>
      <vt:lpstr>Probleme</vt:lpstr>
      <vt:lpstr>Lösungsansatz</vt:lpstr>
      <vt:lpstr>Implementierung</vt:lpstr>
      <vt:lpstr>Evaluation</vt:lpstr>
      <vt:lpstr>Zusammenfassung</vt:lpstr>
      <vt:lpstr>Folie mit Agenda</vt:lpstr>
      <vt:lpstr>PowerPoint-Präsentation</vt:lpstr>
      <vt:lpstr>PowerPoint-Präsentation</vt:lpstr>
      <vt:lpstr>Quellen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Jessen, Malte</dc:creator>
  <cp:lastModifiedBy>Anne</cp:lastModifiedBy>
  <cp:revision>638</cp:revision>
  <dcterms:created xsi:type="dcterms:W3CDTF">2017-05-29T05:49:40Z</dcterms:created>
  <dcterms:modified xsi:type="dcterms:W3CDTF">2023-03-09T17:34:35Z</dcterms:modified>
</cp:coreProperties>
</file>