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DC00D46-01A8-4D06-8095-B1E3268779DE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88465B9-1BC4-40FA-847C-C4D4722C6E3F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900" spc="-1" strike="noStrike">
                <a:solidFill>
                  <a:srgbClr val="406d9b"/>
                </a:solidFill>
                <a:latin typeface="Frutiger LT Com 45 Light"/>
              </a:rPr>
              <a:t>Folie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3" name="Grafik 19" descr=""/>
          <p:cNvPicPr/>
          <p:nvPr/>
        </p:nvPicPr>
        <p:blipFill>
          <a:blip r:embed="rId2"/>
          <a:srcRect l="21079" t="0" r="0" b="0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de-DE" sz="1000" spc="-1" strike="noStrike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b="1" lang="de-DE" sz="1000" spc="-1" strike="noStrike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5" name="Grafik 12" descr=""/>
          <p:cNvPicPr/>
          <p:nvPr/>
        </p:nvPicPr>
        <p:blipFill>
          <a:blip r:embed="rId3"/>
          <a:srcRect l="0" t="0" r="79653" b="0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15" descr=""/>
          <p:cNvPicPr/>
          <p:nvPr/>
        </p:nvPicPr>
        <p:blipFill>
          <a:blip r:embed="rId4"/>
          <a:srcRect l="0" t="33854" r="0" b="16150"/>
          <a:stretch/>
        </p:blipFill>
        <p:spPr>
          <a:xfrm>
            <a:off x="0" y="0"/>
            <a:ext cx="12191760" cy="3428640"/>
          </a:xfrm>
          <a:prstGeom prst="rect">
            <a:avLst/>
          </a:prstGeom>
          <a:ln w="0">
            <a:noFill/>
          </a:ln>
        </p:spPr>
      </p:pic>
      <p:pic>
        <p:nvPicPr>
          <p:cNvPr id="8" name="Grafik 11" descr=""/>
          <p:cNvPicPr/>
          <p:nvPr/>
        </p:nvPicPr>
        <p:blipFill>
          <a:blip r:embed="rId5"/>
          <a:stretch/>
        </p:blipFill>
        <p:spPr>
          <a:xfrm>
            <a:off x="263520" y="332640"/>
            <a:ext cx="2476440" cy="449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1180800" y="4097520"/>
            <a:ext cx="8928720" cy="112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Frutiger LT Com 45 Light"/>
              </a:rPr>
              <a:t>Titelmasterformat durch Klicken bearbeiten</a:t>
            </a:r>
            <a:endParaRPr b="0" lang="de-DE" sz="36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10104120" y="2126880"/>
            <a:ext cx="2087640" cy="1740960"/>
            <a:chOff x="10104120" y="2126880"/>
            <a:chExt cx="2087640" cy="1740960"/>
          </a:xfrm>
        </p:grpSpPr>
        <p:sp>
          <p:nvSpPr>
            <p:cNvPr id="11" name="CustomShape 8"/>
            <p:cNvSpPr/>
            <p:nvPr/>
          </p:nvSpPr>
          <p:spPr>
            <a:xfrm flipV="1">
              <a:off x="10920240" y="2126520"/>
              <a:ext cx="1271520" cy="942480"/>
            </a:xfrm>
            <a:prstGeom prst="rect">
              <a:avLst/>
            </a:prstGeom>
            <a:solidFill>
              <a:srgbClr val="5073a5"/>
            </a:solidFill>
            <a:ln>
              <a:solidFill>
                <a:srgbClr val="5073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" name="Group 9"/>
            <p:cNvGrpSpPr/>
            <p:nvPr/>
          </p:nvGrpSpPr>
          <p:grpSpPr>
            <a:xfrm>
              <a:off x="10104120" y="2126880"/>
              <a:ext cx="2087640" cy="1740960"/>
              <a:chOff x="10104120" y="2126880"/>
              <a:chExt cx="2087640" cy="1740960"/>
            </a:xfrm>
          </p:grpSpPr>
          <p:sp>
            <p:nvSpPr>
              <p:cNvPr id="13" name="CustomShape 10"/>
              <p:cNvSpPr/>
              <p:nvPr/>
            </p:nvSpPr>
            <p:spPr>
              <a:xfrm flipV="1">
                <a:off x="10104120" y="2126520"/>
                <a:ext cx="2087640" cy="174096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rgbClr val="5073a5"/>
              </a:solidFill>
              <a:ln>
                <a:solidFill>
                  <a:srgbClr val="5073a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1"/>
              <p:cNvSpPr/>
              <p:nvPr/>
            </p:nvSpPr>
            <p:spPr>
              <a:xfrm>
                <a:off x="10247760" y="2368080"/>
                <a:ext cx="1800000" cy="106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r">
                  <a:lnSpc>
                    <a:spcPct val="100000"/>
                  </a:lnSpc>
                </a:pPr>
                <a:r>
                  <a:rPr b="0" lang="de-DE" sz="1600" spc="-1" strike="noStrike">
                    <a:solidFill>
                      <a:srgbClr val="ffffff"/>
                    </a:solidFill>
                    <a:latin typeface="Frutiger LT Com 45 Light"/>
                  </a:rPr>
                  <a:t>Fakultät für</a:t>
                </a:r>
                <a:endParaRPr b="0" lang="de-DE" sz="16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de-DE" sz="1600" spc="-1" strike="noStrike">
                    <a:solidFill>
                      <a:srgbClr val="ffffff"/>
                    </a:solidFill>
                    <a:latin typeface="Frutiger LT Com 45 Light"/>
                  </a:rPr>
                  <a:t>Mathematik und</a:t>
                </a:r>
                <a:endParaRPr b="0" lang="de-DE" sz="16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de-DE" sz="1600" spc="-1" strike="noStrike">
                    <a:solidFill>
                      <a:srgbClr val="ffffff"/>
                    </a:solidFill>
                    <a:latin typeface="Frutiger LT Com 45 Light"/>
                  </a:rPr>
                  <a:t>Informatik</a:t>
                </a:r>
                <a:endParaRPr b="0" lang="de-DE" sz="1600" spc="-1" strike="noStrike">
                  <a:latin typeface="Arial"/>
                </a:endParaRPr>
              </a:p>
            </p:txBody>
          </p:sp>
        </p:grpSp>
      </p:grpSp>
      <p:sp>
        <p:nvSpPr>
          <p:cNvPr id="1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Format des Gliederungstextes durch Klicken bearbeiten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Zweite Gliederungsebene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Dritte Gliederungsebene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Vierte Gliederungsebene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45 Light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Frutiger LT Com 45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45 Light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Frutiger LT Com 45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45 Light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900" spc="-1" strike="noStrike">
                <a:solidFill>
                  <a:srgbClr val="406d9b"/>
                </a:solidFill>
                <a:latin typeface="Frutiger LT Com 45 Light"/>
              </a:rPr>
              <a:t>Folie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55" name="Grafik 19" descr=""/>
          <p:cNvPicPr/>
          <p:nvPr/>
        </p:nvPicPr>
        <p:blipFill>
          <a:blip r:embed="rId2"/>
          <a:srcRect l="21079" t="0" r="0" b="0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de-DE" sz="1000" spc="-1" strike="noStrike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b="1" lang="de-DE" sz="1000" spc="-1" strike="noStrike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57" name="Grafik 12" descr=""/>
          <p:cNvPicPr/>
          <p:nvPr/>
        </p:nvPicPr>
        <p:blipFill>
          <a:blip r:embed="rId3"/>
          <a:srcRect l="0" t="0" r="79653" b="0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406d9b"/>
                </a:solidFill>
                <a:latin typeface="Frutiger LT Com 45 Light"/>
              </a:rPr>
              <a:t>Mastertitelformat bearbeiten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01B5D32-A122-4994-A3CC-0FF4FD45CDFE}" type="slidenum">
              <a:rPr b="1" lang="de-DE" sz="900" spc="-1" strike="noStrike">
                <a:solidFill>
                  <a:srgbClr val="406d9b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4122360" cy="31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406d9b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Format des Gliederungstextes durch Klicken bearbeiten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Zweite Gliederungsebene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Dritte Gliederungsebene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Vierte Gliederungsebene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45 Light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Frutiger LT Com 45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45 Light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Frutiger LT Com 45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45 Light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Folie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de-DE" sz="1000" spc="-1" strike="noStrike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b="1" lang="de-DE" sz="1000" spc="-1" strike="noStrike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Grafik 14" descr=""/>
          <p:cNvPicPr/>
          <p:nvPr/>
        </p:nvPicPr>
        <p:blipFill>
          <a:blip r:embed="rId2"/>
          <a:srcRect l="21079" t="0" r="0" b="0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5" descr=""/>
          <p:cNvPicPr/>
          <p:nvPr/>
        </p:nvPicPr>
        <p:blipFill>
          <a:blip r:embed="rId3"/>
          <a:srcRect l="0" t="0" r="79653" b="0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103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5"/>
          <p:cNvSpPr>
            <a:spLocks noGrp="1"/>
          </p:cNvSpPr>
          <p:nvPr>
            <p:ph type="ftr"/>
          </p:nvPr>
        </p:nvSpPr>
        <p:spPr>
          <a:xfrm>
            <a:off x="1631520" y="6426000"/>
            <a:ext cx="7272360" cy="24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119D9E8-8D51-4195-885B-41F190BF4D12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Titelmasterformat durch Klicken bearbeiten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Format des Gliederungstextes durch Klicken bearbeiten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Zweite Gliederungsebene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Dritte Gliederungsebene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Vierte Gliederungsebene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45 Light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Frutiger LT Com 45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45 Light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Frutiger LT Com 45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LT Com 45 Light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Folie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de-DE" sz="1000" spc="-1" strike="noStrike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b="1" lang="de-DE" sz="1000" spc="-1" strike="noStrike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46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Grafik 14" descr=""/>
          <p:cNvPicPr/>
          <p:nvPr/>
        </p:nvPicPr>
        <p:blipFill>
          <a:blip r:embed="rId2"/>
          <a:srcRect l="21079" t="0" r="0" b="0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pic>
        <p:nvPicPr>
          <p:cNvPr id="148" name="Grafik 15" descr=""/>
          <p:cNvPicPr/>
          <p:nvPr/>
        </p:nvPicPr>
        <p:blipFill>
          <a:blip r:embed="rId3"/>
          <a:srcRect l="0" t="0" r="79653" b="0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149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5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Titelmasterformat durch Klicken bearbeiten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715680" y="1700640"/>
            <a:ext cx="10803960" cy="43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Textmasterformat bearbeiten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marL="457560"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Zweite 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marL="914400"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Dritte 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marL="1371600"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Vierte 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marL="1828800"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Fünfte 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7272360" cy="24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153" name="PlaceHolder 8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DDBE467-836E-469F-87B1-60BEE947D2B7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Folie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de-DE" sz="1000" spc="-1" strike="noStrike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b="1" lang="de-DE" sz="1000" spc="-1" strike="noStrike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92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Grafik 14" descr=""/>
          <p:cNvPicPr/>
          <p:nvPr/>
        </p:nvPicPr>
        <p:blipFill>
          <a:blip r:embed="rId2"/>
          <a:srcRect l="21079" t="0" r="0" b="0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pic>
        <p:nvPicPr>
          <p:cNvPr id="194" name="Grafik 15" descr=""/>
          <p:cNvPicPr/>
          <p:nvPr/>
        </p:nvPicPr>
        <p:blipFill>
          <a:blip r:embed="rId3"/>
          <a:srcRect l="0" t="0" r="79653" b="0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195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PlaceHolder 5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Titelmasterformat durch Klicken bearbeiten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715680" y="1700640"/>
            <a:ext cx="10803960" cy="43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Ebene 1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1" marL="743400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Ebene 2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2" marL="1200240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Ebene 3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3" marL="1657440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Ebene 4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7272360" cy="24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199" name="PlaceHolder 8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68D62702-7EF6-4DEB-A7EC-D663C185D94E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900" spc="-1" strike="noStrike">
                <a:solidFill>
                  <a:srgbClr val="406d9b"/>
                </a:solidFill>
                <a:latin typeface="Frutiger LT Com 45 Light"/>
              </a:rPr>
              <a:t>Folie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239" name="Grafik 19" descr=""/>
          <p:cNvPicPr/>
          <p:nvPr/>
        </p:nvPicPr>
        <p:blipFill>
          <a:blip r:embed="rId2"/>
          <a:srcRect l="21079" t="0" r="0" b="0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de-DE" sz="1000" spc="-1" strike="noStrike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b="1" lang="de-DE" sz="1000" spc="-1" strike="noStrike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41" name="Grafik 12" descr=""/>
          <p:cNvPicPr/>
          <p:nvPr/>
        </p:nvPicPr>
        <p:blipFill>
          <a:blip r:embed="rId3"/>
          <a:srcRect l="0" t="0" r="79653" b="0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Grafik 11" descr=""/>
          <p:cNvPicPr/>
          <p:nvPr/>
        </p:nvPicPr>
        <p:blipFill>
          <a:blip r:embed="rId4"/>
          <a:stretch/>
        </p:blipFill>
        <p:spPr>
          <a:xfrm>
            <a:off x="9336240" y="6143760"/>
            <a:ext cx="2476440" cy="449640"/>
          </a:xfrm>
          <a:prstGeom prst="rect">
            <a:avLst/>
          </a:prstGeom>
          <a:ln w="0">
            <a:noFill/>
          </a:ln>
        </p:spPr>
      </p:pic>
      <p:grpSp>
        <p:nvGrpSpPr>
          <p:cNvPr id="244" name="Group 6"/>
          <p:cNvGrpSpPr/>
          <p:nvPr/>
        </p:nvGrpSpPr>
        <p:grpSpPr>
          <a:xfrm>
            <a:off x="8643960" y="0"/>
            <a:ext cx="3548160" cy="4580640"/>
            <a:chOff x="8643960" y="0"/>
            <a:chExt cx="3548160" cy="4580640"/>
          </a:xfrm>
        </p:grpSpPr>
        <p:pic>
          <p:nvPicPr>
            <p:cNvPr id="245" name="Grafik 18" descr=""/>
            <p:cNvPicPr/>
            <p:nvPr/>
          </p:nvPicPr>
          <p:blipFill>
            <a:blip r:embed="rId5"/>
            <a:stretch/>
          </p:blipFill>
          <p:spPr>
            <a:xfrm flipH="1">
              <a:off x="8643960" y="0"/>
              <a:ext cx="3548160" cy="4580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6" name="CustomShape 7"/>
            <p:cNvSpPr/>
            <p:nvPr/>
          </p:nvSpPr>
          <p:spPr>
            <a:xfrm>
              <a:off x="8859240" y="164880"/>
              <a:ext cx="3240000" cy="2268720"/>
            </a:xfrm>
            <a:prstGeom prst="rect">
              <a:avLst/>
            </a:prstGeom>
            <a:solidFill>
              <a:srgbClr val="507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7" name="CustomShape 8"/>
          <p:cNvSpPr/>
          <p:nvPr/>
        </p:nvSpPr>
        <p:spPr>
          <a:xfrm>
            <a:off x="8761320" y="116640"/>
            <a:ext cx="32432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Frutiger LT Com 45 Light"/>
              </a:rPr>
              <a:t>Fakultät für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Frutiger LT Com 45 Light"/>
              </a:rPr>
              <a:t>Mathematik und Informatik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8" name="PlaceHolder 9"/>
          <p:cNvSpPr>
            <a:spLocks noGrp="1"/>
          </p:cNvSpPr>
          <p:nvPr>
            <p:ph type="body"/>
          </p:nvPr>
        </p:nvSpPr>
        <p:spPr>
          <a:xfrm>
            <a:off x="8859240" y="2148480"/>
            <a:ext cx="2703600" cy="1712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Frutiger LT Com 45 Light"/>
              </a:rPr>
              <a:t>Anne Koch</a:t>
            </a:r>
            <a:endParaRPr b="0" lang="de-DE" sz="2800" spc="-1" strike="noStrike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Frutiger LT Com 45 Light"/>
              </a:rPr>
              <a:t>Clara Jansen</a:t>
            </a:r>
            <a:endParaRPr b="0" lang="de-DE" sz="2800" spc="-1" strike="noStrike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Frutiger LT Com 45 Light"/>
              </a:rPr>
              <a:t>Dietrich Tönnies</a:t>
            </a:r>
            <a:endParaRPr b="0" lang="de-DE" sz="2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49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900" spc="-1" strike="noStrike">
                <a:solidFill>
                  <a:srgbClr val="406d9b"/>
                </a:solidFill>
                <a:latin typeface="Frutiger LT Com 45 Light"/>
              </a:rPr>
              <a:t>Folie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289" name="Grafik 19" descr=""/>
          <p:cNvPicPr/>
          <p:nvPr/>
        </p:nvPicPr>
        <p:blipFill>
          <a:blip r:embed="rId2"/>
          <a:srcRect l="21079" t="0" r="0" b="0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de-DE" sz="1000" spc="-1" strike="noStrike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b="1" lang="de-DE" sz="1000" spc="-1" strike="noStrike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91" name="Grafik 12" descr=""/>
          <p:cNvPicPr/>
          <p:nvPr/>
        </p:nvPicPr>
        <p:blipFill>
          <a:blip r:embed="rId3"/>
          <a:srcRect l="0" t="0" r="79653" b="0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Textmasterformat bearbeiten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1" marL="693000" indent="-2350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Zweite 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2" marL="1143000" indent="-2282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Dritte 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3" marL="1600200" indent="-2282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Vierte 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lvl="4" marL="2057400" indent="-2282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Fünfte Ebene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5A1EA883-EF57-4340-BA03-9DF57B918FCD}" type="slidenum">
              <a:rPr b="1" lang="de-DE" sz="900" spc="-1" strike="noStrike">
                <a:solidFill>
                  <a:srgbClr val="406d9b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4122360" cy="31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406d9b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295" name="PlaceHolder 8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406d9b"/>
                </a:solidFill>
                <a:latin typeface="Frutiger LT Com 45 Light"/>
              </a:rPr>
              <a:t>Titelmasterformat durch Klicken bearbeiten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180800" y="4097520"/>
            <a:ext cx="8928720" cy="11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Frutiger LT Com 45 Light"/>
              </a:rPr>
              <a:t>Automatische Erstellung einer Wissensrepräsentation aus einem medizinischen Text</a:t>
            </a:r>
            <a:endParaRPr b="0" lang="de-DE" sz="36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1180800" y="5321880"/>
            <a:ext cx="8928720" cy="108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de-DE" sz="2400" spc="-1" strike="noStrike">
                <a:solidFill>
                  <a:srgbClr val="004c97"/>
                </a:solidFill>
                <a:latin typeface="Frutiger LT Com 45 Light"/>
              </a:rPr>
              <a:t>Fachpraktikum Natural Language Processing, Information Extraction und Retrieval (01589)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0116000" y="2349000"/>
            <a:ext cx="1944000" cy="1306440"/>
          </a:xfrm>
          <a:prstGeom prst="rect">
            <a:avLst/>
          </a:prstGeom>
          <a:solidFill>
            <a:srgbClr val="5073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Frutiger LT Com 45 Light"/>
              </a:rPr>
              <a:t>Fakultät für</a:t>
            </a:r>
            <a:endParaRPr b="0" lang="de-DE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latin typeface="Frutiger LT Com 45 Light"/>
              </a:rPr>
              <a:t>Mathematik und</a:t>
            </a:r>
            <a:br/>
            <a:r>
              <a:rPr b="1" lang="de-DE" sz="1600" spc="-1" strike="noStrike">
                <a:solidFill>
                  <a:srgbClr val="ffffff"/>
                </a:solidFill>
                <a:latin typeface="Frutiger LT Com 45 Light"/>
              </a:rPr>
              <a:t>Informatik</a:t>
            </a:r>
            <a:endParaRPr b="0" lang="de-DE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715680" y="1700640"/>
            <a:ext cx="1080396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166BCBF-12C0-4AD0-A267-CFCE4CA92B89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8859240" y="2148480"/>
            <a:ext cx="3213000" cy="213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Frutiger LT Com 45 Light"/>
              </a:rPr>
              <a:t>Anne Koch</a:t>
            </a:r>
            <a:endParaRPr b="0" lang="de-DE" sz="2800" spc="-1" strike="noStrike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Frutiger LT Com 45 Light"/>
              </a:rPr>
              <a:t>Clara Jansen</a:t>
            </a:r>
            <a:endParaRPr b="0" lang="de-DE" sz="2800" spc="-1" strike="noStrike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Frutiger LT Com 45 Light"/>
              </a:rPr>
              <a:t>Dietrich Tönnies</a:t>
            </a:r>
            <a:endParaRPr b="0" lang="de-DE" sz="28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81" name="Line 2"/>
          <p:cNvSpPr/>
          <p:nvPr/>
        </p:nvSpPr>
        <p:spPr>
          <a:xfrm>
            <a:off x="1037520" y="1520640"/>
            <a:ext cx="17640" cy="3816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2" name="CustomShape 3"/>
          <p:cNvSpPr/>
          <p:nvPr/>
        </p:nvSpPr>
        <p:spPr>
          <a:xfrm>
            <a:off x="1145160" y="1746720"/>
            <a:ext cx="401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Thema 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1145160" y="244512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Thema 2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1131480" y="4281120"/>
            <a:ext cx="365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Thema 3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1487520" y="321984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Aspekt 2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86" name="CustomShape 7"/>
          <p:cNvSpPr/>
          <p:nvPr/>
        </p:nvSpPr>
        <p:spPr>
          <a:xfrm>
            <a:off x="1487520" y="281412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Aspekt 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87" name="CustomShape 8"/>
          <p:cNvSpPr/>
          <p:nvPr/>
        </p:nvSpPr>
        <p:spPr>
          <a:xfrm>
            <a:off x="1487520" y="362556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Aspekt 3</a:t>
            </a:r>
            <a:endParaRPr b="0" lang="de-DE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715680" y="1229400"/>
            <a:ext cx="10803960" cy="47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Quelle 1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b="0" lang="en-US" sz="1700" spc="-1" strike="noStrike">
                <a:solidFill>
                  <a:srgbClr val="000000"/>
                </a:solidFill>
                <a:latin typeface="Frutiger LT Com 45 Light"/>
              </a:rPr>
              <a:t>Quelle 2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b="0" lang="de-DE" sz="1700" spc="-1" strike="noStrike">
                <a:solidFill>
                  <a:srgbClr val="000000"/>
                </a:solidFill>
                <a:latin typeface="Frutiger LT Com 45 Light"/>
              </a:rPr>
              <a:t>…</a:t>
            </a:r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406d9b"/>
                </a:solidFill>
                <a:latin typeface="Frutiger LT Com 45 Light"/>
              </a:rPr>
              <a:t>Quellen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479520" y="6381360"/>
            <a:ext cx="719640" cy="21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TextShape 4"/>
          <p:cNvSpPr txBox="1"/>
          <p:nvPr/>
        </p:nvSpPr>
        <p:spPr>
          <a:xfrm>
            <a:off x="1631520" y="6426000"/>
            <a:ext cx="4122360" cy="31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406d9b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406d9b"/>
                </a:solidFill>
                <a:latin typeface="Frutiger LT Com 45 Light"/>
              </a:rPr>
              <a:t>Agenda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631520" y="6426000"/>
            <a:ext cx="4122360" cy="31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4c97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1260000" y="1564200"/>
            <a:ext cx="900000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1. Aufgabenstellung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2. Probleme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2.1 Aspekt 1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2.2 Aspekt 2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3. Forschungsziele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4. Lösungsansatz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5. Modelle und Implementierung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5.1 Allgemein (SpaCy, EntityLinker, …)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5.2 Vorstellung der prototypischen Software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5.2.1 Struktur / UML-Diagramme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5.2.2 Preprocessor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5.2.3 Knowledge-Extractor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5.2.4 RDF-Serializer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6. Evaluation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7. Zusammenfassung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44" name="Line 4"/>
          <p:cNvSpPr/>
          <p:nvPr/>
        </p:nvSpPr>
        <p:spPr>
          <a:xfrm>
            <a:off x="1037520" y="1520640"/>
            <a:ext cx="17640" cy="3816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5" name="TextShape 5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7580363-051C-4EC9-A389-BDE383F70A03}" type="slidenum">
              <a:rPr b="1" lang="de-DE" sz="900" spc="-1" strike="noStrike">
                <a:solidFill>
                  <a:srgbClr val="406d9b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70F38376-4304-4895-A509-0FB3E27C3C74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Aufgabenstellung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720000" y="1196640"/>
            <a:ext cx="10128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Frutiger LT Com 45 Light"/>
              </a:rPr>
              <a:t>Automatische Erstellung einer Wissensrepräsentation aus einem medizinischen Text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AAE7838-D0A7-41A9-880C-F3895D508CFD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Probleme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7F92E6A-7C08-4387-9A61-38A5C525E660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Lösungsansatz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5573799-0A31-401F-92C4-6705CCA6B543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Implementierung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10E913F-87BD-4844-914F-489A9B4C1696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Evaluation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3AA2393-6CAD-47F5-B2B4-97C89E117396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Zusammenfassung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5073a5"/>
                </a:solidFill>
                <a:latin typeface="Frutiger LT Com 45 Light"/>
              </a:rPr>
              <a:t>Folie mit Agenda</a:t>
            </a:r>
            <a:endParaRPr b="0" lang="de-DE" sz="22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715680" y="1700640"/>
            <a:ext cx="1080396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de-DE" sz="1700" spc="-1" strike="noStrike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5073a5"/>
                </a:solidFill>
                <a:latin typeface="Frutiger LT Com 45 Light"/>
              </a:rPr>
              <a:t>Fußzeile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564F56BD-C8EE-4DE2-BD40-0964940A191E}" type="slidenum">
              <a:rPr b="1" lang="de-DE" sz="900" spc="-1" strike="noStrike">
                <a:solidFill>
                  <a:srgbClr val="5073a5"/>
                </a:solidFill>
                <a:latin typeface="Frutiger LT Com 45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1032480" y="1087560"/>
            <a:ext cx="24955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Frutiger LT Com 45 Light"/>
              </a:rPr>
              <a:t>Thema 1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3529080" y="1072080"/>
            <a:ext cx="16311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b1b3b3"/>
                </a:solidFill>
                <a:latin typeface="Frutiger LT Com 45 Light"/>
              </a:rPr>
              <a:t>Aspekt 1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71" name="CustomShape 7"/>
          <p:cNvSpPr/>
          <p:nvPr/>
        </p:nvSpPr>
        <p:spPr>
          <a:xfrm>
            <a:off x="5313240" y="1087560"/>
            <a:ext cx="1383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b1b3b3"/>
                </a:solidFill>
                <a:latin typeface="Frutiger LT Com 45 Light"/>
              </a:rPr>
              <a:t>Aspekt 2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72" name="CustomShape 8"/>
          <p:cNvSpPr/>
          <p:nvPr/>
        </p:nvSpPr>
        <p:spPr>
          <a:xfrm>
            <a:off x="8460000" y="1082880"/>
            <a:ext cx="21722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b1b3b3"/>
                </a:solidFill>
                <a:latin typeface="Frutiger LT Com 45 Light"/>
              </a:rPr>
              <a:t>Thema 3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73" name="Line 9"/>
          <p:cNvSpPr/>
          <p:nvPr/>
        </p:nvSpPr>
        <p:spPr>
          <a:xfrm>
            <a:off x="1079640" y="1395000"/>
            <a:ext cx="9840600" cy="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4" name="CustomShape 10"/>
          <p:cNvSpPr/>
          <p:nvPr/>
        </p:nvSpPr>
        <p:spPr>
          <a:xfrm>
            <a:off x="6876360" y="1072080"/>
            <a:ext cx="1383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b1b3b3"/>
                </a:solidFill>
                <a:latin typeface="Frutiger LT Com 45 Light"/>
              </a:rPr>
              <a:t>Aspekt 3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75" name="CustomShape 11"/>
          <p:cNvSpPr/>
          <p:nvPr/>
        </p:nvSpPr>
        <p:spPr>
          <a:xfrm>
            <a:off x="1944000" y="1316520"/>
            <a:ext cx="143640" cy="1260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1</TotalTime>
  <Application>LibreOffice/7.0.5.2$Windows_X86_64 LibreOffice_project/64390860c6cd0aca4beafafcfd84613dd9dfb63a</Application>
  <AppVersion>15.0000</AppVersion>
  <Words>110</Words>
  <Paragraphs>59</Paragraphs>
  <Company>FernUniversität Hagen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2017-05-29T05:49:40Z</dcterms:created>
  <dc:creator>Jessen, Malte</dc:creator>
  <dc:description/>
  <dc:language>de-DE</dc:language>
  <cp:lastModifiedBy/>
  <dcterms:modified xsi:type="dcterms:W3CDTF">2023-03-11T11:57:51Z</dcterms:modified>
  <cp:revision>639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12</vt:i4>
  </property>
</Properties>
</file>