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37"/>
  </p:notesMasterIdLst>
  <p:sldIdLst>
    <p:sldId id="256" r:id="rId10"/>
    <p:sldId id="257" r:id="rId11"/>
    <p:sldId id="258" r:id="rId12"/>
    <p:sldId id="281" r:id="rId13"/>
    <p:sldId id="283" r:id="rId14"/>
    <p:sldId id="259" r:id="rId15"/>
    <p:sldId id="260" r:id="rId16"/>
    <p:sldId id="265" r:id="rId17"/>
    <p:sldId id="262" r:id="rId18"/>
    <p:sldId id="263" r:id="rId19"/>
    <p:sldId id="266" r:id="rId20"/>
    <p:sldId id="267" r:id="rId21"/>
    <p:sldId id="268" r:id="rId22"/>
    <p:sldId id="282" r:id="rId23"/>
    <p:sldId id="269" r:id="rId24"/>
    <p:sldId id="270" r:id="rId25"/>
    <p:sldId id="271" r:id="rId26"/>
    <p:sldId id="264" r:id="rId27"/>
    <p:sldId id="272" r:id="rId28"/>
    <p:sldId id="279" r:id="rId29"/>
    <p:sldId id="274" r:id="rId30"/>
    <p:sldId id="275" r:id="rId31"/>
    <p:sldId id="276" r:id="rId32"/>
    <p:sldId id="277" r:id="rId33"/>
    <p:sldId id="280" r:id="rId34"/>
    <p:sldId id="273" r:id="rId35"/>
    <p:sldId id="278"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de-DE" sz="4400" b="0" strike="noStrike" spc="-1">
                <a:latin typeface="Arial"/>
              </a:rPr>
              <a:t>Folie mittels Klicken verschieben</a:t>
            </a:r>
          </a:p>
        </p:txBody>
      </p:sp>
      <p:sp>
        <p:nvSpPr>
          <p:cNvPr id="411" name="PlaceHolder 2"/>
          <p:cNvSpPr>
            <a:spLocks noGrp="1"/>
          </p:cNvSpPr>
          <p:nvPr>
            <p:ph type="body"/>
          </p:nvPr>
        </p:nvSpPr>
        <p:spPr>
          <a:xfrm>
            <a:off x="756000" y="5078520"/>
            <a:ext cx="6047640" cy="4811040"/>
          </a:xfrm>
          <a:prstGeom prst="rect">
            <a:avLst/>
          </a:prstGeom>
        </p:spPr>
        <p:txBody>
          <a:bodyPr lIns="0" tIns="0" rIns="0" bIns="0">
            <a:noAutofit/>
          </a:bodyPr>
          <a:lstStyle/>
          <a:p>
            <a:r>
              <a:rPr lang="de-DE" sz="2000" b="0" strike="noStrike" spc="-1">
                <a:latin typeface="Arial"/>
              </a:rPr>
              <a:t>Format der Notizen mittels Klicken bearbeiten</a:t>
            </a:r>
          </a:p>
        </p:txBody>
      </p:sp>
      <p:sp>
        <p:nvSpPr>
          <p:cNvPr id="412" name="PlaceHolder 3"/>
          <p:cNvSpPr>
            <a:spLocks noGrp="1"/>
          </p:cNvSpPr>
          <p:nvPr>
            <p:ph type="hdr"/>
          </p:nvPr>
        </p:nvSpPr>
        <p:spPr>
          <a:xfrm>
            <a:off x="0" y="0"/>
            <a:ext cx="3280680" cy="534240"/>
          </a:xfrm>
          <a:prstGeom prst="rect">
            <a:avLst/>
          </a:prstGeom>
        </p:spPr>
        <p:txBody>
          <a:bodyPr lIns="0" tIns="0" rIns="0" bIns="0">
            <a:noAutofit/>
          </a:bodyPr>
          <a:lstStyle/>
          <a:p>
            <a:r>
              <a:rPr lang="de-DE" sz="1400" b="0" strike="noStrike" spc="-1">
                <a:latin typeface="Times New Roman"/>
              </a:rPr>
              <a:t>&lt;Kopfzeile&gt;</a:t>
            </a:r>
          </a:p>
        </p:txBody>
      </p:sp>
      <p:sp>
        <p:nvSpPr>
          <p:cNvPr id="41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de-DE" sz="1400" b="0" strike="noStrike" spc="-1">
                <a:latin typeface="Times New Roman"/>
              </a:rPr>
              <a:t>&lt;Datum/Uhrzeit&gt;</a:t>
            </a:r>
          </a:p>
        </p:txBody>
      </p:sp>
      <p:sp>
        <p:nvSpPr>
          <p:cNvPr id="41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de-DE" sz="1400" b="0" strike="noStrike" spc="-1">
                <a:latin typeface="Times New Roman"/>
              </a:rPr>
              <a:t>&lt;Fußzeile&gt;</a:t>
            </a:r>
          </a:p>
        </p:txBody>
      </p:sp>
      <p:sp>
        <p:nvSpPr>
          <p:cNvPr id="41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AF6E039-5277-47F0-A90E-5A202EFD2AF3}" type="slidenum">
              <a:rPr lang="de-DE" sz="1400" b="0" strike="noStrike" spc="-1">
                <a:latin typeface="Times New Roman"/>
              </a:rPr>
              <a:t>‹Nr.›</a:t>
            </a:fld>
            <a:endParaRPr lang="de-D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noRot="1" noChangeAspect="1"/>
          </p:cNvSpPr>
          <p:nvPr>
            <p:ph type="sldImg"/>
          </p:nvPr>
        </p:nvSpPr>
        <p:spPr>
          <a:xfrm>
            <a:off x="380880" y="685800"/>
            <a:ext cx="6094800" cy="3427920"/>
          </a:xfrm>
          <a:prstGeom prst="rect">
            <a:avLst/>
          </a:prstGeom>
        </p:spPr>
      </p:sp>
      <p:sp>
        <p:nvSpPr>
          <p:cNvPr id="526" name="PlaceHolder 2"/>
          <p:cNvSpPr>
            <a:spLocks noGrp="1"/>
          </p:cNvSpPr>
          <p:nvPr>
            <p:ph type="body"/>
          </p:nvPr>
        </p:nvSpPr>
        <p:spPr>
          <a:xfrm>
            <a:off x="685800" y="4343400"/>
            <a:ext cx="5485320" cy="4113720"/>
          </a:xfrm>
          <a:prstGeom prst="rect">
            <a:avLst/>
          </a:prstGeom>
        </p:spPr>
        <p:txBody>
          <a:bodyPr lIns="0" tIns="0" rIns="0" bIns="0">
            <a:noAutofit/>
          </a:bodyPr>
          <a:lstStyle/>
          <a:p>
            <a:endParaRPr lang="de-DE" sz="2000" b="0" strike="noStrike" spc="-1">
              <a:latin typeface="Arial"/>
            </a:endParaRPr>
          </a:p>
        </p:txBody>
      </p:sp>
      <p:sp>
        <p:nvSpPr>
          <p:cNvPr id="527" name="CustomShape 3"/>
          <p:cNvSpPr/>
          <p:nvPr/>
        </p:nvSpPr>
        <p:spPr>
          <a:xfrm>
            <a:off x="3884760" y="8685360"/>
            <a:ext cx="2970720" cy="45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5BADAA0-347E-4B0E-B0BA-E81A0326F47C}" type="slidenum">
              <a:rPr lang="de-DE" sz="1200" b="0" strike="noStrike" spc="-1">
                <a:solidFill>
                  <a:srgbClr val="000000"/>
                </a:solidFill>
                <a:latin typeface="Times New Roman"/>
                <a:ea typeface="+mn-ea"/>
              </a:rPr>
              <a:t>1</a:t>
            </a:fld>
            <a:endParaRPr lang="de-DE"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4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4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4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4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4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4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1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1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1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1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1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1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1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9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0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0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1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22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2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22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22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22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3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3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4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4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4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5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5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5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5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26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6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26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27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27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8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29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29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0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0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0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0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1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1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1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1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3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3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3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5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35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3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5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6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6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6" Type="http://schemas.openxmlformats.org/officeDocument/2006/relationships/image" Target="../media/image4.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3.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 name="Grafik 19"/>
          <p:cNvPicPr/>
          <p:nvPr/>
        </p:nvPicPr>
        <p:blipFill>
          <a:blip r:embed="rId14"/>
          <a:srcRect l="21079"/>
          <a:stretch/>
        </p:blipFill>
        <p:spPr>
          <a:xfrm>
            <a:off x="8976240" y="578160"/>
            <a:ext cx="1953720" cy="447840"/>
          </a:xfrm>
          <a:prstGeom prst="rect">
            <a:avLst/>
          </a:prstGeom>
          <a:ln w="0">
            <a:noFill/>
          </a:ln>
        </p:spPr>
      </p:pic>
      <p:sp>
        <p:nvSpPr>
          <p:cNvPr id="4"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5" name="Grafik 12"/>
          <p:cNvPicPr/>
          <p:nvPr/>
        </p:nvPicPr>
        <p:blipFill>
          <a:blip r:embed="rId14"/>
          <a:srcRect r="79665"/>
          <a:stretch/>
        </p:blipFill>
        <p:spPr>
          <a:xfrm>
            <a:off x="11019600" y="555120"/>
            <a:ext cx="502920" cy="447840"/>
          </a:xfrm>
          <a:prstGeom prst="rect">
            <a:avLst/>
          </a:prstGeom>
          <a:ln w="0">
            <a:noFill/>
          </a:ln>
        </p:spPr>
      </p:pic>
      <p:sp>
        <p:nvSpPr>
          <p:cNvPr id="6"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7" name="Grafik 15"/>
          <p:cNvPicPr/>
          <p:nvPr/>
        </p:nvPicPr>
        <p:blipFill>
          <a:blip r:embed="rId15"/>
          <a:srcRect t="33863" b="16150"/>
          <a:stretch/>
        </p:blipFill>
        <p:spPr>
          <a:xfrm>
            <a:off x="0" y="0"/>
            <a:ext cx="12191040" cy="3427920"/>
          </a:xfrm>
          <a:prstGeom prst="rect">
            <a:avLst/>
          </a:prstGeom>
          <a:ln w="0">
            <a:noFill/>
          </a:ln>
        </p:spPr>
      </p:pic>
      <p:pic>
        <p:nvPicPr>
          <p:cNvPr id="8" name="Grafik 11"/>
          <p:cNvPicPr/>
          <p:nvPr/>
        </p:nvPicPr>
        <p:blipFill>
          <a:blip r:embed="rId16"/>
          <a:stretch/>
        </p:blipFill>
        <p:spPr>
          <a:xfrm>
            <a:off x="263520" y="332640"/>
            <a:ext cx="2475720" cy="448920"/>
          </a:xfrm>
          <a:prstGeom prst="rect">
            <a:avLst/>
          </a:prstGeom>
          <a:ln w="0">
            <a:noFill/>
          </a:ln>
        </p:spPr>
      </p:pic>
      <p:grpSp>
        <p:nvGrpSpPr>
          <p:cNvPr id="9" name="Group 6"/>
          <p:cNvGrpSpPr/>
          <p:nvPr/>
        </p:nvGrpSpPr>
        <p:grpSpPr>
          <a:xfrm>
            <a:off x="10104120" y="2125440"/>
            <a:ext cx="2086920" cy="1740240"/>
            <a:chOff x="10104120" y="2125440"/>
            <a:chExt cx="2086920" cy="1740240"/>
          </a:xfrm>
        </p:grpSpPr>
        <p:sp>
          <p:nvSpPr>
            <p:cNvPr id="10" name="CustomShape 7"/>
            <p:cNvSpPr/>
            <p:nvPr/>
          </p:nvSpPr>
          <p:spPr>
            <a:xfrm flipV="1">
              <a:off x="10920240" y="2125080"/>
              <a:ext cx="1270800" cy="941760"/>
            </a:xfrm>
            <a:prstGeom prst="rect">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grpSp>
          <p:nvGrpSpPr>
            <p:cNvPr id="11" name="Group 8"/>
            <p:cNvGrpSpPr/>
            <p:nvPr/>
          </p:nvGrpSpPr>
          <p:grpSpPr>
            <a:xfrm>
              <a:off x="10104120" y="2125440"/>
              <a:ext cx="2086920" cy="1740240"/>
              <a:chOff x="10104120" y="2125440"/>
              <a:chExt cx="2086920" cy="1740240"/>
            </a:xfrm>
          </p:grpSpPr>
          <p:sp>
            <p:nvSpPr>
              <p:cNvPr id="12" name="CustomShape 9"/>
              <p:cNvSpPr/>
              <p:nvPr/>
            </p:nvSpPr>
            <p:spPr>
              <a:xfrm flipV="1">
                <a:off x="10104120" y="2125080"/>
                <a:ext cx="2086920" cy="1740240"/>
              </a:xfrm>
              <a:prstGeom prst="round2DiagRect">
                <a:avLst>
                  <a:gd name="adj1" fmla="val 16667"/>
                  <a:gd name="adj2" fmla="val 0"/>
                </a:avLst>
              </a:prstGeom>
              <a:solidFill>
                <a:srgbClr val="5073A5"/>
              </a:solidFill>
              <a:ln>
                <a:solidFill>
                  <a:srgbClr val="5073A5"/>
                </a:solidFill>
                <a:round/>
              </a:ln>
            </p:spPr>
            <p:style>
              <a:lnRef idx="2">
                <a:schemeClr val="accent1">
                  <a:shade val="50000"/>
                </a:schemeClr>
              </a:lnRef>
              <a:fillRef idx="1">
                <a:schemeClr val="accent1"/>
              </a:fillRef>
              <a:effectRef idx="0">
                <a:schemeClr val="accent1"/>
              </a:effectRef>
              <a:fontRef idx="minor"/>
            </p:style>
          </p:sp>
          <p:sp>
            <p:nvSpPr>
              <p:cNvPr id="13" name="CustomShape 10"/>
              <p:cNvSpPr/>
              <p:nvPr/>
            </p:nvSpPr>
            <p:spPr>
              <a:xfrm>
                <a:off x="10247760" y="2368080"/>
                <a:ext cx="1799280" cy="106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ea typeface="DejaVu Sans"/>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Mathematik und</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Informatik</a:t>
                </a:r>
                <a:endParaRPr lang="de-DE" sz="1600" b="0" strike="noStrike" spc="-1">
                  <a:latin typeface="Arial"/>
                </a:endParaRPr>
              </a:p>
            </p:txBody>
          </p:sp>
        </p:grpSp>
      </p:grpSp>
      <p:sp>
        <p:nvSpPr>
          <p:cNvPr id="14" name="PlaceHolder 1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5"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3"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54"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55" name="Grafik 19"/>
          <p:cNvPicPr/>
          <p:nvPr/>
        </p:nvPicPr>
        <p:blipFill>
          <a:blip r:embed="rId14"/>
          <a:srcRect l="21079"/>
          <a:stretch/>
        </p:blipFill>
        <p:spPr>
          <a:xfrm>
            <a:off x="8976240" y="578160"/>
            <a:ext cx="1953720" cy="447840"/>
          </a:xfrm>
          <a:prstGeom prst="rect">
            <a:avLst/>
          </a:prstGeom>
          <a:ln w="0">
            <a:noFill/>
          </a:ln>
        </p:spPr>
      </p:pic>
      <p:sp>
        <p:nvSpPr>
          <p:cNvPr id="56"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57" name="Grafik 12"/>
          <p:cNvPicPr/>
          <p:nvPr/>
        </p:nvPicPr>
        <p:blipFill>
          <a:blip r:embed="rId14"/>
          <a:srcRect r="79665"/>
          <a:stretch/>
        </p:blipFill>
        <p:spPr>
          <a:xfrm>
            <a:off x="11019600" y="555120"/>
            <a:ext cx="502920" cy="447840"/>
          </a:xfrm>
          <a:prstGeom prst="rect">
            <a:avLst/>
          </a:prstGeom>
          <a:ln w="0">
            <a:noFill/>
          </a:ln>
        </p:spPr>
      </p:pic>
      <p:sp>
        <p:nvSpPr>
          <p:cNvPr id="58"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5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97"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98"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99" name="Grafik 14"/>
          <p:cNvPicPr/>
          <p:nvPr/>
        </p:nvPicPr>
        <p:blipFill>
          <a:blip r:embed="rId14"/>
          <a:srcRect l="21079"/>
          <a:stretch/>
        </p:blipFill>
        <p:spPr>
          <a:xfrm>
            <a:off x="8976240" y="578160"/>
            <a:ext cx="1953720" cy="447840"/>
          </a:xfrm>
          <a:prstGeom prst="rect">
            <a:avLst/>
          </a:prstGeom>
          <a:ln w="0">
            <a:noFill/>
          </a:ln>
        </p:spPr>
      </p:pic>
      <p:pic>
        <p:nvPicPr>
          <p:cNvPr id="100" name="Grafik 15"/>
          <p:cNvPicPr/>
          <p:nvPr/>
        </p:nvPicPr>
        <p:blipFill>
          <a:blip r:embed="rId14"/>
          <a:srcRect r="79665"/>
          <a:stretch/>
        </p:blipFill>
        <p:spPr>
          <a:xfrm>
            <a:off x="11019600" y="555120"/>
            <a:ext cx="502920" cy="447840"/>
          </a:xfrm>
          <a:prstGeom prst="rect">
            <a:avLst/>
          </a:prstGeom>
          <a:ln w="0">
            <a:noFill/>
          </a:ln>
        </p:spPr>
      </p:pic>
      <p:sp>
        <p:nvSpPr>
          <p:cNvPr id="101"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02"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0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141"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142"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143" name="Grafik 14"/>
          <p:cNvPicPr/>
          <p:nvPr/>
        </p:nvPicPr>
        <p:blipFill>
          <a:blip r:embed="rId14"/>
          <a:srcRect l="21079"/>
          <a:stretch/>
        </p:blipFill>
        <p:spPr>
          <a:xfrm>
            <a:off x="8976240" y="578160"/>
            <a:ext cx="1953720" cy="447840"/>
          </a:xfrm>
          <a:prstGeom prst="rect">
            <a:avLst/>
          </a:prstGeom>
          <a:ln w="0">
            <a:noFill/>
          </a:ln>
        </p:spPr>
      </p:pic>
      <p:pic>
        <p:nvPicPr>
          <p:cNvPr id="144" name="Grafik 15"/>
          <p:cNvPicPr/>
          <p:nvPr/>
        </p:nvPicPr>
        <p:blipFill>
          <a:blip r:embed="rId14"/>
          <a:srcRect r="79665"/>
          <a:stretch/>
        </p:blipFill>
        <p:spPr>
          <a:xfrm>
            <a:off x="11019600" y="555120"/>
            <a:ext cx="502920" cy="447840"/>
          </a:xfrm>
          <a:prstGeom prst="rect">
            <a:avLst/>
          </a:prstGeom>
          <a:ln w="0">
            <a:noFill/>
          </a:ln>
        </p:spPr>
      </p:pic>
      <p:sp>
        <p:nvSpPr>
          <p:cNvPr id="145"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46"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1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5"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186"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187" name="Grafik 19"/>
          <p:cNvPicPr/>
          <p:nvPr/>
        </p:nvPicPr>
        <p:blipFill>
          <a:blip r:embed="rId14"/>
          <a:srcRect l="21079"/>
          <a:stretch/>
        </p:blipFill>
        <p:spPr>
          <a:xfrm>
            <a:off x="8976240" y="578160"/>
            <a:ext cx="1953720" cy="447840"/>
          </a:xfrm>
          <a:prstGeom prst="rect">
            <a:avLst/>
          </a:prstGeom>
          <a:ln w="0">
            <a:noFill/>
          </a:ln>
        </p:spPr>
      </p:pic>
      <p:sp>
        <p:nvSpPr>
          <p:cNvPr id="188"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189" name="Grafik 12"/>
          <p:cNvPicPr/>
          <p:nvPr/>
        </p:nvPicPr>
        <p:blipFill>
          <a:blip r:embed="rId14"/>
          <a:srcRect r="79665"/>
          <a:stretch/>
        </p:blipFill>
        <p:spPr>
          <a:xfrm>
            <a:off x="11019600" y="555120"/>
            <a:ext cx="502920" cy="447840"/>
          </a:xfrm>
          <a:prstGeom prst="rect">
            <a:avLst/>
          </a:prstGeom>
          <a:ln w="0">
            <a:noFill/>
          </a:ln>
        </p:spPr>
      </p:pic>
      <p:sp>
        <p:nvSpPr>
          <p:cNvPr id="190" name="PlaceHolder 5"/>
          <p:cNvSpPr>
            <a:spLocks noGrp="1"/>
          </p:cNvSpPr>
          <p:nvPr>
            <p:ph type="title"/>
          </p:nvPr>
        </p:nvSpPr>
        <p:spPr>
          <a:xfrm>
            <a:off x="609480" y="273600"/>
            <a:ext cx="10972080" cy="1144440"/>
          </a:xfrm>
          <a:prstGeom prst="rect">
            <a:avLst/>
          </a:prstGeom>
        </p:spPr>
        <p:txBody>
          <a:bodyPr lIns="0" tIns="0" rIns="0" bIns="0" anchor="ctr">
            <a:noAutofit/>
          </a:bodyPr>
          <a:lstStyle/>
          <a:p>
            <a:r>
              <a:rPr lang="de-DE" sz="1800" b="0" strike="noStrike" spc="-1">
                <a:latin typeface="Arial"/>
              </a:rPr>
              <a:t>Format des Titeltextes durch Klicken bearbeiten</a:t>
            </a:r>
          </a:p>
        </p:txBody>
      </p:sp>
      <p:sp>
        <p:nvSpPr>
          <p:cNvPr id="191" name="PlaceHolder 6"/>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18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1800" b="0" strike="noStrike" spc="-1">
                <a:latin typeface="Arial"/>
              </a:rPr>
              <a:t>Zweite Gliederungsebene</a:t>
            </a:r>
          </a:p>
          <a:p>
            <a:pPr marL="1296000" lvl="2" indent="-288000">
              <a:spcBef>
                <a:spcPts val="850"/>
              </a:spcBef>
              <a:buClr>
                <a:srgbClr val="000000"/>
              </a:buClr>
              <a:buSzPct val="45000"/>
              <a:buFont typeface="Wingdings" charset="2"/>
              <a:buChar char=""/>
            </a:pPr>
            <a:r>
              <a:rPr lang="de-DE" sz="1800" b="0" strike="noStrike" spc="-1">
                <a:latin typeface="Arial"/>
              </a:rPr>
              <a:t>Dritte Gliederungsebene</a:t>
            </a:r>
          </a:p>
          <a:p>
            <a:pPr marL="1728000" lvl="3" indent="-216000">
              <a:spcBef>
                <a:spcPts val="567"/>
              </a:spcBef>
              <a:buClr>
                <a:srgbClr val="000000"/>
              </a:buClr>
              <a:buSzPct val="75000"/>
              <a:buFont typeface="Symbol" charset="2"/>
              <a:buChar char=""/>
            </a:pPr>
            <a:r>
              <a:rPr lang="de-DE" sz="1800" b="0" strike="noStrike" spc="-1">
                <a:latin typeface="Arial"/>
              </a:rPr>
              <a:t>Vierte Gliederungsebene</a:t>
            </a:r>
          </a:p>
          <a:p>
            <a:pPr marL="2160000" lvl="4" indent="-216000">
              <a:spcBef>
                <a:spcPts val="283"/>
              </a:spcBef>
              <a:buClr>
                <a:srgbClr val="000000"/>
              </a:buClr>
              <a:buSzPct val="45000"/>
              <a:buFont typeface="Wingdings" charset="2"/>
              <a:buChar char=""/>
            </a:pPr>
            <a:r>
              <a:rPr lang="de-DE" sz="1800" b="0" strike="noStrike" spc="-1">
                <a:latin typeface="Arial"/>
              </a:rPr>
              <a:t>Fünfte Gliederungsebene</a:t>
            </a:r>
          </a:p>
          <a:p>
            <a:pPr marL="2592000" lvl="5" indent="-216000">
              <a:spcBef>
                <a:spcPts val="283"/>
              </a:spcBef>
              <a:buClr>
                <a:srgbClr val="000000"/>
              </a:buClr>
              <a:buSzPct val="45000"/>
              <a:buFont typeface="Wingdings" charset="2"/>
              <a:buChar char=""/>
            </a:pPr>
            <a:r>
              <a:rPr lang="de-DE" sz="1800" b="0" strike="noStrike" spc="-1">
                <a:latin typeface="Arial"/>
              </a:rPr>
              <a:t>Sechste Gliederungsebene</a:t>
            </a:r>
          </a:p>
          <a:p>
            <a:pPr marL="3024000" lvl="6" indent="-216000">
              <a:spcBef>
                <a:spcPts val="283"/>
              </a:spcBef>
              <a:buClr>
                <a:srgbClr val="000000"/>
              </a:buClr>
              <a:buSzPct val="45000"/>
              <a:buFont typeface="Wingdings" charset="2"/>
              <a:buChar char=""/>
            </a:pPr>
            <a:r>
              <a:rPr lang="de-DE" sz="18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229"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230"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31" name="Grafik 14"/>
          <p:cNvPicPr/>
          <p:nvPr/>
        </p:nvPicPr>
        <p:blipFill>
          <a:blip r:embed="rId14"/>
          <a:srcRect l="21079"/>
          <a:stretch/>
        </p:blipFill>
        <p:spPr>
          <a:xfrm>
            <a:off x="8976240" y="578160"/>
            <a:ext cx="1953720" cy="447840"/>
          </a:xfrm>
          <a:prstGeom prst="rect">
            <a:avLst/>
          </a:prstGeom>
          <a:ln w="0">
            <a:noFill/>
          </a:ln>
        </p:spPr>
      </p:pic>
      <p:pic>
        <p:nvPicPr>
          <p:cNvPr id="232" name="Grafik 15"/>
          <p:cNvPicPr/>
          <p:nvPr/>
        </p:nvPicPr>
        <p:blipFill>
          <a:blip r:embed="rId14"/>
          <a:srcRect r="79665"/>
          <a:stretch/>
        </p:blipFill>
        <p:spPr>
          <a:xfrm>
            <a:off x="11019600" y="555120"/>
            <a:ext cx="502920" cy="447840"/>
          </a:xfrm>
          <a:prstGeom prst="rect">
            <a:avLst/>
          </a:prstGeom>
          <a:ln w="0">
            <a:noFill/>
          </a:ln>
        </p:spPr>
      </p:pic>
      <p:sp>
        <p:nvSpPr>
          <p:cNvPr id="233"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34"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23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2" name="CustomShape 1"/>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5073A5"/>
                </a:solidFill>
                <a:latin typeface="Frutiger LT Com 45 Light"/>
                <a:ea typeface="DejaVu Sans"/>
              </a:rPr>
              <a:t>Folie</a:t>
            </a:r>
            <a:endParaRPr lang="de-DE" sz="900" b="0" strike="noStrike" spc="-1">
              <a:latin typeface="Arial"/>
            </a:endParaRPr>
          </a:p>
        </p:txBody>
      </p:sp>
      <p:sp>
        <p:nvSpPr>
          <p:cNvPr id="273" name="CustomShape 2"/>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sp>
        <p:nvSpPr>
          <p:cNvPr id="274" name="Line 3"/>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pic>
        <p:nvPicPr>
          <p:cNvPr id="275" name="Grafik 14"/>
          <p:cNvPicPr/>
          <p:nvPr/>
        </p:nvPicPr>
        <p:blipFill>
          <a:blip r:embed="rId14"/>
          <a:srcRect l="21079"/>
          <a:stretch/>
        </p:blipFill>
        <p:spPr>
          <a:xfrm>
            <a:off x="8976240" y="578160"/>
            <a:ext cx="1953720" cy="447840"/>
          </a:xfrm>
          <a:prstGeom prst="rect">
            <a:avLst/>
          </a:prstGeom>
          <a:ln w="0">
            <a:noFill/>
          </a:ln>
        </p:spPr>
      </p:pic>
      <p:pic>
        <p:nvPicPr>
          <p:cNvPr id="276" name="Grafik 15"/>
          <p:cNvPicPr/>
          <p:nvPr/>
        </p:nvPicPr>
        <p:blipFill>
          <a:blip r:embed="rId14"/>
          <a:srcRect r="79665"/>
          <a:stretch/>
        </p:blipFill>
        <p:spPr>
          <a:xfrm>
            <a:off x="11019600" y="555120"/>
            <a:ext cx="502920" cy="447840"/>
          </a:xfrm>
          <a:prstGeom prst="rect">
            <a:avLst/>
          </a:prstGeom>
          <a:ln w="0">
            <a:noFill/>
          </a:ln>
        </p:spPr>
      </p:pic>
      <p:sp>
        <p:nvSpPr>
          <p:cNvPr id="277" name="Line 4"/>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278"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279"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18"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19" name="Grafik 19"/>
          <p:cNvPicPr/>
          <p:nvPr/>
        </p:nvPicPr>
        <p:blipFill>
          <a:blip r:embed="rId14"/>
          <a:srcRect l="21079"/>
          <a:stretch/>
        </p:blipFill>
        <p:spPr>
          <a:xfrm>
            <a:off x="8976240" y="578160"/>
            <a:ext cx="1953720" cy="447840"/>
          </a:xfrm>
          <a:prstGeom prst="rect">
            <a:avLst/>
          </a:prstGeom>
          <a:ln w="0">
            <a:noFill/>
          </a:ln>
        </p:spPr>
      </p:pic>
      <p:sp>
        <p:nvSpPr>
          <p:cNvPr id="320"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321" name="Grafik 12"/>
          <p:cNvPicPr/>
          <p:nvPr/>
        </p:nvPicPr>
        <p:blipFill>
          <a:blip r:embed="rId14"/>
          <a:srcRect r="79665"/>
          <a:stretch/>
        </p:blipFill>
        <p:spPr>
          <a:xfrm>
            <a:off x="11019600" y="555120"/>
            <a:ext cx="502920" cy="447840"/>
          </a:xfrm>
          <a:prstGeom prst="rect">
            <a:avLst/>
          </a:prstGeom>
          <a:ln w="0">
            <a:noFill/>
          </a:ln>
        </p:spPr>
      </p:pic>
      <p:sp>
        <p:nvSpPr>
          <p:cNvPr id="322" name="CustomShape 5"/>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323" name="Grafik 11"/>
          <p:cNvPicPr/>
          <p:nvPr/>
        </p:nvPicPr>
        <p:blipFill>
          <a:blip r:embed="rId15"/>
          <a:stretch/>
        </p:blipFill>
        <p:spPr>
          <a:xfrm>
            <a:off x="9336240" y="6143760"/>
            <a:ext cx="2475720" cy="448920"/>
          </a:xfrm>
          <a:prstGeom prst="rect">
            <a:avLst/>
          </a:prstGeom>
          <a:ln w="0">
            <a:noFill/>
          </a:ln>
        </p:spPr>
      </p:pic>
      <p:grpSp>
        <p:nvGrpSpPr>
          <p:cNvPr id="324" name="Group 6"/>
          <p:cNvGrpSpPr/>
          <p:nvPr/>
        </p:nvGrpSpPr>
        <p:grpSpPr>
          <a:xfrm>
            <a:off x="8644680" y="0"/>
            <a:ext cx="3547440" cy="4579920"/>
            <a:chOff x="8644680" y="0"/>
            <a:chExt cx="3547440" cy="4579920"/>
          </a:xfrm>
        </p:grpSpPr>
        <p:pic>
          <p:nvPicPr>
            <p:cNvPr id="325" name="Grafik 18"/>
            <p:cNvPicPr/>
            <p:nvPr/>
          </p:nvPicPr>
          <p:blipFill>
            <a:blip r:embed="rId16"/>
            <a:stretch/>
          </p:blipFill>
          <p:spPr>
            <a:xfrm flipH="1">
              <a:off x="8644680" y="0"/>
              <a:ext cx="3547440" cy="4579920"/>
            </a:xfrm>
            <a:prstGeom prst="rect">
              <a:avLst/>
            </a:prstGeom>
            <a:ln w="0">
              <a:noFill/>
            </a:ln>
          </p:spPr>
        </p:pic>
        <p:sp>
          <p:nvSpPr>
            <p:cNvPr id="326" name="CustomShape 7"/>
            <p:cNvSpPr/>
            <p:nvPr/>
          </p:nvSpPr>
          <p:spPr>
            <a:xfrm>
              <a:off x="8859240" y="164880"/>
              <a:ext cx="3239280" cy="2268000"/>
            </a:xfrm>
            <a:prstGeom prst="rect">
              <a:avLst/>
            </a:prstGeom>
            <a:solidFill>
              <a:srgbClr val="5073A5"/>
            </a:solidFill>
            <a:ln>
              <a:noFill/>
            </a:ln>
          </p:spPr>
          <p:style>
            <a:lnRef idx="2">
              <a:schemeClr val="accent1">
                <a:shade val="50000"/>
              </a:schemeClr>
            </a:lnRef>
            <a:fillRef idx="1">
              <a:schemeClr val="accent1"/>
            </a:fillRef>
            <a:effectRef idx="0">
              <a:schemeClr val="accent1"/>
            </a:effectRef>
            <a:fontRef idx="minor"/>
          </p:style>
        </p:sp>
      </p:grpSp>
      <p:sp>
        <p:nvSpPr>
          <p:cNvPr id="327" name="CustomShape 8"/>
          <p:cNvSpPr/>
          <p:nvPr/>
        </p:nvSpPr>
        <p:spPr>
          <a:xfrm>
            <a:off x="8761320" y="116640"/>
            <a:ext cx="32425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FFFFFF"/>
                </a:solidFill>
                <a:latin typeface="Frutiger LT Com 45 Light"/>
                <a:ea typeface="DejaVu Sans"/>
              </a:rPr>
              <a:t>Fakultät für</a:t>
            </a:r>
            <a:endParaRPr lang="de-DE" sz="1800" b="0" strike="noStrike" spc="-1">
              <a:latin typeface="Arial"/>
            </a:endParaRPr>
          </a:p>
          <a:p>
            <a:pPr>
              <a:lnSpc>
                <a:spcPct val="100000"/>
              </a:lnSpc>
            </a:pPr>
            <a:r>
              <a:rPr lang="de-DE" sz="1800" b="1" strike="noStrike" spc="-1">
                <a:solidFill>
                  <a:srgbClr val="FFFFFF"/>
                </a:solidFill>
                <a:latin typeface="Frutiger LT Com 45 Light"/>
                <a:ea typeface="DejaVu Sans"/>
              </a:rPr>
              <a:t>Mathematik und Informatik</a:t>
            </a:r>
            <a:endParaRPr lang="de-DE" sz="1800" b="0" strike="noStrike" spc="-1">
              <a:latin typeface="Arial"/>
            </a:endParaRPr>
          </a:p>
        </p:txBody>
      </p:sp>
      <p:sp>
        <p:nvSpPr>
          <p:cNvPr id="328"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29"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 name="Line 1"/>
          <p:cNvSpPr/>
          <p:nvPr/>
        </p:nvSpPr>
        <p:spPr>
          <a:xfrm>
            <a:off x="720000" y="997560"/>
            <a:ext cx="1021104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7" name="Line 2"/>
          <p:cNvSpPr/>
          <p:nvPr/>
        </p:nvSpPr>
        <p:spPr>
          <a:xfrm>
            <a:off x="720000" y="6282000"/>
            <a:ext cx="10800000" cy="0"/>
          </a:xfrm>
          <a:prstGeom prst="line">
            <a:avLst/>
          </a:prstGeom>
          <a:ln>
            <a:solidFill>
              <a:srgbClr val="5073A5"/>
            </a:solidFill>
            <a:round/>
          </a:ln>
        </p:spPr>
        <p:style>
          <a:lnRef idx="1">
            <a:schemeClr val="accent1"/>
          </a:lnRef>
          <a:fillRef idx="0">
            <a:schemeClr val="accent1"/>
          </a:fillRef>
          <a:effectRef idx="0">
            <a:schemeClr val="accent1"/>
          </a:effectRef>
          <a:fontRef idx="minor"/>
        </p:style>
      </p:sp>
      <p:sp>
        <p:nvSpPr>
          <p:cNvPr id="368" name="CustomShape 3"/>
          <p:cNvSpPr/>
          <p:nvPr/>
        </p:nvSpPr>
        <p:spPr>
          <a:xfrm>
            <a:off x="715680" y="6426000"/>
            <a:ext cx="4302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de-DE" sz="900" b="1" strike="noStrike" spc="-1">
                <a:solidFill>
                  <a:srgbClr val="406D9B"/>
                </a:solidFill>
                <a:latin typeface="Frutiger LT Com 45 Light"/>
                <a:ea typeface="DejaVu Sans"/>
              </a:rPr>
              <a:t>Folie</a:t>
            </a:r>
            <a:endParaRPr lang="de-DE" sz="900" b="0" strike="noStrike" spc="-1">
              <a:latin typeface="Arial"/>
            </a:endParaRPr>
          </a:p>
        </p:txBody>
      </p:sp>
      <p:pic>
        <p:nvPicPr>
          <p:cNvPr id="369" name="Grafik 19"/>
          <p:cNvPicPr/>
          <p:nvPr/>
        </p:nvPicPr>
        <p:blipFill>
          <a:blip r:embed="rId14"/>
          <a:srcRect l="21079"/>
          <a:stretch/>
        </p:blipFill>
        <p:spPr>
          <a:xfrm>
            <a:off x="8976240" y="578160"/>
            <a:ext cx="1953720" cy="447840"/>
          </a:xfrm>
          <a:prstGeom prst="rect">
            <a:avLst/>
          </a:prstGeom>
          <a:ln w="0">
            <a:noFill/>
          </a:ln>
        </p:spPr>
      </p:pic>
      <p:sp>
        <p:nvSpPr>
          <p:cNvPr id="370" name="CustomShape 4"/>
          <p:cNvSpPr/>
          <p:nvPr/>
        </p:nvSpPr>
        <p:spPr>
          <a:xfrm>
            <a:off x="6961680" y="6426000"/>
            <a:ext cx="4560480" cy="215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r">
              <a:lnSpc>
                <a:spcPct val="100000"/>
              </a:lnSpc>
              <a:spcBef>
                <a:spcPts val="201"/>
              </a:spcBef>
              <a:tabLst>
                <a:tab pos="0" algn="l"/>
              </a:tabLst>
            </a:pPr>
            <a:r>
              <a:rPr lang="de-DE" sz="1000" b="0" strike="noStrike" spc="-1">
                <a:solidFill>
                  <a:srgbClr val="406D9B"/>
                </a:solidFill>
                <a:latin typeface="Frutiger LT Com 45 Light"/>
                <a:ea typeface="DejaVu Sans"/>
              </a:rPr>
              <a:t>Lehrgebiet</a:t>
            </a:r>
            <a:r>
              <a:rPr lang="de-DE" sz="1000" b="1" strike="noStrike" spc="-1">
                <a:solidFill>
                  <a:srgbClr val="406D9B"/>
                </a:solidFill>
                <a:latin typeface="Frutiger LT Com 45 Light"/>
                <a:ea typeface="DejaVu Sans"/>
              </a:rPr>
              <a:t> Multimedia und Internetanwendungen</a:t>
            </a:r>
            <a:endParaRPr lang="de-DE" sz="1000" b="0" strike="noStrike" spc="-1">
              <a:latin typeface="Arial"/>
            </a:endParaRPr>
          </a:p>
        </p:txBody>
      </p:sp>
      <p:pic>
        <p:nvPicPr>
          <p:cNvPr id="371" name="Grafik 12"/>
          <p:cNvPicPr/>
          <p:nvPr/>
        </p:nvPicPr>
        <p:blipFill>
          <a:blip r:embed="rId14"/>
          <a:srcRect r="79665"/>
          <a:stretch/>
        </p:blipFill>
        <p:spPr>
          <a:xfrm>
            <a:off x="11019600" y="555120"/>
            <a:ext cx="502920" cy="447840"/>
          </a:xfrm>
          <a:prstGeom prst="rect">
            <a:avLst/>
          </a:prstGeom>
          <a:ln w="0">
            <a:noFill/>
          </a:ln>
        </p:spPr>
      </p:pic>
      <p:sp>
        <p:nvSpPr>
          <p:cNvPr id="372"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7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1180800" y="4097520"/>
            <a:ext cx="8928000" cy="1123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3600" b="0" strike="noStrike" spc="-1">
                <a:solidFill>
                  <a:srgbClr val="000000"/>
                </a:solidFill>
                <a:latin typeface="Frutiger LT Com 45 Light"/>
                <a:ea typeface="DejaVu Sans"/>
              </a:rPr>
              <a:t>Automatische Erstellung einer Wissensrepräsentation aus einem medizinischen Text</a:t>
            </a:r>
            <a:endParaRPr lang="de-DE" sz="3600" b="0" strike="noStrike" spc="-1">
              <a:latin typeface="Arial"/>
            </a:endParaRPr>
          </a:p>
        </p:txBody>
      </p:sp>
      <p:sp>
        <p:nvSpPr>
          <p:cNvPr id="417" name="CustomShape 2"/>
          <p:cNvSpPr/>
          <p:nvPr/>
        </p:nvSpPr>
        <p:spPr>
          <a:xfrm>
            <a:off x="1180800" y="5321880"/>
            <a:ext cx="8928000" cy="1086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479"/>
              </a:spcBef>
              <a:tabLst>
                <a:tab pos="0" algn="l"/>
              </a:tabLst>
            </a:pPr>
            <a:r>
              <a:rPr lang="de-DE" sz="2400" b="1" strike="noStrike" spc="-1">
                <a:solidFill>
                  <a:srgbClr val="004C97"/>
                </a:solidFill>
                <a:latin typeface="Frutiger LT Com 45 Light"/>
                <a:ea typeface="DejaVu Sans"/>
              </a:rPr>
              <a:t>Fachpraktikum Natural Language Processing, Information Extraction und Retrieval (01589)</a:t>
            </a:r>
            <a:endParaRPr lang="de-DE" sz="2400" b="0" strike="noStrike" spc="-1">
              <a:latin typeface="Arial"/>
            </a:endParaRPr>
          </a:p>
        </p:txBody>
      </p:sp>
      <p:sp>
        <p:nvSpPr>
          <p:cNvPr id="418" name="CustomShape 3"/>
          <p:cNvSpPr/>
          <p:nvPr/>
        </p:nvSpPr>
        <p:spPr>
          <a:xfrm>
            <a:off x="10116000" y="2349000"/>
            <a:ext cx="1943280" cy="1306440"/>
          </a:xfrm>
          <a:prstGeom prst="rect">
            <a:avLst/>
          </a:prstGeom>
          <a:solidFill>
            <a:srgbClr val="5073A5"/>
          </a:solid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de-DE" sz="1600" b="0" strike="noStrike" spc="-1">
                <a:solidFill>
                  <a:srgbClr val="FFFFFF"/>
                </a:solidFill>
                <a:latin typeface="Frutiger LT Com 45 Light"/>
                <a:ea typeface="DejaVu Sans"/>
              </a:rPr>
              <a:t>Fakultät für</a:t>
            </a:r>
            <a:endParaRPr lang="de-DE" sz="1600" b="0" strike="noStrike" spc="-1">
              <a:latin typeface="Arial"/>
            </a:endParaRPr>
          </a:p>
          <a:p>
            <a:pPr algn="r">
              <a:lnSpc>
                <a:spcPct val="100000"/>
              </a:lnSpc>
            </a:pPr>
            <a:r>
              <a:rPr lang="de-DE" sz="1600" b="1" strike="noStrike" spc="-1">
                <a:solidFill>
                  <a:srgbClr val="FFFFFF"/>
                </a:solidFill>
                <a:latin typeface="Frutiger LT Com 45 Light"/>
                <a:ea typeface="DejaVu Sans"/>
              </a:rPr>
              <a:t>Mathematik und</a:t>
            </a:r>
            <a:br/>
            <a:r>
              <a:rPr lang="de-DE" sz="1600" b="1" strike="noStrike" spc="-1">
                <a:solidFill>
                  <a:srgbClr val="FFFFFF"/>
                </a:solidFill>
                <a:latin typeface="Frutiger LT Com 45 Light"/>
                <a:ea typeface="DejaVu Sans"/>
              </a:rPr>
              <a:t>Informatik</a:t>
            </a:r>
            <a:endParaRPr lang="de-DE" sz="1600" b="0" strike="noStrike" spc="-1">
              <a:latin typeface="Arial"/>
            </a:endParaRPr>
          </a:p>
          <a:p>
            <a:pPr algn="r">
              <a:lnSpc>
                <a:spcPct val="100000"/>
              </a:lnSpc>
            </a:pPr>
            <a:endParaRPr lang="de-DE" sz="1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FD93D26A-01B4-4121-9D1F-DA4AFBED8BCF}" type="slidenum">
              <a:rPr lang="de-DE" sz="900" b="1" strike="noStrike" spc="-1">
                <a:solidFill>
                  <a:srgbClr val="5073A5"/>
                </a:solidFill>
                <a:latin typeface="Frutiger LT Com 45 Light"/>
                <a:ea typeface="DejaVu Sans"/>
              </a:rPr>
              <a:t>10</a:t>
            </a:fld>
            <a:endParaRPr lang="de-DE" sz="900" b="0" strike="noStrike" spc="-1">
              <a:latin typeface="Arial"/>
            </a:endParaRPr>
          </a:p>
        </p:txBody>
      </p:sp>
      <p:sp>
        <p:nvSpPr>
          <p:cNvPr id="45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Lösungsansatz</a:t>
            </a:r>
            <a:endParaRPr lang="de-DE" sz="2200" b="0" strike="noStrike" spc="-1">
              <a:latin typeface="Arial"/>
            </a:endParaRPr>
          </a:p>
        </p:txBody>
      </p:sp>
      <p:pic>
        <p:nvPicPr>
          <p:cNvPr id="451" name="Grafik 2"/>
          <p:cNvPicPr/>
          <p:nvPr/>
        </p:nvPicPr>
        <p:blipFill>
          <a:blip r:embed="rId2"/>
          <a:stretch/>
        </p:blipFill>
        <p:spPr>
          <a:xfrm>
            <a:off x="7239960" y="1269360"/>
            <a:ext cx="4211640" cy="4808520"/>
          </a:xfrm>
          <a:prstGeom prst="rect">
            <a:avLst/>
          </a:prstGeom>
          <a:ln w="0">
            <a:noFill/>
          </a:ln>
        </p:spPr>
      </p:pic>
      <p:sp>
        <p:nvSpPr>
          <p:cNvPr id="452" name="CustomShape 4"/>
          <p:cNvSpPr/>
          <p:nvPr/>
        </p:nvSpPr>
        <p:spPr>
          <a:xfrm>
            <a:off x="720000" y="1269360"/>
            <a:ext cx="6170400" cy="4815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National Library of Medicine (NLM) stellt Named Entity Recognition Tools auf ihrer Webseite zu Verfügung *)</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Vokabular: MetaMap bzw. MetaMapLite</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Für das Training des spaCy Entity Rulers wurde das Vokabular aus dem MetaMapLite-Projekt verwendet.</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Der Concept Unified Identifier (CUI) ermöglicht die Suche nach Synonymen.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Viele Begriffe des Vokabulars enthalten eine Kategorisierung wie </a:t>
            </a:r>
            <a:r>
              <a:rPr lang="de-DE" sz="1800" b="0" i="1" strike="noStrike" spc="-1">
                <a:solidFill>
                  <a:srgbClr val="000000"/>
                </a:solidFill>
                <a:latin typeface="Frutiger LT Com 45 Light"/>
                <a:ea typeface="DejaVu Sans"/>
              </a:rPr>
              <a:t>disease</a:t>
            </a:r>
            <a:r>
              <a:rPr lang="de-DE" sz="1800" b="0" strike="noStrike" spc="-1">
                <a:solidFill>
                  <a:srgbClr val="000000"/>
                </a:solidFill>
                <a:latin typeface="Frutiger LT Com 45 Light"/>
                <a:ea typeface="DejaVu Sans"/>
              </a:rPr>
              <a:t>, </a:t>
            </a:r>
            <a:r>
              <a:rPr lang="de-DE" sz="1800" b="0" i="1" strike="noStrike" spc="-1">
                <a:solidFill>
                  <a:srgbClr val="000000"/>
                </a:solidFill>
                <a:latin typeface="Frutiger LT Com 45 Light"/>
                <a:ea typeface="DejaVu Sans"/>
              </a:rPr>
              <a:t>disorder</a:t>
            </a:r>
            <a:r>
              <a:rPr lang="de-DE" sz="1800" b="0" strike="noStrike" spc="-1">
                <a:solidFill>
                  <a:srgbClr val="000000"/>
                </a:solidFill>
                <a:latin typeface="Frutiger LT Com 45 Light"/>
                <a:ea typeface="DejaVu Sans"/>
              </a:rPr>
              <a:t>, </a:t>
            </a:r>
            <a:r>
              <a:rPr lang="de-DE" sz="1800" b="0" i="1" strike="noStrike" spc="-1">
                <a:solidFill>
                  <a:srgbClr val="000000"/>
                </a:solidFill>
                <a:latin typeface="Frutiger LT Com 45 Light"/>
                <a:ea typeface="DejaVu Sans"/>
              </a:rPr>
              <a:t>finding</a:t>
            </a:r>
            <a:r>
              <a:rPr lang="de-DE" sz="1800" b="0" strike="noStrike" spc="-1">
                <a:solidFill>
                  <a:srgbClr val="000000"/>
                </a:solidFill>
                <a:latin typeface="Frutiger LT Com 45 Light"/>
                <a:ea typeface="DejaVu Sans"/>
              </a:rPr>
              <a:t>, etc.</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Fehlt eine Kategorisierung, kann über die Synonymen-Suche ein Begriff mit Kategorisierung gesucht werden.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Diese Kategorisierung wird für das Training des Entity Rulers übernommen.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126.485 </a:t>
            </a:r>
            <a:r>
              <a:rPr lang="de-DE" sz="1800" b="0" i="1" strike="noStrike" spc="-1">
                <a:solidFill>
                  <a:srgbClr val="000000"/>
                </a:solidFill>
                <a:latin typeface="Frutiger LT Com 45 Light"/>
                <a:ea typeface="DejaVu Sans"/>
              </a:rPr>
              <a:t>diseases</a:t>
            </a:r>
            <a:r>
              <a:rPr lang="de-DE" sz="1800" b="0" strike="noStrike" spc="-1">
                <a:solidFill>
                  <a:srgbClr val="000000"/>
                </a:solidFill>
                <a:latin typeface="Frutiger LT Com 45 Light"/>
                <a:ea typeface="DejaVu Sans"/>
              </a:rPr>
              <a:t> / </a:t>
            </a:r>
            <a:r>
              <a:rPr lang="de-DE" sz="1800" b="0" i="1" strike="noStrike" spc="-1">
                <a:solidFill>
                  <a:srgbClr val="000000"/>
                </a:solidFill>
                <a:latin typeface="Frutiger LT Com 45 Light"/>
                <a:ea typeface="DejaVu Sans"/>
              </a:rPr>
              <a:t>disorders</a:t>
            </a:r>
            <a:r>
              <a:rPr lang="de-DE" sz="1800" b="0" strike="noStrike" spc="-1">
                <a:solidFill>
                  <a:srgbClr val="000000"/>
                </a:solidFill>
                <a:latin typeface="Frutiger LT Com 45 Light"/>
                <a:ea typeface="DejaVu Sans"/>
              </a:rPr>
              <a:t>, 60.423 </a:t>
            </a:r>
            <a:r>
              <a:rPr lang="de-DE" sz="1800" b="0" i="1" strike="noStrike" spc="-1">
                <a:solidFill>
                  <a:srgbClr val="000000"/>
                </a:solidFill>
                <a:latin typeface="Frutiger LT Com 45 Light"/>
                <a:ea typeface="DejaVu Sans"/>
              </a:rPr>
              <a:t>findings</a:t>
            </a:r>
            <a:endParaRPr lang="de-DE" sz="1800" b="0" strike="noStrike" spc="-1">
              <a:latin typeface="Arial"/>
            </a:endParaRPr>
          </a:p>
          <a:p>
            <a:pPr>
              <a:lnSpc>
                <a:spcPct val="100000"/>
              </a:lnSpc>
              <a:spcBef>
                <a:spcPts val="601"/>
              </a:spcBef>
            </a:pPr>
            <a:endParaRPr lang="de-DE" sz="1800" b="0" strike="noStrike" spc="-1">
              <a:latin typeface="Arial"/>
            </a:endParaRPr>
          </a:p>
        </p:txBody>
      </p:sp>
      <p:sp>
        <p:nvSpPr>
          <p:cNvPr id="453" name="CustomShape 5"/>
          <p:cNvSpPr/>
          <p:nvPr/>
        </p:nvSpPr>
        <p:spPr>
          <a:xfrm>
            <a:off x="659880" y="5947920"/>
            <a:ext cx="4143240" cy="257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100" b="0" strike="noStrike" spc="-1">
                <a:solidFill>
                  <a:srgbClr val="000000"/>
                </a:solidFill>
                <a:latin typeface="Arial"/>
                <a:ea typeface="DejaVu Sans"/>
              </a:rPr>
              <a:t>*) https://ii.nlm.nih.gov/Interactive/UTS_Required/MetaMap.html</a:t>
            </a:r>
            <a:endParaRPr lang="de-DE" sz="11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4"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67086DB-259E-4106-BF52-D35CD50F4EB4}" type="slidenum">
              <a:rPr lang="de-DE" sz="900" b="1" strike="noStrike" spc="-1">
                <a:solidFill>
                  <a:srgbClr val="5073A5"/>
                </a:solidFill>
                <a:latin typeface="Frutiger LT Com 45 Light"/>
                <a:ea typeface="DejaVu Sans"/>
              </a:rPr>
              <a:t>11</a:t>
            </a:fld>
            <a:endParaRPr lang="de-DE" sz="900" b="0" strike="noStrike" spc="-1">
              <a:latin typeface="Arial"/>
            </a:endParaRPr>
          </a:p>
        </p:txBody>
      </p:sp>
      <p:sp>
        <p:nvSpPr>
          <p:cNvPr id="465"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Implementierung / Aktivitätsdiagramm</a:t>
            </a:r>
            <a:endParaRPr lang="de-DE" sz="2200" b="0" strike="noStrike" spc="-1">
              <a:latin typeface="Arial"/>
            </a:endParaRPr>
          </a:p>
        </p:txBody>
      </p:sp>
      <p:pic>
        <p:nvPicPr>
          <p:cNvPr id="466" name="Grafik 2"/>
          <p:cNvPicPr/>
          <p:nvPr/>
        </p:nvPicPr>
        <p:blipFill>
          <a:blip r:embed="rId2"/>
          <a:stretch/>
        </p:blipFill>
        <p:spPr>
          <a:xfrm>
            <a:off x="4983120" y="1269360"/>
            <a:ext cx="6563160" cy="4501800"/>
          </a:xfrm>
          <a:prstGeom prst="rect">
            <a:avLst/>
          </a:prstGeom>
          <a:ln w="0">
            <a:noFill/>
          </a:ln>
        </p:spPr>
      </p:pic>
      <p:sp>
        <p:nvSpPr>
          <p:cNvPr id="467" name="CustomShape 4"/>
          <p:cNvSpPr/>
          <p:nvPr/>
        </p:nvSpPr>
        <p:spPr>
          <a:xfrm>
            <a:off x="645720" y="1397328"/>
            <a:ext cx="4417074" cy="424586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Konsolenapplikation</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Ordner für beliebig viele zu analysierende Textdateien</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In allen Texten wird nach Krankheiten und ihren Symptomen gesucht.</a:t>
            </a:r>
            <a:endParaRPr lang="de-DE" sz="2400" b="0" strike="noStrike" spc="-1" dirty="0">
              <a:latin typeface="Arial"/>
            </a:endParaRPr>
          </a:p>
          <a:p>
            <a:pPr marL="285840" indent="-285120">
              <a:lnSpc>
                <a:spcPct val="100000"/>
              </a:lnSpc>
              <a:spcBef>
                <a:spcPts val="1200"/>
              </a:spcBef>
              <a:buClr>
                <a:srgbClr val="000000"/>
              </a:buClr>
              <a:buFont typeface="Arial"/>
              <a:buChar char="•"/>
            </a:pPr>
            <a:r>
              <a:rPr lang="de-DE" sz="2400" b="0" strike="noStrike" spc="-1" dirty="0">
                <a:solidFill>
                  <a:srgbClr val="000000"/>
                </a:solidFill>
                <a:latin typeface="Frutiger LT Com 45 Light"/>
                <a:ea typeface="DejaVu Sans"/>
              </a:rPr>
              <a:t>Ein Zusammenhang wird angenommen, wenn in einem Satz eine Krankheit und ein Symptom gefunden werden.</a:t>
            </a:r>
            <a:endParaRPr lang="de-DE"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5C221F30-E236-475F-A22D-EB327769D680}" type="slidenum">
              <a:rPr lang="de-DE" sz="900" b="1" strike="noStrike" spc="-1">
                <a:solidFill>
                  <a:srgbClr val="5073A5"/>
                </a:solidFill>
                <a:latin typeface="Frutiger LT Com 45 Light"/>
                <a:ea typeface="DejaVu Sans"/>
              </a:rPr>
              <a:t>12</a:t>
            </a:fld>
            <a:endParaRPr lang="de-DE" sz="900" b="0" strike="noStrike" spc="-1">
              <a:latin typeface="Arial"/>
            </a:endParaRPr>
          </a:p>
        </p:txBody>
      </p:sp>
      <p:sp>
        <p:nvSpPr>
          <p:cNvPr id="47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Implementierung / Architekturdiagramm</a:t>
            </a:r>
            <a:endParaRPr lang="de-DE" sz="2200" b="0" strike="noStrike" spc="-1" dirty="0">
              <a:latin typeface="Arial"/>
            </a:endParaRPr>
          </a:p>
        </p:txBody>
      </p:sp>
      <p:pic>
        <p:nvPicPr>
          <p:cNvPr id="3" name="Grafik 2">
            <a:extLst>
              <a:ext uri="{FF2B5EF4-FFF2-40B4-BE49-F238E27FC236}">
                <a16:creationId xmlns:a16="http://schemas.microsoft.com/office/drawing/2014/main" id="{5519F708-A9FF-5DF8-BD08-AE063280B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603" y="1197661"/>
            <a:ext cx="8769383" cy="4744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73"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48F709-62DB-472A-B712-136C75206B32}" type="slidenum">
              <a:rPr lang="de-DE" sz="900" b="1" strike="noStrike" spc="-1">
                <a:solidFill>
                  <a:srgbClr val="5073A5"/>
                </a:solidFill>
                <a:latin typeface="Frutiger LT Com 45 Light"/>
                <a:ea typeface="DejaVu Sans"/>
              </a:rPr>
              <a:t>13</a:t>
            </a:fld>
            <a:endParaRPr lang="de-DE" sz="900" b="0" strike="noStrike" spc="-1">
              <a:latin typeface="Arial"/>
            </a:endParaRPr>
          </a:p>
        </p:txBody>
      </p:sp>
      <p:sp>
        <p:nvSpPr>
          <p:cNvPr id="474"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RuleBasedPreprocessor</a:t>
            </a:r>
            <a:endParaRPr lang="de-DE" sz="2200" b="0" strike="noStrike" spc="-1">
              <a:latin typeface="Arial"/>
            </a:endParaRPr>
          </a:p>
        </p:txBody>
      </p:sp>
      <p:sp>
        <p:nvSpPr>
          <p:cNvPr id="475" name="CustomShape 4"/>
          <p:cNvSpPr/>
          <p:nvPr/>
        </p:nvSpPr>
        <p:spPr>
          <a:xfrm>
            <a:off x="720000" y="1269360"/>
            <a:ext cx="6170400" cy="204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PySBD</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Entfernen von Literaturangaben (z. B. „</a:t>
            </a:r>
            <a:r>
              <a:rPr lang="de-DE" sz="1800" b="0" i="1" strike="noStrike" spc="-1">
                <a:solidFill>
                  <a:srgbClr val="000000"/>
                </a:solidFill>
                <a:latin typeface="Frutiger LT Com 45 Light"/>
                <a:ea typeface="DejaVu Sans"/>
              </a:rPr>
              <a:t>[345]“</a:t>
            </a:r>
            <a:r>
              <a:rPr lang="de-DE" sz="1800" b="0" strike="noStrike" spc="-1">
                <a:solidFill>
                  <a:srgbClr val="000000"/>
                </a:solidFill>
                <a:latin typeface="Frutiger LT Com 45 Light"/>
                <a:ea typeface="DejaVu Sans"/>
              </a:rPr>
              <a:t>), unnötigen Leerzeichen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Umformung von Aufzählungen</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a:t>
            </a:r>
            <a:endParaRPr lang="de-DE" sz="1800" b="0" strike="noStrike" spc="-1">
              <a:latin typeface="Arial"/>
            </a:endParaRPr>
          </a:p>
          <a:p>
            <a:pPr>
              <a:lnSpc>
                <a:spcPct val="100000"/>
              </a:lnSpc>
              <a:spcBef>
                <a:spcPts val="601"/>
              </a:spcBef>
            </a:pPr>
            <a:endParaRPr lang="de-DE"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E2D9203-378D-4095-A2D6-67256DCC1683}" type="slidenum">
              <a:rPr lang="de-DE" sz="900" b="1" strike="noStrike" spc="-1">
                <a:solidFill>
                  <a:srgbClr val="5073A5"/>
                </a:solidFill>
                <a:latin typeface="Frutiger LT Com 45 Light"/>
                <a:ea typeface="DejaVu Sans"/>
              </a:rPr>
              <a:t>14</a:t>
            </a:fld>
            <a:endParaRPr lang="de-DE" sz="900" b="0" strike="noStrike" spc="-1">
              <a:latin typeface="Arial"/>
            </a:endParaRPr>
          </a:p>
        </p:txBody>
      </p:sp>
      <p:sp>
        <p:nvSpPr>
          <p:cNvPr id="46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err="1">
                <a:solidFill>
                  <a:srgbClr val="5073A5"/>
                </a:solidFill>
                <a:latin typeface="Frutiger LT Com 45 Light"/>
                <a:ea typeface="DejaVu Sans"/>
              </a:rPr>
              <a:t>SpaCy‘s</a:t>
            </a:r>
            <a:r>
              <a:rPr lang="de-DE" sz="2200" b="1" strike="noStrike" spc="-1" dirty="0">
                <a:solidFill>
                  <a:srgbClr val="5073A5"/>
                </a:solidFill>
                <a:latin typeface="Frutiger LT Com 45 Light"/>
                <a:ea typeface="DejaVu Sans"/>
              </a:rPr>
              <a:t> Entity </a:t>
            </a:r>
            <a:r>
              <a:rPr lang="de-DE" sz="2200" b="1" strike="noStrike" spc="-1" dirty="0" err="1">
                <a:solidFill>
                  <a:srgbClr val="5073A5"/>
                </a:solidFill>
                <a:latin typeface="Frutiger LT Com 45 Light"/>
                <a:ea typeface="DejaVu Sans"/>
              </a:rPr>
              <a:t>Ruler</a:t>
            </a:r>
            <a:endParaRPr lang="de-DE" sz="2200" b="0" strike="noStrike" spc="-1" dirty="0">
              <a:latin typeface="Arial"/>
            </a:endParaRPr>
          </a:p>
        </p:txBody>
      </p:sp>
      <p:pic>
        <p:nvPicPr>
          <p:cNvPr id="462" name="Grafik 1"/>
          <p:cNvPicPr/>
          <p:nvPr/>
        </p:nvPicPr>
        <p:blipFill>
          <a:blip r:embed="rId2"/>
          <a:stretch/>
        </p:blipFill>
        <p:spPr>
          <a:xfrm>
            <a:off x="647280" y="1099080"/>
            <a:ext cx="10406880" cy="5042160"/>
          </a:xfrm>
          <a:prstGeom prst="rect">
            <a:avLst/>
          </a:prstGeom>
          <a:ln w="0">
            <a:noFill/>
          </a:ln>
        </p:spPr>
      </p:pic>
      <p:pic>
        <p:nvPicPr>
          <p:cNvPr id="3" name="Grafik 2">
            <a:extLst>
              <a:ext uri="{FF2B5EF4-FFF2-40B4-BE49-F238E27FC236}">
                <a16:creationId xmlns:a16="http://schemas.microsoft.com/office/drawing/2014/main" id="{C435D2BE-0CE3-D6F7-87F9-8A0303120F4D}"/>
              </a:ext>
            </a:extLst>
          </p:cNvPr>
          <p:cNvPicPr>
            <a:picLocks noChangeAspect="1"/>
          </p:cNvPicPr>
          <p:nvPr/>
        </p:nvPicPr>
        <p:blipFill>
          <a:blip r:embed="rId3"/>
          <a:stretch>
            <a:fillRect/>
          </a:stretch>
        </p:blipFill>
        <p:spPr>
          <a:xfrm>
            <a:off x="10192170" y="5487457"/>
            <a:ext cx="1352550" cy="542925"/>
          </a:xfrm>
          <a:prstGeom prst="rect">
            <a:avLst/>
          </a:prstGeom>
        </p:spPr>
      </p:pic>
    </p:spTree>
    <p:extLst>
      <p:ext uri="{BB962C8B-B14F-4D97-AF65-F5344CB8AC3E}">
        <p14:creationId xmlns:p14="http://schemas.microsoft.com/office/powerpoint/2010/main" val="118682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77"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00FEA8E7-751F-46F9-AAD1-551378890E71}" type="slidenum">
              <a:rPr lang="de-DE" sz="900" b="1" strike="noStrike" spc="-1">
                <a:solidFill>
                  <a:srgbClr val="5073A5"/>
                </a:solidFill>
                <a:latin typeface="Frutiger LT Com 45 Light"/>
                <a:ea typeface="DejaVu Sans"/>
              </a:rPr>
              <a:t>15</a:t>
            </a:fld>
            <a:endParaRPr lang="de-DE" sz="900" b="0" strike="noStrike" spc="-1">
              <a:latin typeface="Arial"/>
            </a:endParaRPr>
          </a:p>
        </p:txBody>
      </p:sp>
      <p:sp>
        <p:nvSpPr>
          <p:cNvPr id="478"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KnowledgeExtractor</a:t>
            </a:r>
            <a:endParaRPr lang="de-DE" sz="2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102D5E2-142A-4416-ACB4-4274D172DB95}" type="slidenum">
              <a:rPr lang="de-DE" sz="900" b="1" strike="noStrike" spc="-1">
                <a:solidFill>
                  <a:srgbClr val="5073A5"/>
                </a:solidFill>
                <a:latin typeface="Frutiger LT Com 45 Light"/>
                <a:ea typeface="DejaVu Sans"/>
              </a:rPr>
              <a:t>16</a:t>
            </a:fld>
            <a:endParaRPr lang="de-DE" sz="900" b="0" strike="noStrike" spc="-1">
              <a:latin typeface="Arial"/>
            </a:endParaRPr>
          </a:p>
        </p:txBody>
      </p:sp>
      <p:sp>
        <p:nvSpPr>
          <p:cNvPr id="48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RDFSerialiser</a:t>
            </a:r>
            <a:endParaRPr lang="de-DE" sz="2200" b="0" strike="noStrike" spc="-1">
              <a:latin typeface="Arial"/>
            </a:endParaRPr>
          </a:p>
        </p:txBody>
      </p:sp>
      <p:sp>
        <p:nvSpPr>
          <p:cNvPr id="482" name="CustomShape 4"/>
          <p:cNvSpPr/>
          <p:nvPr/>
        </p:nvSpPr>
        <p:spPr>
          <a:xfrm>
            <a:off x="720000" y="1269360"/>
            <a:ext cx="6170400" cy="106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rdflib</a:t>
            </a:r>
            <a:endParaRPr lang="de-DE" sz="1800" b="0" strike="noStrike" spc="-1">
              <a:latin typeface="Arial"/>
            </a:endParaRPr>
          </a:p>
          <a:p>
            <a:pPr marL="285840" indent="-285120">
              <a:lnSpc>
                <a:spcPct val="100000"/>
              </a:lnSpc>
              <a:spcBef>
                <a:spcPts val="601"/>
              </a:spcBef>
              <a:buClr>
                <a:srgbClr val="000000"/>
              </a:buClr>
              <a:buFont typeface="Arial"/>
              <a:buChar char="•"/>
            </a:pPr>
            <a:r>
              <a:rPr lang="de-DE" sz="1800" b="0" strike="noStrike" spc="-1">
                <a:solidFill>
                  <a:srgbClr val="000000"/>
                </a:solidFill>
                <a:latin typeface="Frutiger LT Com 45 Light"/>
                <a:ea typeface="DejaVu Sans"/>
              </a:rPr>
              <a:t>...</a:t>
            </a:r>
            <a:endParaRPr lang="de-DE" sz="1800" b="0" strike="noStrike" spc="-1">
              <a:latin typeface="Arial"/>
            </a:endParaRPr>
          </a:p>
          <a:p>
            <a:pPr>
              <a:lnSpc>
                <a:spcPct val="100000"/>
              </a:lnSpc>
              <a:spcBef>
                <a:spcPts val="601"/>
              </a:spcBef>
            </a:pPr>
            <a:endParaRPr lang="de-DE" sz="1800" b="0" strike="noStrike" spc="-1">
              <a:latin typeface="Arial"/>
            </a:endParaRPr>
          </a:p>
        </p:txBody>
      </p:sp>
      <p:pic>
        <p:nvPicPr>
          <p:cNvPr id="483" name="Grafik 482"/>
          <p:cNvPicPr/>
          <p:nvPr/>
        </p:nvPicPr>
        <p:blipFill>
          <a:blip r:embed="rId2"/>
          <a:stretch/>
        </p:blipFill>
        <p:spPr>
          <a:xfrm>
            <a:off x="4500000" y="2306880"/>
            <a:ext cx="6888240" cy="16531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1326F724-8D27-452E-9454-661467954284}" type="slidenum">
              <a:rPr lang="de-DE" sz="900" b="1" strike="noStrike" spc="-1">
                <a:solidFill>
                  <a:srgbClr val="5073A5"/>
                </a:solidFill>
                <a:latin typeface="Frutiger LT Com 45 Light"/>
                <a:ea typeface="DejaVu Sans"/>
              </a:rPr>
              <a:t>17</a:t>
            </a:fld>
            <a:endParaRPr lang="de-DE" sz="900" b="0" strike="noStrike" spc="-1">
              <a:latin typeface="Arial"/>
            </a:endParaRPr>
          </a:p>
        </p:txBody>
      </p:sp>
      <p:sp>
        <p:nvSpPr>
          <p:cNvPr id="48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Evaluation</a:t>
            </a:r>
            <a:endParaRPr lang="de-DE" sz="22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5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BF50B4DA-734D-402D-80B1-2450063A11FD}" type="slidenum">
              <a:rPr lang="de-DE" sz="900" b="1" strike="noStrike" spc="-1">
                <a:solidFill>
                  <a:srgbClr val="5073A5"/>
                </a:solidFill>
                <a:latin typeface="Frutiger LT Com 45 Light"/>
                <a:ea typeface="DejaVu Sans"/>
              </a:rPr>
              <a:t>18</a:t>
            </a:fld>
            <a:endParaRPr lang="de-DE" sz="900" b="0" strike="noStrike" spc="-1">
              <a:latin typeface="Arial"/>
            </a:endParaRPr>
          </a:p>
        </p:txBody>
      </p:sp>
      <p:sp>
        <p:nvSpPr>
          <p:cNvPr id="45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Evaluierungsgrundlage</a:t>
            </a:r>
            <a:endParaRPr lang="de-DE" sz="2200" b="0" strike="noStrike" spc="-1" dirty="0">
              <a:latin typeface="Arial"/>
            </a:endParaRPr>
          </a:p>
        </p:txBody>
      </p:sp>
      <p:sp>
        <p:nvSpPr>
          <p:cNvPr id="457" name="CustomShape 4"/>
          <p:cNvSpPr/>
          <p:nvPr/>
        </p:nvSpPr>
        <p:spPr>
          <a:xfrm>
            <a:off x="883080" y="1440000"/>
            <a:ext cx="9196560" cy="2650320"/>
          </a:xfrm>
          <a:prstGeom prst="rect">
            <a:avLst/>
          </a:prstGeom>
          <a:noFill/>
          <a:ln w="0">
            <a:noFill/>
          </a:ln>
        </p:spPr>
        <p:style>
          <a:lnRef idx="0">
            <a:scrgbClr r="0" g="0" b="0"/>
          </a:lnRef>
          <a:fillRef idx="0">
            <a:scrgbClr r="0" g="0" b="0"/>
          </a:fillRef>
          <a:effectRef idx="0">
            <a:scrgbClr r="0" g="0" b="0"/>
          </a:effectRef>
          <a:fontRef idx="minor"/>
        </p:style>
      </p:sp>
      <p:sp>
        <p:nvSpPr>
          <p:cNvPr id="458" name="CustomShape 5"/>
          <p:cNvSpPr/>
          <p:nvPr/>
        </p:nvSpPr>
        <p:spPr>
          <a:xfrm>
            <a:off x="1399621" y="1937010"/>
            <a:ext cx="9196560" cy="29839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Webseiten des National Health Service UK (NHS) und der National Institutes of Health (NIH, U.S.) - 49 Texte zu mehreren psychischen Störungen (Agoraphobie, Alkoholmissbrauch, Depression, u. s. w.)</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Ein Artikel zum Thema „Mental </a:t>
            </a:r>
            <a:r>
              <a:rPr lang="de-DE" sz="2400" b="0" strike="noStrike" spc="-1" dirty="0" err="1">
                <a:solidFill>
                  <a:srgbClr val="000000"/>
                </a:solidFill>
                <a:latin typeface="Frutiger LT Com 45 Light"/>
                <a:ea typeface="DejaVu Sans"/>
              </a:rPr>
              <a:t>Disorder</a:t>
            </a:r>
            <a:r>
              <a:rPr lang="de-DE" sz="2400" b="0" strike="noStrike" spc="-1" dirty="0">
                <a:solidFill>
                  <a:srgbClr val="000000"/>
                </a:solidFill>
                <a:latin typeface="Frutiger LT Com 45 Light"/>
                <a:ea typeface="DejaVu Sans"/>
              </a:rPr>
              <a:t>“ auf Wikipedia</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„Clinical Handbook of Psychological </a:t>
            </a:r>
            <a:r>
              <a:rPr lang="de-DE" sz="2400" b="0" strike="noStrike" spc="-1" dirty="0" err="1">
                <a:solidFill>
                  <a:srgbClr val="000000"/>
                </a:solidFill>
                <a:latin typeface="Frutiger LT Com 45 Light"/>
                <a:ea typeface="DejaVu Sans"/>
              </a:rPr>
              <a:t>Disorders</a:t>
            </a:r>
            <a:r>
              <a:rPr lang="de-DE" sz="2400" b="0" strike="noStrike" spc="-1" dirty="0">
                <a:solidFill>
                  <a:srgbClr val="000000"/>
                </a:solidFill>
                <a:latin typeface="Frutiger LT Com 45 Light"/>
                <a:ea typeface="DejaVu Sans"/>
              </a:rPr>
              <a:t>“</a:t>
            </a:r>
            <a:endParaRPr lang="de-DE" sz="2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Warum macht der </a:t>
            </a:r>
            <a:r>
              <a:rPr lang="de-DE" sz="2200" b="1" strike="noStrike" spc="-1" dirty="0" err="1">
                <a:solidFill>
                  <a:srgbClr val="5073A5"/>
                </a:solidFill>
                <a:latin typeface="Frutiger LT Com 45 Light"/>
                <a:ea typeface="DejaVu Sans"/>
              </a:rPr>
              <a:t>MedExtractor</a:t>
            </a:r>
            <a:r>
              <a:rPr lang="de-DE" sz="2200" b="1" strike="noStrike" spc="-1" dirty="0">
                <a:solidFill>
                  <a:srgbClr val="5073A5"/>
                </a:solidFill>
                <a:latin typeface="Frutiger LT Com 45 Light"/>
                <a:ea typeface="DejaVu Sans"/>
              </a:rPr>
              <a:t> Fehler?</a:t>
            </a:r>
            <a:endParaRPr lang="de-DE" sz="2200" b="0" strike="noStrike" spc="-1" dirty="0">
              <a:latin typeface="Arial"/>
            </a:endParaRPr>
          </a:p>
        </p:txBody>
      </p:sp>
      <p:sp>
        <p:nvSpPr>
          <p:cNvPr id="488"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9"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923A73F-5495-417A-9B89-90354BD07CB0}" type="slidenum">
              <a:rPr lang="de-DE" sz="900" b="1" strike="noStrike" spc="-1">
                <a:solidFill>
                  <a:srgbClr val="5073A5"/>
                </a:solidFill>
                <a:latin typeface="Frutiger LT Com 45 Light"/>
                <a:ea typeface="DejaVu Sans"/>
              </a:rPr>
              <a:t>19</a:t>
            </a:fld>
            <a:endParaRPr lang="de-DE" sz="900" b="0" strike="noStrike" spc="-1">
              <a:latin typeface="Arial"/>
            </a:endParaRPr>
          </a:p>
        </p:txBody>
      </p:sp>
      <p:sp>
        <p:nvSpPr>
          <p:cNvPr id="490" name="CustomShape 4"/>
          <p:cNvSpPr/>
          <p:nvPr/>
        </p:nvSpPr>
        <p:spPr>
          <a:xfrm>
            <a:off x="602705" y="1239314"/>
            <a:ext cx="11416470" cy="489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990600" indent="-990600">
              <a:lnSpc>
                <a:spcPct val="100000"/>
              </a:lnSpc>
              <a:spcBef>
                <a:spcPts val="1800"/>
              </a:spcBef>
              <a:buClr>
                <a:srgbClr val="000000"/>
              </a:buClr>
            </a:pPr>
            <a:r>
              <a:rPr lang="de-DE" sz="2000" b="1" strike="noStrike" spc="-1" dirty="0">
                <a:solidFill>
                  <a:srgbClr val="000000"/>
                </a:solidFill>
                <a:latin typeface="Frutiger LT Com 45 Light"/>
                <a:ea typeface="DejaVu Sans"/>
              </a:rPr>
              <a:t>Beispiel</a:t>
            </a:r>
            <a:r>
              <a:rPr lang="de-DE" sz="2000" b="0" strike="noStrike" spc="-1" dirty="0">
                <a:solidFill>
                  <a:srgbClr val="000000"/>
                </a:solidFill>
                <a:latin typeface="Frutiger LT Com 45 Light"/>
                <a:ea typeface="DejaVu Sans"/>
              </a:rPr>
              <a:t>:	Verben (z.B. </a:t>
            </a:r>
            <a:r>
              <a:rPr lang="de-DE" sz="2000" b="0" strike="noStrike" spc="-1" dirty="0" err="1">
                <a:solidFill>
                  <a:srgbClr val="000000"/>
                </a:solidFill>
                <a:latin typeface="Frutiger LT Com 45 Light"/>
                <a:ea typeface="DejaVu Sans"/>
              </a:rPr>
              <a:t>aggravate</a:t>
            </a:r>
            <a:r>
              <a:rPr lang="de-DE" sz="2000" b="0" strike="noStrike" spc="-1" dirty="0">
                <a:solidFill>
                  <a:srgbClr val="000000"/>
                </a:solidFill>
                <a:latin typeface="Frutiger LT Com 45 Light"/>
                <a:ea typeface="DejaVu Sans"/>
              </a:rPr>
              <a:t>) werden als Symptom bewertet, da sie im Trainingsvokabular enthalten sind.</a:t>
            </a:r>
            <a:endParaRPr lang="de-DE" sz="2000" b="0" strike="noStrike" spc="-1" dirty="0">
              <a:latin typeface="Arial"/>
            </a:endParaRPr>
          </a:p>
        </p:txBody>
      </p:sp>
      <p:pic>
        <p:nvPicPr>
          <p:cNvPr id="3" name="Grafik 2">
            <a:extLst>
              <a:ext uri="{FF2B5EF4-FFF2-40B4-BE49-F238E27FC236}">
                <a16:creationId xmlns:a16="http://schemas.microsoft.com/office/drawing/2014/main" id="{826FFB11-0E0E-61D9-7351-CC616A9403EE}"/>
              </a:ext>
            </a:extLst>
          </p:cNvPr>
          <p:cNvPicPr>
            <a:picLocks noChangeAspect="1"/>
          </p:cNvPicPr>
          <p:nvPr/>
        </p:nvPicPr>
        <p:blipFill>
          <a:blip r:embed="rId2"/>
          <a:stretch>
            <a:fillRect/>
          </a:stretch>
        </p:blipFill>
        <p:spPr>
          <a:xfrm>
            <a:off x="720000" y="2070239"/>
            <a:ext cx="4710358" cy="3548062"/>
          </a:xfrm>
          <a:prstGeom prst="rect">
            <a:avLst/>
          </a:prstGeom>
        </p:spPr>
      </p:pic>
      <p:sp>
        <p:nvSpPr>
          <p:cNvPr id="4" name="CustomShape 4">
            <a:extLst>
              <a:ext uri="{FF2B5EF4-FFF2-40B4-BE49-F238E27FC236}">
                <a16:creationId xmlns:a16="http://schemas.microsoft.com/office/drawing/2014/main" id="{E80DBC25-07DC-7D15-1C96-574375034F91}"/>
              </a:ext>
            </a:extLst>
          </p:cNvPr>
          <p:cNvSpPr/>
          <p:nvPr/>
        </p:nvSpPr>
        <p:spPr>
          <a:xfrm>
            <a:off x="5627801" y="3076388"/>
            <a:ext cx="6117997" cy="11146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990600" indent="-990600">
              <a:lnSpc>
                <a:spcPct val="100000"/>
              </a:lnSpc>
              <a:spcBef>
                <a:spcPts val="1800"/>
              </a:spcBef>
              <a:buClr>
                <a:srgbClr val="000000"/>
              </a:buClr>
            </a:pPr>
            <a:r>
              <a:rPr lang="de-DE" sz="2000" b="1" strike="noStrike" spc="-1" dirty="0">
                <a:solidFill>
                  <a:srgbClr val="FF0000"/>
                </a:solidFill>
                <a:latin typeface="Frutiger LT Com 45 Light"/>
                <a:ea typeface="DejaVu Sans"/>
              </a:rPr>
              <a:t>Lösung</a:t>
            </a:r>
            <a:r>
              <a:rPr lang="de-DE" sz="2000" b="0" strike="noStrike" spc="-1" dirty="0">
                <a:solidFill>
                  <a:srgbClr val="000000"/>
                </a:solidFill>
                <a:latin typeface="Frutiger LT Com 45 Light"/>
                <a:ea typeface="DejaVu Sans"/>
              </a:rPr>
              <a:t>:	Grammatikanalyse durch </a:t>
            </a:r>
            <a:r>
              <a:rPr lang="de-DE" sz="2000" b="0" i="1" strike="noStrike" spc="-1" dirty="0" err="1">
                <a:solidFill>
                  <a:srgbClr val="000000"/>
                </a:solidFill>
                <a:latin typeface="Frutiger LT Com 45 Light"/>
                <a:ea typeface="DejaVu Sans"/>
              </a:rPr>
              <a:t>spaCy</a:t>
            </a:r>
            <a:r>
              <a:rPr lang="de-DE" sz="2000" b="0" strike="noStrike" spc="-1" dirty="0">
                <a:solidFill>
                  <a:srgbClr val="000000"/>
                </a:solidFill>
                <a:latin typeface="Frutiger LT Com 45 Light"/>
                <a:ea typeface="DejaVu Sans"/>
              </a:rPr>
              <a:t>.</a:t>
            </a:r>
          </a:p>
          <a:p>
            <a:pPr marL="990600" indent="-990600">
              <a:lnSpc>
                <a:spcPct val="100000"/>
              </a:lnSpc>
              <a:spcBef>
                <a:spcPts val="1800"/>
              </a:spcBef>
              <a:buClr>
                <a:srgbClr val="000000"/>
              </a:buClr>
            </a:pPr>
            <a:r>
              <a:rPr lang="de-DE" sz="2000" spc="-1" dirty="0">
                <a:solidFill>
                  <a:srgbClr val="000000"/>
                </a:solidFill>
                <a:latin typeface="Frutiger LT Com 45 Light"/>
              </a:rPr>
              <a:t>	Verwerfen von Verben im Trainingsvokabular</a:t>
            </a:r>
            <a:endParaRPr lang="de-DE" sz="2000" b="0" strike="noStrike" spc="-1" dirty="0">
              <a:latin typeface="Arial"/>
            </a:endParaRPr>
          </a:p>
        </p:txBody>
      </p:sp>
      <p:sp>
        <p:nvSpPr>
          <p:cNvPr id="5" name="Rechteck: abgerundete Ecken 4">
            <a:extLst>
              <a:ext uri="{FF2B5EF4-FFF2-40B4-BE49-F238E27FC236}">
                <a16:creationId xmlns:a16="http://schemas.microsoft.com/office/drawing/2014/main" id="{E6916C2C-D165-B1DF-8CCE-E8A530B73D5C}"/>
              </a:ext>
            </a:extLst>
          </p:cNvPr>
          <p:cNvSpPr/>
          <p:nvPr/>
        </p:nvSpPr>
        <p:spPr>
          <a:xfrm>
            <a:off x="3091992" y="3280528"/>
            <a:ext cx="1253765" cy="2733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abgerundete Ecken 5">
            <a:extLst>
              <a:ext uri="{FF2B5EF4-FFF2-40B4-BE49-F238E27FC236}">
                <a16:creationId xmlns:a16="http://schemas.microsoft.com/office/drawing/2014/main" id="{E4579697-72DA-4014-B8D9-DEFA4B69DE34}"/>
              </a:ext>
            </a:extLst>
          </p:cNvPr>
          <p:cNvSpPr/>
          <p:nvPr/>
        </p:nvSpPr>
        <p:spPr>
          <a:xfrm>
            <a:off x="605346" y="3301738"/>
            <a:ext cx="1085563" cy="273377"/>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DDA0D74C-804E-B8F9-E626-227C46A47806}"/>
              </a:ext>
            </a:extLst>
          </p:cNvPr>
          <p:cNvSpPr/>
          <p:nvPr/>
        </p:nvSpPr>
        <p:spPr>
          <a:xfrm>
            <a:off x="602705" y="4054327"/>
            <a:ext cx="1085563" cy="395125"/>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406D9B"/>
                </a:solidFill>
                <a:latin typeface="Frutiger LT Com 45 Light"/>
                <a:ea typeface="DejaVu Sans"/>
              </a:rPr>
              <a:t>Agenda</a:t>
            </a:r>
            <a:endParaRPr lang="de-DE" sz="2200" b="0" strike="noStrike" spc="-1">
              <a:latin typeface="Arial"/>
            </a:endParaRPr>
          </a:p>
        </p:txBody>
      </p:sp>
      <p:sp>
        <p:nvSpPr>
          <p:cNvPr id="420" name="CustomShape 2"/>
          <p:cNvSpPr/>
          <p:nvPr/>
        </p:nvSpPr>
        <p:spPr>
          <a:xfrm>
            <a:off x="1631520" y="6426000"/>
            <a:ext cx="4121640" cy="314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004C97"/>
                </a:solidFill>
                <a:latin typeface="Frutiger LT Com 45 Light"/>
                <a:ea typeface="DejaVu Sans"/>
              </a:rPr>
              <a:t>Fußzeile</a:t>
            </a:r>
            <a:endParaRPr lang="de-DE" sz="900" b="0" strike="noStrike" spc="-1">
              <a:latin typeface="Arial"/>
            </a:endParaRPr>
          </a:p>
        </p:txBody>
      </p:sp>
      <p:sp>
        <p:nvSpPr>
          <p:cNvPr id="421" name="CustomShape 3"/>
          <p:cNvSpPr/>
          <p:nvPr/>
        </p:nvSpPr>
        <p:spPr>
          <a:xfrm>
            <a:off x="1260000" y="1432222"/>
            <a:ext cx="8999280" cy="39688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dirty="0">
                <a:solidFill>
                  <a:srgbClr val="000000"/>
                </a:solidFill>
                <a:latin typeface="Frutiger LT Com 45 Light"/>
                <a:ea typeface="DejaVu Sans"/>
              </a:rPr>
              <a:t>1. Aufgabenstellung</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2. Probleme</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3. Forschungsziele</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4. Lösungsansatz</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5. Modelle und Implementierung</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	5.1 Datengrundlage</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	5.2 Allgemein (</a:t>
            </a:r>
            <a:r>
              <a:rPr lang="de-DE" sz="1800" b="0" strike="noStrike" spc="-1" dirty="0" err="1">
                <a:solidFill>
                  <a:srgbClr val="000000"/>
                </a:solidFill>
                <a:latin typeface="Frutiger LT Com 45 Light"/>
                <a:ea typeface="DejaVu Sans"/>
              </a:rPr>
              <a:t>SpaCy</a:t>
            </a:r>
            <a:r>
              <a:rPr lang="de-DE" sz="1800" b="0" strike="noStrike" spc="-1" dirty="0">
                <a:solidFill>
                  <a:srgbClr val="000000"/>
                </a:solidFill>
                <a:latin typeface="Frutiger LT Com 45 Light"/>
                <a:ea typeface="DejaVu Sans"/>
              </a:rPr>
              <a:t>, </a:t>
            </a:r>
            <a:r>
              <a:rPr lang="de-DE" sz="1800" b="0" strike="noStrike" spc="-1" dirty="0" err="1">
                <a:solidFill>
                  <a:srgbClr val="000000"/>
                </a:solidFill>
                <a:latin typeface="Frutiger LT Com 45 Light"/>
                <a:ea typeface="DejaVu Sans"/>
              </a:rPr>
              <a:t>EntityLinker</a:t>
            </a:r>
            <a:r>
              <a:rPr lang="de-DE" sz="1800" b="0" strike="noStrike" spc="-1" dirty="0">
                <a:solidFill>
                  <a:srgbClr val="000000"/>
                </a:solidFill>
                <a:latin typeface="Frutiger LT Com 45 Light"/>
                <a:ea typeface="DejaVu Sans"/>
              </a:rPr>
              <a:t>, …)</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	5.3 Vorstellung der prototypischen Software</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		5.3.1 Struktur / UML-Diagramme</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		5.3.2 </a:t>
            </a:r>
            <a:r>
              <a:rPr lang="de-DE" sz="1800" b="0" strike="noStrike" spc="-1" dirty="0" err="1">
                <a:solidFill>
                  <a:srgbClr val="000000"/>
                </a:solidFill>
                <a:latin typeface="Frutiger LT Com 45 Light"/>
                <a:ea typeface="DejaVu Sans"/>
              </a:rPr>
              <a:t>Preprocessor</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		5.3.3 Knowledge-Extractor</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		5.3.4 RDF-</a:t>
            </a:r>
            <a:r>
              <a:rPr lang="de-DE" sz="1800" b="0" strike="noStrike" spc="-1" dirty="0" err="1">
                <a:solidFill>
                  <a:srgbClr val="000000"/>
                </a:solidFill>
                <a:latin typeface="Frutiger LT Com 45 Light"/>
                <a:ea typeface="DejaVu Sans"/>
              </a:rPr>
              <a:t>Serializer</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6. Evaluation</a:t>
            </a:r>
            <a:endParaRPr lang="de-DE" sz="1800" b="0" strike="noStrike" spc="-1" dirty="0">
              <a:latin typeface="Arial"/>
            </a:endParaRPr>
          </a:p>
          <a:p>
            <a:pPr>
              <a:lnSpc>
                <a:spcPct val="100000"/>
              </a:lnSpc>
            </a:pPr>
            <a:r>
              <a:rPr lang="de-DE" sz="1800" b="0" strike="noStrike" spc="-1" dirty="0">
                <a:solidFill>
                  <a:srgbClr val="000000"/>
                </a:solidFill>
                <a:latin typeface="Frutiger LT Com 45 Light"/>
                <a:ea typeface="DejaVu Sans"/>
              </a:rPr>
              <a:t>7. Zusammenfassung</a:t>
            </a:r>
            <a:endParaRPr lang="de-DE" sz="1800" b="0" strike="noStrike" spc="-1" dirty="0">
              <a:latin typeface="Arial"/>
            </a:endParaRPr>
          </a:p>
        </p:txBody>
      </p:sp>
      <p:sp>
        <p:nvSpPr>
          <p:cNvPr id="422" name="Line 4"/>
          <p:cNvSpPr/>
          <p:nvPr/>
        </p:nvSpPr>
        <p:spPr>
          <a:xfrm>
            <a:off x="1037520" y="1388661"/>
            <a:ext cx="18000" cy="4389967"/>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423" name="CustomShape 5"/>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70C721AF-A57E-4A2A-A43E-6D5C59DCB103}" type="slidenum">
              <a:rPr lang="de-DE" sz="900" b="1" strike="noStrike" spc="-1">
                <a:solidFill>
                  <a:srgbClr val="406D9B"/>
                </a:solidFill>
                <a:latin typeface="Frutiger LT Com 45 Light"/>
                <a:ea typeface="DejaVu Sans"/>
              </a:rPr>
              <a:t>2</a:t>
            </a:fld>
            <a:endParaRPr lang="de-DE" sz="9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1326F724-8D27-452E-9454-661467954284}" type="slidenum">
              <a:rPr lang="de-DE" sz="900" b="1" strike="noStrike" spc="-1">
                <a:solidFill>
                  <a:srgbClr val="5073A5"/>
                </a:solidFill>
                <a:latin typeface="Frutiger LT Com 45 Light"/>
                <a:ea typeface="DejaVu Sans"/>
              </a:rPr>
              <a:t>20</a:t>
            </a:fld>
            <a:endParaRPr lang="de-DE" sz="900" b="0" strike="noStrike" spc="-1">
              <a:latin typeface="Arial"/>
            </a:endParaRPr>
          </a:p>
        </p:txBody>
      </p:sp>
      <p:sp>
        <p:nvSpPr>
          <p:cNvPr id="48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pc="-1" dirty="0">
                <a:solidFill>
                  <a:srgbClr val="5073A5"/>
                </a:solidFill>
                <a:latin typeface="Frutiger LT Com 45 Light"/>
              </a:rPr>
              <a:t>Ausblick / Verbesserungspotential</a:t>
            </a:r>
            <a:endParaRPr lang="de-DE" sz="2200" b="0" strike="noStrike" spc="-1" dirty="0">
              <a:latin typeface="Arial"/>
            </a:endParaRPr>
          </a:p>
        </p:txBody>
      </p:sp>
      <p:pic>
        <p:nvPicPr>
          <p:cNvPr id="5" name="Grafik 4">
            <a:extLst>
              <a:ext uri="{FF2B5EF4-FFF2-40B4-BE49-F238E27FC236}">
                <a16:creationId xmlns:a16="http://schemas.microsoft.com/office/drawing/2014/main" id="{1773B254-705C-2C3C-351E-EA7F0154E5A6}"/>
              </a:ext>
            </a:extLst>
          </p:cNvPr>
          <p:cNvPicPr>
            <a:picLocks noChangeAspect="1"/>
          </p:cNvPicPr>
          <p:nvPr/>
        </p:nvPicPr>
        <p:blipFill>
          <a:blip r:embed="rId2"/>
          <a:stretch>
            <a:fillRect/>
          </a:stretch>
        </p:blipFill>
        <p:spPr>
          <a:xfrm>
            <a:off x="720000" y="3583855"/>
            <a:ext cx="5206640" cy="2464585"/>
          </a:xfrm>
          <a:prstGeom prst="rect">
            <a:avLst/>
          </a:prstGeom>
        </p:spPr>
      </p:pic>
      <p:pic>
        <p:nvPicPr>
          <p:cNvPr id="7" name="Grafik 6">
            <a:extLst>
              <a:ext uri="{FF2B5EF4-FFF2-40B4-BE49-F238E27FC236}">
                <a16:creationId xmlns:a16="http://schemas.microsoft.com/office/drawing/2014/main" id="{6E8D5217-CC9E-07C8-7967-38C41CB5CFA6}"/>
              </a:ext>
            </a:extLst>
          </p:cNvPr>
          <p:cNvPicPr>
            <a:picLocks noChangeAspect="1"/>
          </p:cNvPicPr>
          <p:nvPr/>
        </p:nvPicPr>
        <p:blipFill>
          <a:blip r:embed="rId3"/>
          <a:stretch>
            <a:fillRect/>
          </a:stretch>
        </p:blipFill>
        <p:spPr>
          <a:xfrm>
            <a:off x="720000" y="1299160"/>
            <a:ext cx="10938892" cy="1974985"/>
          </a:xfrm>
          <a:prstGeom prst="rect">
            <a:avLst/>
          </a:prstGeom>
        </p:spPr>
      </p:pic>
      <p:sp>
        <p:nvSpPr>
          <p:cNvPr id="8" name="CustomShape 4">
            <a:extLst>
              <a:ext uri="{FF2B5EF4-FFF2-40B4-BE49-F238E27FC236}">
                <a16:creationId xmlns:a16="http://schemas.microsoft.com/office/drawing/2014/main" id="{E917D8CE-E050-F688-27F0-979AF0BD4B54}"/>
              </a:ext>
            </a:extLst>
          </p:cNvPr>
          <p:cNvSpPr/>
          <p:nvPr/>
        </p:nvSpPr>
        <p:spPr>
          <a:xfrm>
            <a:off x="6452254" y="3943945"/>
            <a:ext cx="5206638" cy="174440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800"/>
              </a:spcBef>
              <a:buClr>
                <a:srgbClr val="000000"/>
              </a:buClr>
              <a:buFont typeface="Arial"/>
              <a:buChar char="•"/>
            </a:pPr>
            <a:r>
              <a:rPr lang="de-DE" sz="2000" b="1" spc="-1" dirty="0">
                <a:solidFill>
                  <a:srgbClr val="000000"/>
                </a:solidFill>
                <a:latin typeface="Frutiger LT Com 45 Light"/>
              </a:rPr>
              <a:t>Problem:</a:t>
            </a:r>
            <a:r>
              <a:rPr lang="de-DE" sz="2000" spc="-1" dirty="0">
                <a:solidFill>
                  <a:srgbClr val="000000"/>
                </a:solidFill>
                <a:latin typeface="Frutiger LT Com 45 Light"/>
              </a:rPr>
              <a:t> Bedeutung von Sätzen wird nicht erkannt.</a:t>
            </a:r>
          </a:p>
          <a:p>
            <a:pPr marL="285840" indent="-285120">
              <a:lnSpc>
                <a:spcPct val="100000"/>
              </a:lnSpc>
              <a:spcBef>
                <a:spcPts val="1800"/>
              </a:spcBef>
              <a:buClr>
                <a:srgbClr val="000000"/>
              </a:buClr>
              <a:buFont typeface="Arial"/>
              <a:buChar char="•"/>
            </a:pPr>
            <a:r>
              <a:rPr lang="de-DE" sz="2000" b="1" spc="-1" dirty="0">
                <a:solidFill>
                  <a:srgbClr val="000000"/>
                </a:solidFill>
                <a:latin typeface="Frutiger LT Com 45 Light"/>
              </a:rPr>
              <a:t>Lösungsansatz:</a:t>
            </a:r>
            <a:r>
              <a:rPr lang="de-DE" sz="2000" spc="-1" dirty="0">
                <a:solidFill>
                  <a:srgbClr val="000000"/>
                </a:solidFill>
                <a:latin typeface="Frutiger LT Com 45 Light"/>
              </a:rPr>
              <a:t> Suche nach typischen </a:t>
            </a:r>
            <a:r>
              <a:rPr lang="de-DE" sz="2000" spc="-1" dirty="0" err="1">
                <a:solidFill>
                  <a:srgbClr val="000000"/>
                </a:solidFill>
                <a:latin typeface="Frutiger LT Com 45 Light"/>
              </a:rPr>
              <a:t>Satzkonstrukten</a:t>
            </a:r>
            <a:r>
              <a:rPr lang="de-DE" sz="2000" spc="-1" dirty="0">
                <a:solidFill>
                  <a:srgbClr val="000000"/>
                </a:solidFill>
                <a:latin typeface="Frutiger LT Com 45 Light"/>
              </a:rPr>
              <a:t> mittels </a:t>
            </a:r>
            <a:r>
              <a:rPr lang="de-DE" sz="2000" i="1" spc="-1" dirty="0" err="1">
                <a:solidFill>
                  <a:srgbClr val="000000"/>
                </a:solidFill>
                <a:latin typeface="Frutiger LT Com 45 Light"/>
              </a:rPr>
              <a:t>Dependency</a:t>
            </a:r>
            <a:r>
              <a:rPr lang="de-DE" sz="2000" i="1" spc="-1" dirty="0">
                <a:solidFill>
                  <a:srgbClr val="000000"/>
                </a:solidFill>
                <a:latin typeface="Frutiger LT Com 45 Light"/>
              </a:rPr>
              <a:t> Parser</a:t>
            </a:r>
          </a:p>
          <a:p>
            <a:pPr marL="285840" indent="-285120">
              <a:lnSpc>
                <a:spcPct val="100000"/>
              </a:lnSpc>
              <a:spcBef>
                <a:spcPts val="1800"/>
              </a:spcBef>
              <a:buClr>
                <a:srgbClr val="000000"/>
              </a:buClr>
              <a:buFont typeface="Arial"/>
              <a:buChar char="•"/>
            </a:pPr>
            <a:endParaRPr lang="de-DE" sz="2000" b="0" strike="noStrike" spc="-1" dirty="0">
              <a:latin typeface="Arial"/>
            </a:endParaRPr>
          </a:p>
        </p:txBody>
      </p:sp>
      <p:sp>
        <p:nvSpPr>
          <p:cNvPr id="9" name="Rechteck: abgerundete Ecken 8">
            <a:extLst>
              <a:ext uri="{FF2B5EF4-FFF2-40B4-BE49-F238E27FC236}">
                <a16:creationId xmlns:a16="http://schemas.microsoft.com/office/drawing/2014/main" id="{EEEE4A75-BFD6-EFF1-8946-0AC7F558EDCE}"/>
              </a:ext>
            </a:extLst>
          </p:cNvPr>
          <p:cNvSpPr/>
          <p:nvPr/>
        </p:nvSpPr>
        <p:spPr>
          <a:xfrm>
            <a:off x="2780538" y="2804964"/>
            <a:ext cx="1085563" cy="469181"/>
          </a:xfrm>
          <a:prstGeom prst="roundRect">
            <a:avLst/>
          </a:prstGeom>
          <a:solidFill>
            <a:srgbClr val="2894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5C3180AA-CFD3-48A2-E0B5-C142D1BE4B16}"/>
              </a:ext>
            </a:extLst>
          </p:cNvPr>
          <p:cNvSpPr/>
          <p:nvPr/>
        </p:nvSpPr>
        <p:spPr>
          <a:xfrm>
            <a:off x="6353666" y="2779728"/>
            <a:ext cx="791852" cy="469181"/>
          </a:xfrm>
          <a:prstGeom prst="roundRect">
            <a:avLst/>
          </a:prstGeom>
          <a:solidFill>
            <a:schemeClr val="accent3">
              <a:lumMod val="60000"/>
              <a:lumOff val="40000"/>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1DD50B32-76BA-ACEC-BD95-39170052C41F}"/>
              </a:ext>
            </a:extLst>
          </p:cNvPr>
          <p:cNvSpPr/>
          <p:nvPr/>
        </p:nvSpPr>
        <p:spPr>
          <a:xfrm>
            <a:off x="8690840" y="2811578"/>
            <a:ext cx="3002017" cy="469181"/>
          </a:xfrm>
          <a:prstGeom prst="roundRect">
            <a:avLst/>
          </a:prstGeom>
          <a:solidFill>
            <a:schemeClr val="accent3">
              <a:lumMod val="60000"/>
              <a:lumOff val="40000"/>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9B32EE3F-C473-D503-0007-ADEA5A4DD49C}"/>
              </a:ext>
            </a:extLst>
          </p:cNvPr>
          <p:cNvSpPr/>
          <p:nvPr/>
        </p:nvSpPr>
        <p:spPr>
          <a:xfrm>
            <a:off x="4083377" y="2811577"/>
            <a:ext cx="791852" cy="469181"/>
          </a:xfrm>
          <a:prstGeom prst="roundRect">
            <a:avLst/>
          </a:prstGeom>
          <a:solidFill>
            <a:srgbClr val="92D05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72D3820B-7147-56AA-04B3-A6E34B51FEEB}"/>
              </a:ext>
            </a:extLst>
          </p:cNvPr>
          <p:cNvSpPr/>
          <p:nvPr/>
        </p:nvSpPr>
        <p:spPr>
          <a:xfrm>
            <a:off x="7522253" y="2804963"/>
            <a:ext cx="791852" cy="469181"/>
          </a:xfrm>
          <a:prstGeom prst="roundRect">
            <a:avLst/>
          </a:prstGeom>
          <a:solidFill>
            <a:srgbClr val="92D05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abgerundete Ecken 13">
            <a:extLst>
              <a:ext uri="{FF2B5EF4-FFF2-40B4-BE49-F238E27FC236}">
                <a16:creationId xmlns:a16="http://schemas.microsoft.com/office/drawing/2014/main" id="{F838EC1D-2FAC-5A76-4FFC-D5DE98CACE29}"/>
              </a:ext>
            </a:extLst>
          </p:cNvPr>
          <p:cNvSpPr/>
          <p:nvPr/>
        </p:nvSpPr>
        <p:spPr>
          <a:xfrm>
            <a:off x="3696878" y="2096331"/>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DA15417-A3A5-1EA2-3AF6-26C816C5D89D}"/>
              </a:ext>
            </a:extLst>
          </p:cNvPr>
          <p:cNvSpPr/>
          <p:nvPr/>
        </p:nvSpPr>
        <p:spPr>
          <a:xfrm>
            <a:off x="5451834" y="1659252"/>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abgerundete Ecken 15">
            <a:extLst>
              <a:ext uri="{FF2B5EF4-FFF2-40B4-BE49-F238E27FC236}">
                <a16:creationId xmlns:a16="http://schemas.microsoft.com/office/drawing/2014/main" id="{DC754FFA-F1D7-94AF-2981-97BD1A0E8A15}"/>
              </a:ext>
            </a:extLst>
          </p:cNvPr>
          <p:cNvSpPr/>
          <p:nvPr/>
        </p:nvSpPr>
        <p:spPr>
          <a:xfrm>
            <a:off x="5502109" y="1224697"/>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abgerundete Ecken 16">
            <a:extLst>
              <a:ext uri="{FF2B5EF4-FFF2-40B4-BE49-F238E27FC236}">
                <a16:creationId xmlns:a16="http://schemas.microsoft.com/office/drawing/2014/main" id="{B8F26D29-14F4-19F5-9619-000FD370F0BF}"/>
              </a:ext>
            </a:extLst>
          </p:cNvPr>
          <p:cNvSpPr/>
          <p:nvPr/>
        </p:nvSpPr>
        <p:spPr>
          <a:xfrm>
            <a:off x="8361240" y="2110175"/>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abgerundete Ecken 17">
            <a:extLst>
              <a:ext uri="{FF2B5EF4-FFF2-40B4-BE49-F238E27FC236}">
                <a16:creationId xmlns:a16="http://schemas.microsoft.com/office/drawing/2014/main" id="{85DB341B-23E8-3752-C42D-E11B171E0014}"/>
              </a:ext>
            </a:extLst>
          </p:cNvPr>
          <p:cNvSpPr/>
          <p:nvPr/>
        </p:nvSpPr>
        <p:spPr>
          <a:xfrm>
            <a:off x="9531735" y="2110175"/>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abgerundete Ecken 18">
            <a:extLst>
              <a:ext uri="{FF2B5EF4-FFF2-40B4-BE49-F238E27FC236}">
                <a16:creationId xmlns:a16="http://schemas.microsoft.com/office/drawing/2014/main" id="{187CCF0C-DD49-9427-8461-63BF19383027}"/>
              </a:ext>
            </a:extLst>
          </p:cNvPr>
          <p:cNvSpPr/>
          <p:nvPr/>
        </p:nvSpPr>
        <p:spPr>
          <a:xfrm>
            <a:off x="10702230" y="2084850"/>
            <a:ext cx="395926" cy="391828"/>
          </a:xfrm>
          <a:prstGeom prst="roundRect">
            <a:avLst/>
          </a:prstGeom>
          <a:solidFill>
            <a:srgbClr val="FFFF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82477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96"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017C629-8782-4824-AFB1-587CD011E94F}" type="slidenum">
              <a:rPr lang="de-DE" sz="900" b="1" strike="noStrike" spc="-1">
                <a:solidFill>
                  <a:srgbClr val="5073A5"/>
                </a:solidFill>
                <a:latin typeface="Frutiger LT Com 45 Light"/>
                <a:ea typeface="DejaVu Sans"/>
              </a:rPr>
              <a:t>21</a:t>
            </a:fld>
            <a:endParaRPr lang="de-DE" sz="900" b="0" strike="noStrike" spc="-1">
              <a:latin typeface="Arial"/>
            </a:endParaRPr>
          </a:p>
        </p:txBody>
      </p:sp>
      <p:sp>
        <p:nvSpPr>
          <p:cNvPr id="497"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Zusammenfassung</a:t>
            </a:r>
            <a:endParaRPr lang="de-DE" sz="2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Folie mit Agenda</a:t>
            </a:r>
            <a:endParaRPr lang="de-DE" sz="2200" b="0" strike="noStrike" spc="-1">
              <a:latin typeface="Arial"/>
            </a:endParaRPr>
          </a:p>
        </p:txBody>
      </p:sp>
      <p:sp>
        <p:nvSpPr>
          <p:cNvPr id="499" name="CustomShape 2"/>
          <p:cNvSpPr/>
          <p:nvPr/>
        </p:nvSpPr>
        <p:spPr>
          <a:xfrm>
            <a:off x="715680" y="1700640"/>
            <a:ext cx="10803240" cy="4319280"/>
          </a:xfrm>
          <a:prstGeom prst="rect">
            <a:avLst/>
          </a:prstGeom>
          <a:noFill/>
          <a:ln w="0">
            <a:noFill/>
          </a:ln>
        </p:spPr>
        <p:style>
          <a:lnRef idx="0">
            <a:scrgbClr r="0" g="0" b="0"/>
          </a:lnRef>
          <a:fillRef idx="0">
            <a:scrgbClr r="0" g="0" b="0"/>
          </a:fillRef>
          <a:effectRef idx="0">
            <a:scrgbClr r="0" g="0" b="0"/>
          </a:effectRef>
          <a:fontRef idx="minor"/>
        </p:style>
      </p:sp>
      <p:sp>
        <p:nvSpPr>
          <p:cNvPr id="500" name="CustomShape 3"/>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501" name="CustomShape 4"/>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FB56D119-3977-40EB-96C5-3E54499F969B}" type="slidenum">
              <a:rPr lang="de-DE" sz="900" b="1" strike="noStrike" spc="-1">
                <a:solidFill>
                  <a:srgbClr val="5073A5"/>
                </a:solidFill>
                <a:latin typeface="Frutiger LT Com 45 Light"/>
                <a:ea typeface="DejaVu Sans"/>
              </a:rPr>
              <a:t>22</a:t>
            </a:fld>
            <a:endParaRPr lang="de-DE" sz="900" b="0" strike="noStrike" spc="-1">
              <a:latin typeface="Arial"/>
            </a:endParaRPr>
          </a:p>
        </p:txBody>
      </p:sp>
      <p:sp>
        <p:nvSpPr>
          <p:cNvPr id="502" name="CustomShape 5"/>
          <p:cNvSpPr/>
          <p:nvPr/>
        </p:nvSpPr>
        <p:spPr>
          <a:xfrm>
            <a:off x="1032480" y="1087560"/>
            <a:ext cx="24948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000000"/>
                </a:solidFill>
                <a:latin typeface="Frutiger LT Com 45 Light"/>
                <a:ea typeface="DejaVu Sans"/>
              </a:rPr>
              <a:t>Thema 1</a:t>
            </a:r>
            <a:endParaRPr lang="de-DE" sz="1200" b="0" strike="noStrike" spc="-1">
              <a:latin typeface="Arial"/>
            </a:endParaRPr>
          </a:p>
        </p:txBody>
      </p:sp>
      <p:sp>
        <p:nvSpPr>
          <p:cNvPr id="503" name="CustomShape 6"/>
          <p:cNvSpPr/>
          <p:nvPr/>
        </p:nvSpPr>
        <p:spPr>
          <a:xfrm>
            <a:off x="3529080" y="1072080"/>
            <a:ext cx="163044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ea typeface="DejaVu Sans"/>
              </a:rPr>
              <a:t>Aspekt 1</a:t>
            </a:r>
            <a:endParaRPr lang="de-DE" sz="1200" b="0" strike="noStrike" spc="-1">
              <a:latin typeface="Arial"/>
            </a:endParaRPr>
          </a:p>
        </p:txBody>
      </p:sp>
      <p:sp>
        <p:nvSpPr>
          <p:cNvPr id="504" name="CustomShape 7"/>
          <p:cNvSpPr/>
          <p:nvPr/>
        </p:nvSpPr>
        <p:spPr>
          <a:xfrm>
            <a:off x="5313240" y="1087560"/>
            <a:ext cx="13831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ea typeface="DejaVu Sans"/>
              </a:rPr>
              <a:t>Aspekt 2</a:t>
            </a:r>
            <a:endParaRPr lang="de-DE" sz="1200" b="0" strike="noStrike" spc="-1">
              <a:latin typeface="Arial"/>
            </a:endParaRPr>
          </a:p>
        </p:txBody>
      </p:sp>
      <p:sp>
        <p:nvSpPr>
          <p:cNvPr id="505" name="CustomShape 8"/>
          <p:cNvSpPr/>
          <p:nvPr/>
        </p:nvSpPr>
        <p:spPr>
          <a:xfrm>
            <a:off x="8460000" y="1082880"/>
            <a:ext cx="21715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de-DE" sz="1200" b="0" strike="noStrike" spc="-1">
                <a:solidFill>
                  <a:srgbClr val="B1B3B3"/>
                </a:solidFill>
                <a:latin typeface="Frutiger LT Com 45 Light"/>
                <a:ea typeface="DejaVu Sans"/>
              </a:rPr>
              <a:t>Thema 3</a:t>
            </a:r>
            <a:endParaRPr lang="de-DE" sz="1200" b="0" strike="noStrike" spc="-1">
              <a:latin typeface="Arial"/>
            </a:endParaRPr>
          </a:p>
        </p:txBody>
      </p:sp>
      <p:sp>
        <p:nvSpPr>
          <p:cNvPr id="506" name="Line 9"/>
          <p:cNvSpPr/>
          <p:nvPr/>
        </p:nvSpPr>
        <p:spPr>
          <a:xfrm>
            <a:off x="1079640" y="1395000"/>
            <a:ext cx="9840600" cy="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07" name="CustomShape 10"/>
          <p:cNvSpPr/>
          <p:nvPr/>
        </p:nvSpPr>
        <p:spPr>
          <a:xfrm>
            <a:off x="6876360" y="1072080"/>
            <a:ext cx="138312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200" b="0" strike="noStrike" spc="-1">
                <a:solidFill>
                  <a:srgbClr val="B1B3B3"/>
                </a:solidFill>
                <a:latin typeface="Frutiger LT Com 45 Light"/>
                <a:ea typeface="DejaVu Sans"/>
              </a:rPr>
              <a:t>Aspekt 3</a:t>
            </a:r>
            <a:endParaRPr lang="de-DE" sz="1200" b="0" strike="noStrike" spc="-1">
              <a:latin typeface="Arial"/>
            </a:endParaRPr>
          </a:p>
        </p:txBody>
      </p:sp>
      <p:sp>
        <p:nvSpPr>
          <p:cNvPr id="508" name="CustomShape 11"/>
          <p:cNvSpPr/>
          <p:nvPr/>
        </p:nvSpPr>
        <p:spPr>
          <a:xfrm>
            <a:off x="1944000" y="1316520"/>
            <a:ext cx="142920" cy="125280"/>
          </a:xfrm>
          <a:prstGeom prst="triangle">
            <a:avLst>
              <a:gd name="adj" fmla="val 50000"/>
            </a:avLst>
          </a:prstGeom>
          <a:solidFill>
            <a:srgbClr val="000000"/>
          </a:solidFill>
          <a:ln>
            <a:noFill/>
          </a:ln>
        </p:spPr>
        <p:style>
          <a:lnRef idx="2">
            <a:schemeClr val="dk1">
              <a:shade val="50000"/>
            </a:schemeClr>
          </a:lnRef>
          <a:fillRef idx="1">
            <a:schemeClr val="dk1"/>
          </a:fillRef>
          <a:effectRef idx="0">
            <a:schemeClr val="dk1"/>
          </a:effectRef>
          <a:fontRef idx="minor"/>
        </p:style>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sp>
      <p:sp>
        <p:nvSpPr>
          <p:cNvPr id="510" name="CustomShape 2"/>
          <p:cNvSpPr/>
          <p:nvPr/>
        </p:nvSpPr>
        <p:spPr>
          <a:xfrm>
            <a:off x="715680" y="1700640"/>
            <a:ext cx="10803240" cy="4319280"/>
          </a:xfrm>
          <a:prstGeom prst="rect">
            <a:avLst/>
          </a:prstGeom>
          <a:noFill/>
          <a:ln w="0">
            <a:noFill/>
          </a:ln>
        </p:spPr>
        <p:style>
          <a:lnRef idx="0">
            <a:scrgbClr r="0" g="0" b="0"/>
          </a:lnRef>
          <a:fillRef idx="0">
            <a:scrgbClr r="0" g="0" b="0"/>
          </a:fillRef>
          <a:effectRef idx="0">
            <a:scrgbClr r="0" g="0" b="0"/>
          </a:effectRef>
          <a:fontRef idx="minor"/>
        </p:style>
      </p:sp>
      <p:sp>
        <p:nvSpPr>
          <p:cNvPr id="511" name="CustomShape 3"/>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512" name="CustomShape 4"/>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93E2747B-634A-487B-97DC-3D34471722BC}" type="slidenum">
              <a:rPr lang="de-DE" sz="900" b="1" strike="noStrike" spc="-1">
                <a:solidFill>
                  <a:srgbClr val="5073A5"/>
                </a:solidFill>
                <a:latin typeface="Frutiger LT Com 45 Light"/>
                <a:ea typeface="DejaVu Sans"/>
              </a:rPr>
              <a:t>23</a:t>
            </a:fld>
            <a:endParaRPr lang="de-DE" sz="9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8859240" y="2148480"/>
            <a:ext cx="3212280" cy="21315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561"/>
              </a:spcBef>
              <a:tabLst>
                <a:tab pos="0" algn="l"/>
              </a:tabLst>
            </a:pPr>
            <a:r>
              <a:rPr lang="de-DE" sz="2800" b="0" strike="noStrike" spc="-1">
                <a:solidFill>
                  <a:srgbClr val="FFFFFF"/>
                </a:solidFill>
                <a:latin typeface="Frutiger LT Com 45 Light"/>
                <a:ea typeface="DejaVu Sans"/>
              </a:rPr>
              <a:t>Anne Koch</a:t>
            </a:r>
            <a:endParaRPr lang="de-DE" sz="2800" b="0" strike="noStrike" spc="-1">
              <a:latin typeface="Arial"/>
            </a:endParaRPr>
          </a:p>
          <a:p>
            <a:pPr>
              <a:lnSpc>
                <a:spcPct val="100000"/>
              </a:lnSpc>
              <a:spcBef>
                <a:spcPts val="561"/>
              </a:spcBef>
              <a:tabLst>
                <a:tab pos="0" algn="l"/>
              </a:tabLst>
            </a:pPr>
            <a:r>
              <a:rPr lang="de-DE" sz="2800" b="0" strike="noStrike" spc="-1">
                <a:solidFill>
                  <a:srgbClr val="FFFFFF"/>
                </a:solidFill>
                <a:latin typeface="Frutiger LT Com 45 Light"/>
                <a:ea typeface="DejaVu Sans"/>
              </a:rPr>
              <a:t>Clara Jansen</a:t>
            </a:r>
            <a:endParaRPr lang="de-DE" sz="2800" b="0" strike="noStrike" spc="-1">
              <a:latin typeface="Arial"/>
            </a:endParaRPr>
          </a:p>
          <a:p>
            <a:pPr>
              <a:lnSpc>
                <a:spcPct val="100000"/>
              </a:lnSpc>
              <a:spcBef>
                <a:spcPts val="561"/>
              </a:spcBef>
              <a:tabLst>
                <a:tab pos="0" algn="l"/>
              </a:tabLst>
            </a:pPr>
            <a:r>
              <a:rPr lang="de-DE" sz="2800" b="0" strike="noStrike" spc="-1">
                <a:solidFill>
                  <a:srgbClr val="FFFFFF"/>
                </a:solidFill>
                <a:latin typeface="Frutiger LT Com 45 Light"/>
                <a:ea typeface="DejaVu Sans"/>
              </a:rPr>
              <a:t>Dietrich Tönnies</a:t>
            </a:r>
            <a:endParaRPr lang="de-DE" sz="2800" b="0" strike="noStrike" spc="-1">
              <a:latin typeface="Arial"/>
            </a:endParaRPr>
          </a:p>
        </p:txBody>
      </p:sp>
      <p:sp>
        <p:nvSpPr>
          <p:cNvPr id="514" name="Line 2"/>
          <p:cNvSpPr/>
          <p:nvPr/>
        </p:nvSpPr>
        <p:spPr>
          <a:xfrm>
            <a:off x="1037520" y="1520640"/>
            <a:ext cx="17640" cy="3816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515" name="CustomShape 3"/>
          <p:cNvSpPr/>
          <p:nvPr/>
        </p:nvSpPr>
        <p:spPr>
          <a:xfrm>
            <a:off x="1145160" y="1746720"/>
            <a:ext cx="401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1</a:t>
            </a:r>
            <a:endParaRPr lang="de-DE" sz="1800" b="0" strike="noStrike" spc="-1">
              <a:latin typeface="Arial"/>
            </a:endParaRPr>
          </a:p>
        </p:txBody>
      </p:sp>
      <p:sp>
        <p:nvSpPr>
          <p:cNvPr id="516" name="CustomShape 4"/>
          <p:cNvSpPr/>
          <p:nvPr/>
        </p:nvSpPr>
        <p:spPr>
          <a:xfrm>
            <a:off x="1145160" y="244512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2</a:t>
            </a:r>
            <a:endParaRPr lang="de-DE" sz="1800" b="0" strike="noStrike" spc="-1">
              <a:latin typeface="Arial"/>
            </a:endParaRPr>
          </a:p>
        </p:txBody>
      </p:sp>
      <p:sp>
        <p:nvSpPr>
          <p:cNvPr id="517" name="CustomShape 5"/>
          <p:cNvSpPr/>
          <p:nvPr/>
        </p:nvSpPr>
        <p:spPr>
          <a:xfrm>
            <a:off x="1131480" y="4281120"/>
            <a:ext cx="36536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Thema 3</a:t>
            </a:r>
            <a:endParaRPr lang="de-DE" sz="1800" b="0" strike="noStrike" spc="-1">
              <a:latin typeface="Arial"/>
            </a:endParaRPr>
          </a:p>
        </p:txBody>
      </p:sp>
      <p:sp>
        <p:nvSpPr>
          <p:cNvPr id="518" name="CustomShape 6"/>
          <p:cNvSpPr/>
          <p:nvPr/>
        </p:nvSpPr>
        <p:spPr>
          <a:xfrm>
            <a:off x="1487520" y="321984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2</a:t>
            </a:r>
            <a:endParaRPr lang="de-DE" sz="1800" b="0" strike="noStrike" spc="-1">
              <a:latin typeface="Arial"/>
            </a:endParaRPr>
          </a:p>
        </p:txBody>
      </p:sp>
      <p:sp>
        <p:nvSpPr>
          <p:cNvPr id="519" name="CustomShape 7"/>
          <p:cNvSpPr/>
          <p:nvPr/>
        </p:nvSpPr>
        <p:spPr>
          <a:xfrm>
            <a:off x="1487520" y="281412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1</a:t>
            </a:r>
            <a:endParaRPr lang="de-DE" sz="1800" b="0" strike="noStrike" spc="-1">
              <a:latin typeface="Arial"/>
            </a:endParaRPr>
          </a:p>
        </p:txBody>
      </p:sp>
      <p:sp>
        <p:nvSpPr>
          <p:cNvPr id="520" name="CustomShape 8"/>
          <p:cNvSpPr/>
          <p:nvPr/>
        </p:nvSpPr>
        <p:spPr>
          <a:xfrm>
            <a:off x="1487520" y="3625560"/>
            <a:ext cx="22852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1800" b="0" strike="noStrike" spc="-1">
                <a:solidFill>
                  <a:srgbClr val="000000"/>
                </a:solidFill>
                <a:latin typeface="Frutiger LT Com 45 Light"/>
                <a:ea typeface="DejaVu Sans"/>
              </a:rPr>
              <a:t>Aspekt 3</a:t>
            </a:r>
            <a:endParaRPr lang="de-DE" sz="1800" b="0" strike="noStrike" spc="-1">
              <a:latin typeface="Arial"/>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Warum macht der </a:t>
            </a:r>
            <a:r>
              <a:rPr lang="de-DE" sz="2200" b="1" strike="noStrike" spc="-1" dirty="0" err="1">
                <a:solidFill>
                  <a:srgbClr val="5073A5"/>
                </a:solidFill>
                <a:latin typeface="Frutiger LT Com 45 Light"/>
                <a:ea typeface="DejaVu Sans"/>
              </a:rPr>
              <a:t>MedExtractor</a:t>
            </a:r>
            <a:r>
              <a:rPr lang="de-DE" sz="2200" b="1" strike="noStrike" spc="-1" dirty="0">
                <a:solidFill>
                  <a:srgbClr val="5073A5"/>
                </a:solidFill>
                <a:latin typeface="Frutiger LT Com 45 Light"/>
                <a:ea typeface="DejaVu Sans"/>
              </a:rPr>
              <a:t> Fehler?</a:t>
            </a:r>
            <a:endParaRPr lang="de-DE" sz="2200" b="0" strike="noStrike" spc="-1" dirty="0">
              <a:latin typeface="Arial"/>
            </a:endParaRPr>
          </a:p>
        </p:txBody>
      </p:sp>
      <p:sp>
        <p:nvSpPr>
          <p:cNvPr id="488"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89"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923A73F-5495-417A-9B89-90354BD07CB0}" type="slidenum">
              <a:rPr lang="de-DE" sz="900" b="1" strike="noStrike" spc="-1">
                <a:solidFill>
                  <a:srgbClr val="5073A5"/>
                </a:solidFill>
                <a:latin typeface="Frutiger LT Com 45 Light"/>
                <a:ea typeface="DejaVu Sans"/>
              </a:rPr>
              <a:t>25</a:t>
            </a:fld>
            <a:endParaRPr lang="de-DE" sz="900" b="0" strike="noStrike" spc="-1">
              <a:latin typeface="Arial"/>
            </a:endParaRPr>
          </a:p>
        </p:txBody>
      </p:sp>
      <p:sp>
        <p:nvSpPr>
          <p:cNvPr id="490" name="CustomShape 4"/>
          <p:cNvSpPr/>
          <p:nvPr/>
        </p:nvSpPr>
        <p:spPr>
          <a:xfrm>
            <a:off x="1279440" y="1151280"/>
            <a:ext cx="9348120" cy="499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120">
              <a:lnSpc>
                <a:spcPct val="10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Trainingsvokabular enthält ungeeignete Begriffe, z.B. Verben wie ‚</a:t>
            </a:r>
            <a:r>
              <a:rPr lang="de-DE" sz="2000" b="0" strike="noStrike" spc="-1" dirty="0" err="1">
                <a:solidFill>
                  <a:srgbClr val="000000"/>
                </a:solidFill>
                <a:latin typeface="Frutiger LT Com 45 Light"/>
                <a:ea typeface="DejaVu Sans"/>
              </a:rPr>
              <a:t>aggravate</a:t>
            </a:r>
            <a:r>
              <a:rPr lang="de-DE" sz="2000" b="0" strike="noStrike" spc="-1" dirty="0">
                <a:solidFill>
                  <a:srgbClr val="000000"/>
                </a:solidFill>
                <a:latin typeface="Frutiger LT Com 45 Light"/>
                <a:ea typeface="DejaVu Sans"/>
              </a:rPr>
              <a:t>‘ oder generische Überbegriffe wie ‚</a:t>
            </a:r>
            <a:r>
              <a:rPr lang="de-DE" sz="2000" b="0" strike="noStrike" spc="-1" dirty="0" err="1">
                <a:solidFill>
                  <a:srgbClr val="000000"/>
                </a:solidFill>
                <a:latin typeface="Frutiger LT Com 45 Light"/>
                <a:ea typeface="DejaVu Sans"/>
              </a:rPr>
              <a:t>impairment</a:t>
            </a:r>
            <a:r>
              <a:rPr lang="de-DE" sz="2000" b="0" strike="noStrike" spc="-1" dirty="0">
                <a:solidFill>
                  <a:srgbClr val="000000"/>
                </a:solidFill>
                <a:latin typeface="Frutiger LT Com 45 Light"/>
                <a:ea typeface="DejaVu Sans"/>
              </a:rPr>
              <a:t>‘.</a:t>
            </a:r>
            <a:endParaRPr lang="de-DE" sz="2000" b="0" strike="noStrike" spc="-1" dirty="0">
              <a:latin typeface="Arial"/>
            </a:endParaRPr>
          </a:p>
          <a:p>
            <a:pPr marL="285840" indent="-285120">
              <a:lnSpc>
                <a:spcPct val="10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Trainingsvokabular enthält doppeldeutige Begriffe, z.B. die Substantive ‚</a:t>
            </a:r>
            <a:r>
              <a:rPr lang="de-DE" sz="2000" b="0" strike="noStrike" spc="-1" dirty="0" err="1">
                <a:solidFill>
                  <a:srgbClr val="000000"/>
                </a:solidFill>
                <a:latin typeface="Frutiger LT Com 45 Light"/>
                <a:ea typeface="DejaVu Sans"/>
              </a:rPr>
              <a:t>cut</a:t>
            </a:r>
            <a:r>
              <a:rPr lang="de-DE" sz="2000" b="0" strike="noStrike" spc="-1" dirty="0">
                <a:solidFill>
                  <a:srgbClr val="000000"/>
                </a:solidFill>
                <a:latin typeface="Frutiger LT Com 45 Light"/>
                <a:ea typeface="DejaVu Sans"/>
              </a:rPr>
              <a:t>‘ oder ‚</a:t>
            </a:r>
            <a:r>
              <a:rPr lang="de-DE" sz="2000" b="0" strike="noStrike" spc="-1" dirty="0" err="1">
                <a:solidFill>
                  <a:srgbClr val="000000"/>
                </a:solidFill>
                <a:latin typeface="Frutiger LT Com 45 Light"/>
                <a:ea typeface="DejaVu Sans"/>
              </a:rPr>
              <a:t>cold</a:t>
            </a:r>
            <a:r>
              <a:rPr lang="de-DE" sz="2000" b="0" strike="noStrike" spc="-1" dirty="0">
                <a:solidFill>
                  <a:srgbClr val="000000"/>
                </a:solidFill>
                <a:latin typeface="Frutiger LT Com 45 Light"/>
                <a:ea typeface="DejaVu Sans"/>
              </a:rPr>
              <a:t>‘, die als Krankheiten interpretiert werden, auch wenn sie im Text eigentlich Verben oder Adjektive sind.</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Negationen werden nicht richtig aus dem Kontext heraus erkannt, z.B. „</a:t>
            </a:r>
            <a:r>
              <a:rPr lang="en-US" sz="2000" b="0" strike="noStrike" spc="-1" dirty="0">
                <a:solidFill>
                  <a:srgbClr val="000000"/>
                </a:solidFill>
                <a:latin typeface="Frutiger LT Com 45 Light"/>
                <a:ea typeface="DejaVu Sans"/>
              </a:rPr>
              <a:t>The psychological symptoms of depression include having no motivation or interest </a:t>
            </a:r>
            <a:r>
              <a:rPr lang="de-DE" sz="2000" b="0" strike="noStrike" spc="-1" dirty="0">
                <a:solidFill>
                  <a:srgbClr val="000000"/>
                </a:solidFill>
                <a:latin typeface="Frutiger LT Com 45 Light"/>
                <a:ea typeface="DejaVu Sans"/>
              </a:rPr>
              <a:t>in </a:t>
            </a:r>
            <a:r>
              <a:rPr lang="de-DE" sz="2000" b="0" strike="noStrike" spc="-1" dirty="0" err="1">
                <a:solidFill>
                  <a:srgbClr val="000000"/>
                </a:solidFill>
                <a:latin typeface="Frutiger LT Com 45 Light"/>
                <a:ea typeface="DejaVu Sans"/>
              </a:rPr>
              <a:t>things</a:t>
            </a:r>
            <a:r>
              <a:rPr lang="de-DE" sz="2000" b="0" strike="noStrike" spc="-1" dirty="0">
                <a:solidFill>
                  <a:srgbClr val="000000"/>
                </a:solidFill>
                <a:latin typeface="Frutiger LT Com 45 Light"/>
                <a:ea typeface="DejaVu Sans"/>
              </a:rPr>
              <a:t>. “ Interest (anstelle von ‚</a:t>
            </a:r>
            <a:r>
              <a:rPr lang="de-DE" sz="2000" b="0" strike="noStrike" spc="-1" dirty="0" err="1">
                <a:solidFill>
                  <a:srgbClr val="000000"/>
                </a:solidFill>
                <a:latin typeface="Frutiger LT Com 45 Light"/>
                <a:ea typeface="DejaVu Sans"/>
              </a:rPr>
              <a:t>no</a:t>
            </a:r>
            <a:r>
              <a:rPr lang="de-DE" sz="2000" b="0" strike="noStrike" spc="-1" dirty="0">
                <a:solidFill>
                  <a:srgbClr val="000000"/>
                </a:solidFill>
                <a:latin typeface="Frutiger LT Com 45 Light"/>
                <a:ea typeface="DejaVu Sans"/>
              </a:rPr>
              <a:t> </a:t>
            </a:r>
            <a:r>
              <a:rPr lang="de-DE" sz="2000" b="0" strike="noStrike" spc="-1" dirty="0" err="1">
                <a:solidFill>
                  <a:srgbClr val="000000"/>
                </a:solidFill>
                <a:latin typeface="Frutiger LT Com 45 Light"/>
                <a:ea typeface="DejaVu Sans"/>
              </a:rPr>
              <a:t>interest</a:t>
            </a:r>
            <a:r>
              <a:rPr lang="de-DE" sz="2000" b="0" strike="noStrike" spc="-1" dirty="0">
                <a:solidFill>
                  <a:srgbClr val="000000"/>
                </a:solidFill>
                <a:latin typeface="Frutiger LT Com 45 Light"/>
                <a:ea typeface="DejaVu Sans"/>
              </a:rPr>
              <a:t>‘) wird als Symptom einer Depression gedeutet.</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Bedeutung / Semantik eines Textes wird nicht erkannt: „</a:t>
            </a:r>
            <a:r>
              <a:rPr lang="en-US" sz="2000" b="0" strike="noStrike" spc="-1" dirty="0">
                <a:solidFill>
                  <a:srgbClr val="000000"/>
                </a:solidFill>
                <a:latin typeface="Frutiger LT Com 45 Light"/>
                <a:ea typeface="DejaVu Sans"/>
              </a:rPr>
              <a:t>These challenges came ... from gay rights activists who </a:t>
            </a:r>
            <a:r>
              <a:rPr lang="en-US" sz="2000" b="0" strike="noStrike" spc="-1" dirty="0" err="1">
                <a:solidFill>
                  <a:srgbClr val="000000"/>
                </a:solidFill>
                <a:latin typeface="Frutiger LT Com 45 Light"/>
                <a:ea typeface="DejaVu Sans"/>
              </a:rPr>
              <a:t>criticised</a:t>
            </a:r>
            <a:r>
              <a:rPr lang="en-US" sz="2000" b="0" strike="noStrike" spc="-1" dirty="0">
                <a:solidFill>
                  <a:srgbClr val="000000"/>
                </a:solidFill>
                <a:latin typeface="Frutiger LT Com 45 Light"/>
                <a:ea typeface="DejaVu Sans"/>
              </a:rPr>
              <a:t> the APA’s listing of homosexuality as a mental disorder”</a:t>
            </a:r>
            <a:endParaRPr lang="de-DE" sz="2000" b="0" strike="noStrike" spc="-1" dirty="0">
              <a:latin typeface="Arial"/>
            </a:endParaRPr>
          </a:p>
          <a:p>
            <a:pPr marL="228600" indent="-227880">
              <a:lnSpc>
                <a:spcPct val="90000"/>
              </a:lnSpc>
              <a:spcBef>
                <a:spcPts val="1800"/>
              </a:spcBef>
              <a:buClr>
                <a:srgbClr val="000000"/>
              </a:buClr>
              <a:buFont typeface="Arial"/>
              <a:buChar char="•"/>
            </a:pPr>
            <a:r>
              <a:rPr lang="de-DE" sz="2000" b="0" strike="noStrike" spc="-1" dirty="0">
                <a:solidFill>
                  <a:srgbClr val="000000"/>
                </a:solidFill>
                <a:latin typeface="Frutiger LT Com 45 Light"/>
                <a:ea typeface="DejaVu Sans"/>
              </a:rPr>
              <a:t>Es werden nur Zusammenhänge gefunden, wenn die Schlüsselbegriffe exakt im Trainingsvokabular enthalten ist.</a:t>
            </a:r>
            <a:endParaRPr lang="de-DE" sz="2000" b="0" strike="noStrike" spc="-1" dirty="0">
              <a:latin typeface="Arial"/>
            </a:endParaRPr>
          </a:p>
        </p:txBody>
      </p:sp>
    </p:spTree>
    <p:extLst>
      <p:ext uri="{BB962C8B-B14F-4D97-AF65-F5344CB8AC3E}">
        <p14:creationId xmlns:p14="http://schemas.microsoft.com/office/powerpoint/2010/main" val="194259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Wie kann der MedExtractor verbessert werden?</a:t>
            </a:r>
            <a:endParaRPr lang="de-DE" sz="2200" b="0" strike="noStrike" spc="-1">
              <a:latin typeface="Arial"/>
            </a:endParaRPr>
          </a:p>
        </p:txBody>
      </p:sp>
      <p:sp>
        <p:nvSpPr>
          <p:cNvPr id="492" name="CustomShape 2"/>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93" name="CustomShape 3"/>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D375A467-9DCD-4C14-BF81-6C64D697E9E4}" type="slidenum">
              <a:rPr lang="de-DE" sz="900" b="1" strike="noStrike" spc="-1">
                <a:solidFill>
                  <a:srgbClr val="5073A5"/>
                </a:solidFill>
                <a:latin typeface="Frutiger LT Com 45 Light"/>
                <a:ea typeface="DejaVu Sans"/>
              </a:rPr>
              <a:t>26</a:t>
            </a:fld>
            <a:endParaRPr lang="de-DE" sz="900" b="0" strike="noStrike" spc="-1">
              <a:latin typeface="Arial"/>
            </a:endParaRPr>
          </a:p>
        </p:txBody>
      </p:sp>
      <p:sp>
        <p:nvSpPr>
          <p:cNvPr id="494" name="CustomShape 4"/>
          <p:cNvSpPr/>
          <p:nvPr/>
        </p:nvSpPr>
        <p:spPr>
          <a:xfrm>
            <a:off x="1018800" y="1204920"/>
            <a:ext cx="10153440" cy="489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Zusätzlich zur Named Entity Recognition kann die grammatikalische Analyse der </a:t>
            </a:r>
            <a:r>
              <a:rPr lang="de-DE" sz="2000" b="0" i="1" strike="noStrike" spc="-1">
                <a:solidFill>
                  <a:srgbClr val="000000"/>
                </a:solidFill>
                <a:latin typeface="Frutiger LT Com 45 Light"/>
                <a:ea typeface="DejaVu Sans"/>
              </a:rPr>
              <a:t>spaCy</a:t>
            </a:r>
            <a:r>
              <a:rPr lang="de-DE" sz="2000" b="0" strike="noStrike" spc="-1">
                <a:solidFill>
                  <a:srgbClr val="000000"/>
                </a:solidFill>
                <a:latin typeface="Frutiger LT Com 45 Light"/>
                <a:ea typeface="DejaVu Sans"/>
              </a:rPr>
              <a:t>-Pipeline genutzt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Alleinstehende Named Entities, die in einem Satz als Verb fungieren (z.B. ‚aggravate‘), können sowohl als Krankheit und Symptom verworfen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Alleinstehende Named Entities, die in einem Satz als Adjektiv ‚cold‘ fungieren, können als Krankheit verworfen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Text and Trainingsvokabular kann mit dem Lemmatizer normiert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Ausdrücke wie ‚feeling +  Adjektive‘   können auch ohne Entity Recognition als Symptom gedeutet werden.</a:t>
            </a:r>
            <a:endParaRPr lang="de-DE" sz="2000" b="0" strike="noStrike" spc="-1">
              <a:latin typeface="Arial"/>
            </a:endParaRPr>
          </a:p>
          <a:p>
            <a:pPr marL="343080" indent="-342360">
              <a:lnSpc>
                <a:spcPct val="100000"/>
              </a:lnSpc>
              <a:spcBef>
                <a:spcPts val="1800"/>
              </a:spcBef>
              <a:buClr>
                <a:srgbClr val="000000"/>
              </a:buClr>
              <a:buFont typeface="Arial"/>
              <a:buChar char="•"/>
            </a:pPr>
            <a:r>
              <a:rPr lang="de-DE" sz="2000" b="0" strike="noStrike" spc="-1">
                <a:solidFill>
                  <a:srgbClr val="000000"/>
                </a:solidFill>
                <a:latin typeface="Frutiger LT Com 45 Light"/>
                <a:ea typeface="DejaVu Sans"/>
              </a:rPr>
              <a:t>Über die grammatikalische Analyse können Standard-Formulierungen wie „The symptoms of ... include ...“ suchen und daraus auch ohne Named Entity Recognition Krankheiten und ihre Symptome identifizieren.</a:t>
            </a:r>
            <a:endParaRPr lang="de-DE" sz="20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715680" y="1229400"/>
            <a:ext cx="10803240" cy="47908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250200" indent="-249120">
              <a:lnSpc>
                <a:spcPct val="100000"/>
              </a:lnSpc>
              <a:spcAft>
                <a:spcPts val="1199"/>
              </a:spcAft>
              <a:buClr>
                <a:srgbClr val="5073A5"/>
              </a:buClr>
              <a:buFont typeface="Symbol"/>
              <a:buChar char="-"/>
            </a:pPr>
            <a:r>
              <a:rPr lang="de-DE" sz="1700" b="0" strike="noStrike" spc="-1">
                <a:solidFill>
                  <a:srgbClr val="000000"/>
                </a:solidFill>
                <a:latin typeface="Frutiger LT Com 45 Light"/>
                <a:ea typeface="DejaVu Sans"/>
              </a:rPr>
              <a:t>Quelle 1</a:t>
            </a:r>
            <a:endParaRPr lang="de-DE" sz="1700" b="0" strike="noStrike" spc="-1">
              <a:latin typeface="Arial"/>
            </a:endParaRPr>
          </a:p>
          <a:p>
            <a:pPr marL="250200" indent="-249120">
              <a:lnSpc>
                <a:spcPct val="100000"/>
              </a:lnSpc>
              <a:spcAft>
                <a:spcPts val="1199"/>
              </a:spcAft>
              <a:buClr>
                <a:srgbClr val="5073A5"/>
              </a:buClr>
              <a:buFont typeface="Symbol"/>
              <a:buChar char="-"/>
            </a:pPr>
            <a:r>
              <a:rPr lang="en-US" sz="1700" b="0" strike="noStrike" spc="-1">
                <a:solidFill>
                  <a:srgbClr val="000000"/>
                </a:solidFill>
                <a:latin typeface="Frutiger LT Com 45 Light"/>
                <a:ea typeface="DejaVu Sans"/>
              </a:rPr>
              <a:t>Quelle 2</a:t>
            </a:r>
            <a:endParaRPr lang="de-DE" sz="1700" b="0" strike="noStrike" spc="-1">
              <a:latin typeface="Arial"/>
            </a:endParaRPr>
          </a:p>
          <a:p>
            <a:pPr marL="250200" indent="-249120">
              <a:lnSpc>
                <a:spcPct val="100000"/>
              </a:lnSpc>
              <a:spcAft>
                <a:spcPts val="1199"/>
              </a:spcAft>
              <a:buClr>
                <a:srgbClr val="5073A5"/>
              </a:buClr>
              <a:buFont typeface="Symbol"/>
              <a:buChar char="-"/>
            </a:pPr>
            <a:r>
              <a:rPr lang="de-DE" sz="1700" b="0" strike="noStrike" spc="-1">
                <a:solidFill>
                  <a:srgbClr val="000000"/>
                </a:solidFill>
                <a:latin typeface="Frutiger LT Com 45 Light"/>
                <a:ea typeface="DejaVu Sans"/>
              </a:rPr>
              <a:t>…</a:t>
            </a:r>
            <a:endParaRPr lang="de-DE" sz="1700" b="0" strike="noStrike" spc="-1">
              <a:latin typeface="Arial"/>
            </a:endParaRPr>
          </a:p>
        </p:txBody>
      </p:sp>
      <p:sp>
        <p:nvSpPr>
          <p:cNvPr id="522" name="CustomShape 2"/>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406D9B"/>
                </a:solidFill>
                <a:latin typeface="Frutiger LT Com 45 Light"/>
                <a:ea typeface="DejaVu Sans"/>
              </a:rPr>
              <a:t>Quellen</a:t>
            </a:r>
            <a:endParaRPr lang="de-DE" sz="2200" b="0" strike="noStrike" spc="-1">
              <a:latin typeface="Arial"/>
            </a:endParaRPr>
          </a:p>
        </p:txBody>
      </p:sp>
      <p:sp>
        <p:nvSpPr>
          <p:cNvPr id="523" name="CustomShape 3"/>
          <p:cNvSpPr/>
          <p:nvPr/>
        </p:nvSpPr>
        <p:spPr>
          <a:xfrm>
            <a:off x="479520" y="6381360"/>
            <a:ext cx="718920" cy="21492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524" name="CustomShape 4"/>
          <p:cNvSpPr/>
          <p:nvPr/>
        </p:nvSpPr>
        <p:spPr>
          <a:xfrm>
            <a:off x="1631520" y="6426000"/>
            <a:ext cx="4121640" cy="314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406D9B"/>
                </a:solidFill>
                <a:latin typeface="Frutiger LT Com 45 Light"/>
                <a:ea typeface="DejaVu Sans"/>
              </a:rPr>
              <a:t>Fußzeile</a:t>
            </a:r>
            <a:endParaRPr lang="de-DE" sz="9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D457DF-DFDE-4CE6-B76E-951166EAA5FC}" type="slidenum">
              <a:rPr lang="de-DE" sz="900" b="1" strike="noStrike" spc="-1">
                <a:solidFill>
                  <a:srgbClr val="5073A5"/>
                </a:solidFill>
                <a:latin typeface="Frutiger LT Com 45 Light"/>
                <a:ea typeface="DejaVu Sans"/>
              </a:rPr>
              <a:t>3</a:t>
            </a:fld>
            <a:endParaRPr lang="de-DE" sz="900" b="0" strike="noStrike" spc="-1">
              <a:latin typeface="Arial"/>
            </a:endParaRPr>
          </a:p>
        </p:txBody>
      </p:sp>
      <p:sp>
        <p:nvSpPr>
          <p:cNvPr id="42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Aufgabenstellung</a:t>
            </a:r>
            <a:endParaRPr lang="de-DE" sz="2200" b="0" strike="noStrike" spc="-1">
              <a:latin typeface="Arial"/>
            </a:endParaRPr>
          </a:p>
        </p:txBody>
      </p:sp>
      <p:sp>
        <p:nvSpPr>
          <p:cNvPr id="427" name="CustomShape 4"/>
          <p:cNvSpPr/>
          <p:nvPr/>
        </p:nvSpPr>
        <p:spPr>
          <a:xfrm>
            <a:off x="1631520" y="1573952"/>
            <a:ext cx="9196560" cy="41996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Automatische Erstellung einer Wissensrepräsentation aus einem medizinischen Text (als Grundlage für einen Chatbot)</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Wissensrepräsentation im RDF-Format</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Konsolenapplikation in Python</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Natural Language Processing (NLP)-Bibliothek </a:t>
            </a:r>
            <a:r>
              <a:rPr lang="de-DE" sz="2400" b="0" i="1" strike="noStrike" spc="-1" dirty="0" err="1">
                <a:solidFill>
                  <a:srgbClr val="000000"/>
                </a:solidFill>
                <a:latin typeface="Frutiger LT Com 45 Light"/>
                <a:ea typeface="DejaVu Sans"/>
              </a:rPr>
              <a:t>spaCy</a:t>
            </a:r>
            <a:r>
              <a:rPr lang="de-DE" sz="2400" b="0" i="1" strike="noStrike" spc="-1" dirty="0">
                <a:solidFill>
                  <a:srgbClr val="000000"/>
                </a:solidFill>
                <a:latin typeface="Frutiger LT Com 45 Light"/>
                <a:ea typeface="DejaVu Sans"/>
              </a:rPr>
              <a:t> </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Nutzung des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 Entity Recognition</a:t>
            </a:r>
            <a:r>
              <a:rPr lang="de-DE" sz="2400" b="0" strike="noStrike" spc="-1" dirty="0">
                <a:solidFill>
                  <a:srgbClr val="000000"/>
                </a:solidFill>
                <a:latin typeface="Frutiger LT Com 45 Light"/>
                <a:ea typeface="DejaVu Sans"/>
              </a:rPr>
              <a:t>-Verfahren</a:t>
            </a:r>
            <a:endParaRPr lang="de-DE" sz="2400" b="0" strike="noStrike" spc="-1" dirty="0">
              <a:latin typeface="Arial"/>
            </a:endParaRP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Trainingsvokabular für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 Entity Recognition</a:t>
            </a:r>
            <a:r>
              <a:rPr lang="de-DE" sz="2400" b="0" strike="noStrike" spc="-1" dirty="0">
                <a:solidFill>
                  <a:srgbClr val="000000"/>
                </a:solidFill>
                <a:latin typeface="Frutiger LT Com 45 Light"/>
                <a:ea typeface="DejaVu Sans"/>
              </a:rPr>
              <a:t> finden / aufbereiten</a:t>
            </a:r>
            <a:endParaRPr lang="de-DE" sz="2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D457DF-DFDE-4CE6-B76E-951166EAA5FC}" type="slidenum">
              <a:rPr lang="de-DE" sz="900" b="1" strike="noStrike" spc="-1">
                <a:solidFill>
                  <a:srgbClr val="5073A5"/>
                </a:solidFill>
                <a:latin typeface="Frutiger LT Com 45 Light"/>
                <a:ea typeface="DejaVu Sans"/>
              </a:rPr>
              <a:t>4</a:t>
            </a:fld>
            <a:endParaRPr lang="de-DE" sz="900" b="0" strike="noStrike" spc="-1">
              <a:latin typeface="Arial"/>
            </a:endParaRPr>
          </a:p>
        </p:txBody>
      </p:sp>
      <p:sp>
        <p:nvSpPr>
          <p:cNvPr id="42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State-Of-The-Art</a:t>
            </a:r>
            <a:endParaRPr lang="de-DE" sz="2200" b="0" strike="noStrike" spc="-1" dirty="0">
              <a:latin typeface="Arial"/>
            </a:endParaRPr>
          </a:p>
        </p:txBody>
      </p:sp>
      <p:pic>
        <p:nvPicPr>
          <p:cNvPr id="3" name="Grafik 2">
            <a:extLst>
              <a:ext uri="{FF2B5EF4-FFF2-40B4-BE49-F238E27FC236}">
                <a16:creationId xmlns:a16="http://schemas.microsoft.com/office/drawing/2014/main" id="{29D53A6E-FFAE-987C-27E5-73680D1A0C93}"/>
              </a:ext>
            </a:extLst>
          </p:cNvPr>
          <p:cNvPicPr>
            <a:picLocks noChangeAspect="1"/>
          </p:cNvPicPr>
          <p:nvPr/>
        </p:nvPicPr>
        <p:blipFill>
          <a:blip r:embed="rId2"/>
          <a:stretch>
            <a:fillRect/>
          </a:stretch>
        </p:blipFill>
        <p:spPr>
          <a:xfrm>
            <a:off x="7654564" y="1354624"/>
            <a:ext cx="3639867" cy="4720952"/>
          </a:xfrm>
          <a:prstGeom prst="rect">
            <a:avLst/>
          </a:prstGeom>
        </p:spPr>
      </p:pic>
      <p:sp>
        <p:nvSpPr>
          <p:cNvPr id="4" name="CustomShape 4">
            <a:extLst>
              <a:ext uri="{FF2B5EF4-FFF2-40B4-BE49-F238E27FC236}">
                <a16:creationId xmlns:a16="http://schemas.microsoft.com/office/drawing/2014/main" id="{4ABBED7A-0A16-8CB1-4DFF-3901A80E977B}"/>
              </a:ext>
            </a:extLst>
          </p:cNvPr>
          <p:cNvSpPr/>
          <p:nvPr/>
        </p:nvSpPr>
        <p:spPr>
          <a:xfrm>
            <a:off x="897569" y="1823327"/>
            <a:ext cx="6297387" cy="323020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ea typeface="DejaVu Sans"/>
              </a:rPr>
              <a:t>Natural Language Processing (NLP)</a:t>
            </a:r>
          </a:p>
          <a:p>
            <a:pPr marL="457920" indent="-457200">
              <a:lnSpc>
                <a:spcPct val="100000"/>
              </a:lnSpc>
              <a:spcBef>
                <a:spcPts val="1800"/>
              </a:spcBef>
              <a:buClr>
                <a:srgbClr val="000000"/>
              </a:buClr>
              <a:buFont typeface="+mj-lt"/>
              <a:buAutoNum type="arabicPeriod"/>
            </a:pPr>
            <a:r>
              <a:rPr lang="de-DE" sz="2400" spc="-1" dirty="0">
                <a:solidFill>
                  <a:srgbClr val="000000"/>
                </a:solidFill>
                <a:latin typeface="Frutiger LT Com 45 Light"/>
              </a:rPr>
              <a:t>Programmbibliotheken, z.B. </a:t>
            </a:r>
            <a:r>
              <a:rPr lang="de-DE" sz="2400" i="1" spc="-1" dirty="0" err="1">
                <a:solidFill>
                  <a:srgbClr val="000000"/>
                </a:solidFill>
                <a:latin typeface="Frutiger LT Com 45 Light"/>
              </a:rPr>
              <a:t>spaCy</a:t>
            </a:r>
            <a:r>
              <a:rPr lang="de-DE" sz="2400" spc="-1" dirty="0">
                <a:solidFill>
                  <a:srgbClr val="000000"/>
                </a:solidFill>
                <a:latin typeface="Frutiger LT Com 45 Light"/>
              </a:rPr>
              <a:t> für Python</a:t>
            </a: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rPr>
              <a:t>Statistische </a:t>
            </a:r>
            <a:r>
              <a:rPr lang="de-DE" sz="2400" spc="-1" dirty="0">
                <a:solidFill>
                  <a:srgbClr val="000000"/>
                </a:solidFill>
                <a:latin typeface="Frutiger LT Com 45 Light"/>
              </a:rPr>
              <a:t>&amp; regelbasierte Modelle (</a:t>
            </a:r>
            <a:r>
              <a:rPr lang="de-DE" sz="2400" spc="-1" dirty="0" err="1">
                <a:solidFill>
                  <a:srgbClr val="000000"/>
                </a:solidFill>
                <a:latin typeface="Frutiger LT Com 45 Light"/>
              </a:rPr>
              <a:t>Machine</a:t>
            </a:r>
            <a:r>
              <a:rPr lang="de-DE" sz="2400" spc="-1" dirty="0">
                <a:solidFill>
                  <a:srgbClr val="000000"/>
                </a:solidFill>
                <a:latin typeface="Frutiger LT Com 45 Light"/>
              </a:rPr>
              <a:t> Learning)</a:t>
            </a:r>
          </a:p>
          <a:p>
            <a:pPr marL="457920" indent="-457200">
              <a:lnSpc>
                <a:spcPct val="100000"/>
              </a:lnSpc>
              <a:spcBef>
                <a:spcPts val="1800"/>
              </a:spcBef>
              <a:buClr>
                <a:srgbClr val="000000"/>
              </a:buClr>
              <a:buFont typeface="+mj-lt"/>
              <a:buAutoNum type="arabicPeriod"/>
            </a:pPr>
            <a:r>
              <a:rPr lang="de-DE" sz="2400" b="0" strike="noStrike" spc="-1" dirty="0">
                <a:solidFill>
                  <a:srgbClr val="000000"/>
                </a:solidFill>
                <a:latin typeface="Frutiger LT Com 45 Light"/>
              </a:rPr>
              <a:t>Grammatikanalyse</a:t>
            </a:r>
          </a:p>
          <a:p>
            <a:pPr marL="457920" indent="-457200">
              <a:lnSpc>
                <a:spcPct val="100000"/>
              </a:lnSpc>
              <a:spcBef>
                <a:spcPts val="1800"/>
              </a:spcBef>
              <a:buClr>
                <a:srgbClr val="000000"/>
              </a:buClr>
              <a:buFont typeface="+mj-lt"/>
              <a:buAutoNum type="arabicPeriod"/>
            </a:pPr>
            <a:r>
              <a:rPr lang="de-DE" sz="2400" spc="-1" dirty="0" err="1">
                <a:solidFill>
                  <a:srgbClr val="000000"/>
                </a:solidFill>
                <a:latin typeface="Frutiger LT Com 45 Light"/>
              </a:rPr>
              <a:t>Named</a:t>
            </a:r>
            <a:r>
              <a:rPr lang="de-DE" sz="2400" spc="-1" dirty="0">
                <a:solidFill>
                  <a:srgbClr val="000000"/>
                </a:solidFill>
                <a:latin typeface="Frutiger LT Com 45 Light"/>
              </a:rPr>
              <a:t> Entity Recognition</a:t>
            </a:r>
            <a:endParaRPr lang="de-DE" sz="2400" b="0" strike="noStrike" spc="-1" dirty="0">
              <a:latin typeface="Arial"/>
            </a:endParaRPr>
          </a:p>
        </p:txBody>
      </p:sp>
    </p:spTree>
    <p:extLst>
      <p:ext uri="{BB962C8B-B14F-4D97-AF65-F5344CB8AC3E}">
        <p14:creationId xmlns:p14="http://schemas.microsoft.com/office/powerpoint/2010/main" val="40588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A7D457DF-DFDE-4CE6-B76E-951166EAA5FC}" type="slidenum">
              <a:rPr lang="de-DE" sz="900" b="1" strike="noStrike" spc="-1">
                <a:solidFill>
                  <a:srgbClr val="5073A5"/>
                </a:solidFill>
                <a:latin typeface="Frutiger LT Com 45 Light"/>
                <a:ea typeface="DejaVu Sans"/>
              </a:rPr>
              <a:t>5</a:t>
            </a:fld>
            <a:endParaRPr lang="de-DE" sz="900" b="0" strike="noStrike" spc="-1">
              <a:latin typeface="Arial"/>
            </a:endParaRPr>
          </a:p>
        </p:txBody>
      </p:sp>
      <p:sp>
        <p:nvSpPr>
          <p:cNvPr id="42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State-Of-The-Art (RDF)</a:t>
            </a:r>
            <a:endParaRPr lang="de-DE" sz="2200" b="0" strike="noStrike" spc="-1" dirty="0">
              <a:latin typeface="Arial"/>
            </a:endParaRPr>
          </a:p>
        </p:txBody>
      </p:sp>
    </p:spTree>
    <p:extLst>
      <p:ext uri="{BB962C8B-B14F-4D97-AF65-F5344CB8AC3E}">
        <p14:creationId xmlns:p14="http://schemas.microsoft.com/office/powerpoint/2010/main" val="255144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29"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87AE8C14-16A0-4F6B-9835-0C50F4A7C454}" type="slidenum">
              <a:rPr lang="de-DE" sz="900" b="1" strike="noStrike" spc="-1">
                <a:solidFill>
                  <a:srgbClr val="5073A5"/>
                </a:solidFill>
                <a:latin typeface="Frutiger LT Com 45 Light"/>
                <a:ea typeface="DejaVu Sans"/>
              </a:rPr>
              <a:t>6</a:t>
            </a:fld>
            <a:endParaRPr lang="de-DE" sz="900" b="0" strike="noStrike" spc="-1">
              <a:latin typeface="Arial"/>
            </a:endParaRPr>
          </a:p>
        </p:txBody>
      </p:sp>
      <p:sp>
        <p:nvSpPr>
          <p:cNvPr id="430"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a:solidFill>
                  <a:srgbClr val="5073A5"/>
                </a:solidFill>
                <a:latin typeface="Frutiger LT Com 45 Light"/>
                <a:ea typeface="DejaVu Sans"/>
              </a:rPr>
              <a:t>Forschungsfragen</a:t>
            </a:r>
            <a:endParaRPr lang="de-DE" sz="2200" b="0" strike="noStrike" spc="-1" dirty="0">
              <a:latin typeface="Arial"/>
            </a:endParaRPr>
          </a:p>
        </p:txBody>
      </p:sp>
      <p:sp>
        <p:nvSpPr>
          <p:cNvPr id="431" name="CustomShape 4"/>
          <p:cNvSpPr/>
          <p:nvPr/>
        </p:nvSpPr>
        <p:spPr>
          <a:xfrm>
            <a:off x="360360" y="4860000"/>
            <a:ext cx="9539640" cy="1658160"/>
          </a:xfrm>
          <a:prstGeom prst="rect">
            <a:avLst/>
          </a:prstGeom>
          <a:noFill/>
          <a:ln w="0">
            <a:noFill/>
          </a:ln>
        </p:spPr>
        <p:style>
          <a:lnRef idx="0">
            <a:scrgbClr r="0" g="0" b="0"/>
          </a:lnRef>
          <a:fillRef idx="0">
            <a:scrgbClr r="0" g="0" b="0"/>
          </a:fillRef>
          <a:effectRef idx="0">
            <a:scrgbClr r="0" g="0" b="0"/>
          </a:effectRef>
          <a:fontRef idx="minor"/>
        </p:style>
      </p:sp>
      <p:sp>
        <p:nvSpPr>
          <p:cNvPr id="432" name="CustomShape 5"/>
          <p:cNvSpPr/>
          <p:nvPr/>
        </p:nvSpPr>
        <p:spPr>
          <a:xfrm>
            <a:off x="1631520" y="1489772"/>
            <a:ext cx="9196560" cy="405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 medizinischer Text vorverarbeitet werden, so dass relevante Aussagen (Überschriften, Aufzählungen, Leerzeilen und Dialoge) automatisch erkannt werden?</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 medizinisches Fachvokabular über depressive Erkrankungen automatisiert in eine maschinenlesbare Form überführt werden?</a:t>
            </a:r>
            <a:endParaRPr lang="de-DE" sz="2400" b="0" strike="noStrike" spc="-1" dirty="0">
              <a:latin typeface="Arial"/>
            </a:endParaRPr>
          </a:p>
          <a:p>
            <a:pPr marL="457920" indent="-457200">
              <a:lnSpc>
                <a:spcPct val="100000"/>
              </a:lnSpc>
              <a:spcBef>
                <a:spcPts val="601"/>
              </a:spcBef>
              <a:buClr>
                <a:srgbClr val="000000"/>
              </a:buClr>
              <a:buFont typeface="+mj-lt"/>
              <a:buAutoNum type="arabicPeriod"/>
            </a:pPr>
            <a:endParaRPr lang="de-DE" sz="2400" b="0" strike="noStrike" spc="-1" dirty="0">
              <a:latin typeface="Arial"/>
            </a:endParaRPr>
          </a:p>
          <a:p>
            <a:pPr marL="457920" indent="-457200">
              <a:lnSpc>
                <a:spcPct val="100000"/>
              </a:lnSpc>
              <a:spcBef>
                <a:spcPts val="601"/>
              </a:spcBef>
              <a:buClr>
                <a:srgbClr val="000000"/>
              </a:buClr>
              <a:buFont typeface="+mj-lt"/>
              <a:buAutoNum type="arabicPeriod"/>
            </a:pPr>
            <a:r>
              <a:rPr lang="de-DE" sz="2400" b="0" strike="noStrike" spc="-1" dirty="0">
                <a:solidFill>
                  <a:srgbClr val="000000"/>
                </a:solidFill>
                <a:latin typeface="Frutiger LT Com 45 Light"/>
                <a:ea typeface="DejaVu Sans"/>
              </a:rPr>
              <a:t>Wie kann eine Wissensrepräsentation über einen gegebenen Text maschinenlesbar erstellt werden?</a:t>
            </a:r>
            <a:endParaRPr lang="de-DE"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34"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C3272417-2D86-4F30-A736-82AE346E8B38}" type="slidenum">
              <a:rPr lang="de-DE" sz="900" b="1" strike="noStrike" spc="-1">
                <a:solidFill>
                  <a:srgbClr val="5073A5"/>
                </a:solidFill>
                <a:latin typeface="Frutiger LT Com 45 Light"/>
                <a:ea typeface="DejaVu Sans"/>
              </a:rPr>
              <a:t>7</a:t>
            </a:fld>
            <a:endParaRPr lang="de-DE" sz="900" b="0" strike="noStrike" spc="-1">
              <a:latin typeface="Arial"/>
            </a:endParaRPr>
          </a:p>
        </p:txBody>
      </p:sp>
      <p:sp>
        <p:nvSpPr>
          <p:cNvPr id="435"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Konkrete Zielsetzung: Krankheiten und Symptome</a:t>
            </a:r>
            <a:endParaRPr lang="de-DE" sz="2200" b="0" strike="noStrike" spc="-1">
              <a:latin typeface="Arial"/>
            </a:endParaRPr>
          </a:p>
        </p:txBody>
      </p:sp>
      <p:sp>
        <p:nvSpPr>
          <p:cNvPr id="436" name="CustomShape 4"/>
          <p:cNvSpPr/>
          <p:nvPr/>
        </p:nvSpPr>
        <p:spPr>
          <a:xfrm>
            <a:off x="1679433" y="1166607"/>
            <a:ext cx="8525694" cy="3599532"/>
          </a:xfrm>
          <a:prstGeom prst="rect">
            <a:avLst/>
          </a:prstGeom>
          <a:solidFill>
            <a:schemeClr val="bg1"/>
          </a:solidFill>
          <a:ln w="0">
            <a:solidFill>
              <a:schemeClr val="tx1"/>
            </a:solidFill>
            <a:prstDash val="sysDash"/>
          </a:ln>
          <a:effectLst>
            <a:outerShdw blurRad="50800" dist="37674" dir="2700000" algn="tl" rotWithShape="0">
              <a:srgbClr val="000000">
                <a:alpha val="40000"/>
              </a:srgbClr>
            </a:outerShdw>
          </a:effectLst>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200" b="0" strike="noStrike" spc="-1" dirty="0">
                <a:solidFill>
                  <a:schemeClr val="bg1">
                    <a:lumMod val="65000"/>
                  </a:schemeClr>
                </a:solidFill>
                <a:latin typeface="Arial"/>
                <a:ea typeface="DejaVu Sans"/>
              </a:rPr>
              <a:t>Symptoms - Clinical depression</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The symptoms of depression can be complex and vary widely between people. If you're depressed, you may feel sad, hopeless and lose interest in things you used to enjoy. The symptoms persist for weeks or months and are bad enough to interfere with your work, social life and family life. There are many other symptoms of this disease and you're unlikely to have all of those listed on this page.</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Psychological symptoms</a:t>
            </a:r>
            <a:endParaRPr lang="de-DE" sz="1200" b="0" strike="noStrike" spc="-1" dirty="0">
              <a:solidFill>
                <a:schemeClr val="bg1">
                  <a:lumMod val="65000"/>
                </a:schemeClr>
              </a:solidFill>
              <a:latin typeface="Arial"/>
            </a:endParaRPr>
          </a:p>
          <a:p>
            <a:pPr>
              <a:lnSpc>
                <a:spcPct val="100000"/>
              </a:lnSpc>
            </a:pPr>
            <a:endParaRPr lang="de-DE" sz="1200" b="0" strike="noStrike" spc="-1" dirty="0">
              <a:solidFill>
                <a:schemeClr val="bg1">
                  <a:lumMod val="65000"/>
                </a:schemeClr>
              </a:solidFill>
              <a:latin typeface="Arial"/>
            </a:endParaRPr>
          </a:p>
          <a:p>
            <a:pPr>
              <a:lnSpc>
                <a:spcPct val="100000"/>
              </a:lnSpc>
            </a:pPr>
            <a:r>
              <a:rPr lang="en-US" b="0" strike="noStrike" spc="-1" dirty="0">
                <a:solidFill>
                  <a:srgbClr val="FF0000"/>
                </a:solidFill>
                <a:latin typeface="Arial"/>
                <a:ea typeface="DejaVu Sans"/>
              </a:rPr>
              <a:t>The psychological symptoms of depression include:</a:t>
            </a:r>
            <a:endParaRPr lang="de-DE" b="0" strike="noStrike" spc="-1" dirty="0">
              <a:solidFill>
                <a:srgbClr val="FF0000"/>
              </a:solidFill>
              <a:latin typeface="Arial"/>
            </a:endParaRPr>
          </a:p>
          <a:p>
            <a:pPr>
              <a:lnSpc>
                <a:spcPct val="100000"/>
              </a:lnSpc>
            </a:pPr>
            <a:r>
              <a:rPr lang="en-US" b="0" strike="noStrike" spc="-1" dirty="0">
                <a:solidFill>
                  <a:srgbClr val="FF0000"/>
                </a:solidFill>
                <a:latin typeface="Arial"/>
                <a:ea typeface="DejaVu Sans"/>
              </a:rPr>
              <a:t>- continuous low mood or sadness</a:t>
            </a:r>
            <a:endParaRPr lang="de-DE" b="0" strike="noStrike" spc="-1" dirty="0">
              <a:solidFill>
                <a:srgbClr val="FF0000"/>
              </a:solidFill>
              <a:latin typeface="Arial"/>
            </a:endParaRPr>
          </a:p>
          <a:p>
            <a:pPr>
              <a:lnSpc>
                <a:spcPct val="100000"/>
              </a:lnSpc>
            </a:pPr>
            <a:r>
              <a:rPr lang="en-US" sz="1200" b="0" strike="noStrike" spc="-1" dirty="0">
                <a:solidFill>
                  <a:schemeClr val="bg1">
                    <a:lumMod val="65000"/>
                  </a:schemeClr>
                </a:solidFill>
                <a:latin typeface="Arial"/>
                <a:ea typeface="DejaVu Sans"/>
              </a:rPr>
              <a:t>- feeling hopeless and helpless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having low self-esteem</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tearful</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guilt-ridden</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feeling irritable and intolerant of others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having no motivation or interest in things</a:t>
            </a:r>
            <a:endParaRPr lang="de-DE" sz="1200" b="0" strike="noStrike" spc="-1" dirty="0">
              <a:solidFill>
                <a:schemeClr val="bg1">
                  <a:lumMod val="65000"/>
                </a:schemeClr>
              </a:solidFill>
              <a:latin typeface="Arial"/>
            </a:endParaRPr>
          </a:p>
          <a:p>
            <a:pPr>
              <a:lnSpc>
                <a:spcPct val="100000"/>
              </a:lnSpc>
            </a:pPr>
            <a:r>
              <a:rPr lang="en-US" sz="1200" b="0" strike="noStrike" spc="-1" dirty="0">
                <a:solidFill>
                  <a:schemeClr val="bg1">
                    <a:lumMod val="65000"/>
                  </a:schemeClr>
                </a:solidFill>
                <a:latin typeface="Arial"/>
                <a:ea typeface="DejaVu Sans"/>
              </a:rPr>
              <a:t>- finding it difficult to make decisions</a:t>
            </a:r>
            <a:endParaRPr lang="de-DE" sz="1200" b="0" strike="noStrike" spc="-1" dirty="0">
              <a:solidFill>
                <a:schemeClr val="bg1">
                  <a:lumMod val="65000"/>
                </a:schemeClr>
              </a:solidFill>
              <a:latin typeface="Arial"/>
            </a:endParaRPr>
          </a:p>
        </p:txBody>
      </p:sp>
      <p:pic>
        <p:nvPicPr>
          <p:cNvPr id="437" name="Grafik 3"/>
          <p:cNvPicPr>
            <a:picLocks noChangeAspect="1"/>
          </p:cNvPicPr>
          <p:nvPr/>
        </p:nvPicPr>
        <p:blipFill rotWithShape="1">
          <a:blip r:embed="rId2"/>
          <a:srcRect b="87360"/>
          <a:stretch/>
        </p:blipFill>
        <p:spPr>
          <a:xfrm>
            <a:off x="1893624" y="5128377"/>
            <a:ext cx="9513059" cy="660960"/>
          </a:xfrm>
          <a:prstGeom prst="rect">
            <a:avLst/>
          </a:prstGeom>
          <a:ln w="0">
            <a:noFill/>
          </a:ln>
        </p:spPr>
      </p:pic>
      <p:sp>
        <p:nvSpPr>
          <p:cNvPr id="438" name="CustomShape 5"/>
          <p:cNvSpPr/>
          <p:nvPr/>
        </p:nvSpPr>
        <p:spPr>
          <a:xfrm rot="5400000">
            <a:off x="5724759" y="4701789"/>
            <a:ext cx="435042" cy="307440"/>
          </a:xfrm>
          <a:prstGeom prst="rightArrow">
            <a:avLst>
              <a:gd name="adj1" fmla="val 50000"/>
              <a:gd name="adj2" fmla="val 50000"/>
            </a:avLst>
          </a:prstGeom>
          <a:solidFill>
            <a:srgbClr val="993333"/>
          </a:solidFill>
          <a:ln>
            <a:solidFill>
              <a:srgbClr val="712525"/>
            </a:solidFill>
          </a:ln>
        </p:spPr>
        <p:style>
          <a:lnRef idx="2">
            <a:schemeClr val="accent4">
              <a:shade val="50000"/>
            </a:schemeClr>
          </a:lnRef>
          <a:fillRef idx="1">
            <a:schemeClr val="accent4"/>
          </a:fillRef>
          <a:effectRef idx="0">
            <a:schemeClr val="accent4"/>
          </a:effectRef>
          <a:fontRef idx="minor"/>
        </p:style>
      </p:sp>
      <p:sp>
        <p:nvSpPr>
          <p:cNvPr id="439" name="CustomShape 6"/>
          <p:cNvSpPr/>
          <p:nvPr/>
        </p:nvSpPr>
        <p:spPr>
          <a:xfrm>
            <a:off x="9896220" y="1076679"/>
            <a:ext cx="456840" cy="242280"/>
          </a:xfrm>
          <a:prstGeom prst="rect">
            <a:avLst/>
          </a:pr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000" b="0" strike="noStrike" spc="-1" dirty="0">
                <a:solidFill>
                  <a:srgbClr val="FFFFFF"/>
                </a:solidFill>
                <a:latin typeface="Frutiger LT Com 45 Light"/>
                <a:ea typeface="DejaVu Sans"/>
              </a:rPr>
              <a:t>TEXT</a:t>
            </a:r>
            <a:endParaRPr lang="de-DE" sz="1000" b="0" strike="noStrike" spc="-1" dirty="0">
              <a:latin typeface="Arial"/>
            </a:endParaRPr>
          </a:p>
        </p:txBody>
      </p:sp>
      <p:pic>
        <p:nvPicPr>
          <p:cNvPr id="2" name="Grafik 3">
            <a:extLst>
              <a:ext uri="{FF2B5EF4-FFF2-40B4-BE49-F238E27FC236}">
                <a16:creationId xmlns:a16="http://schemas.microsoft.com/office/drawing/2014/main" id="{B9FCAF0D-32EC-7B1A-CE12-AB9AEB9220A1}"/>
              </a:ext>
            </a:extLst>
          </p:cNvPr>
          <p:cNvPicPr>
            <a:picLocks noChangeAspect="1"/>
          </p:cNvPicPr>
          <p:nvPr/>
        </p:nvPicPr>
        <p:blipFill rotWithShape="1">
          <a:blip r:embed="rId2"/>
          <a:srcRect t="91345" b="2319"/>
          <a:stretch/>
        </p:blipFill>
        <p:spPr>
          <a:xfrm>
            <a:off x="1893623" y="5819388"/>
            <a:ext cx="9513059" cy="331353"/>
          </a:xfrm>
          <a:prstGeom prst="rect">
            <a:avLst/>
          </a:prstGeom>
          <a:ln w="0">
            <a:noFill/>
          </a:ln>
        </p:spPr>
      </p:pic>
      <p:sp>
        <p:nvSpPr>
          <p:cNvPr id="440" name="CustomShape 7"/>
          <p:cNvSpPr/>
          <p:nvPr/>
        </p:nvSpPr>
        <p:spPr>
          <a:xfrm>
            <a:off x="7984980" y="5924950"/>
            <a:ext cx="2368080" cy="242280"/>
          </a:xfrm>
          <a:prstGeom prst="rect">
            <a:avLst/>
          </a:prstGeom>
          <a:solidFill>
            <a:schemeClr val="accent1">
              <a:lumMod val="60000"/>
              <a:lumOff val="40000"/>
            </a:schemeClr>
          </a:solid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de-DE" sz="1000" b="0" strike="noStrike" spc="-1" dirty="0">
                <a:solidFill>
                  <a:srgbClr val="FFFFFF"/>
                </a:solidFill>
                <a:latin typeface="Frutiger LT Com 45 Light"/>
                <a:ea typeface="DejaVu Sans"/>
              </a:rPr>
              <a:t>Wissensrepräsentation im RDF Format</a:t>
            </a:r>
            <a:endParaRPr lang="de-DE" sz="10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60"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4E2D9203-378D-4095-A2D6-67256DCC1683}" type="slidenum">
              <a:rPr lang="de-DE" sz="900" b="1" strike="noStrike" spc="-1">
                <a:solidFill>
                  <a:srgbClr val="5073A5"/>
                </a:solidFill>
                <a:latin typeface="Frutiger LT Com 45 Light"/>
                <a:ea typeface="DejaVu Sans"/>
              </a:rPr>
              <a:t>8</a:t>
            </a:fld>
            <a:endParaRPr lang="de-DE" sz="900" b="0" strike="noStrike" spc="-1">
              <a:latin typeface="Arial"/>
            </a:endParaRPr>
          </a:p>
        </p:txBody>
      </p:sp>
      <p:sp>
        <p:nvSpPr>
          <p:cNvPr id="461"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dirty="0" err="1">
                <a:solidFill>
                  <a:srgbClr val="5073A5"/>
                </a:solidFill>
                <a:latin typeface="Frutiger LT Com 45 Light"/>
                <a:ea typeface="DejaVu Sans"/>
              </a:rPr>
              <a:t>Named</a:t>
            </a:r>
            <a:r>
              <a:rPr lang="de-DE" sz="2200" b="1" strike="noStrike" spc="-1" dirty="0">
                <a:solidFill>
                  <a:srgbClr val="5073A5"/>
                </a:solidFill>
                <a:latin typeface="Frutiger LT Com 45 Light"/>
                <a:ea typeface="DejaVu Sans"/>
              </a:rPr>
              <a:t> Entity Recognition</a:t>
            </a:r>
            <a:endParaRPr lang="de-DE" sz="2200" b="0" strike="noStrike" spc="-1" dirty="0">
              <a:latin typeface="Arial"/>
            </a:endParaRPr>
          </a:p>
        </p:txBody>
      </p:sp>
      <p:pic>
        <p:nvPicPr>
          <p:cNvPr id="3" name="Grafik 2">
            <a:extLst>
              <a:ext uri="{FF2B5EF4-FFF2-40B4-BE49-F238E27FC236}">
                <a16:creationId xmlns:a16="http://schemas.microsoft.com/office/drawing/2014/main" id="{C435D2BE-0CE3-D6F7-87F9-8A0303120F4D}"/>
              </a:ext>
            </a:extLst>
          </p:cNvPr>
          <p:cNvPicPr>
            <a:picLocks noChangeAspect="1"/>
          </p:cNvPicPr>
          <p:nvPr/>
        </p:nvPicPr>
        <p:blipFill>
          <a:blip r:embed="rId2"/>
          <a:stretch>
            <a:fillRect/>
          </a:stretch>
        </p:blipFill>
        <p:spPr>
          <a:xfrm>
            <a:off x="10138508" y="5612982"/>
            <a:ext cx="1352550" cy="542925"/>
          </a:xfrm>
          <a:prstGeom prst="rect">
            <a:avLst/>
          </a:prstGeom>
        </p:spPr>
      </p:pic>
      <p:pic>
        <p:nvPicPr>
          <p:cNvPr id="4" name="Grafik 3">
            <a:extLst>
              <a:ext uri="{FF2B5EF4-FFF2-40B4-BE49-F238E27FC236}">
                <a16:creationId xmlns:a16="http://schemas.microsoft.com/office/drawing/2014/main" id="{857758F9-71E8-E5D1-2C18-E5CA5646E5A8}"/>
              </a:ext>
            </a:extLst>
          </p:cNvPr>
          <p:cNvPicPr>
            <a:picLocks noChangeAspect="1"/>
          </p:cNvPicPr>
          <p:nvPr/>
        </p:nvPicPr>
        <p:blipFill>
          <a:blip r:embed="rId3"/>
          <a:stretch>
            <a:fillRect/>
          </a:stretch>
        </p:blipFill>
        <p:spPr>
          <a:xfrm>
            <a:off x="1193621" y="1549655"/>
            <a:ext cx="9621162" cy="1079223"/>
          </a:xfrm>
          <a:prstGeom prst="rect">
            <a:avLst/>
          </a:prstGeom>
        </p:spPr>
      </p:pic>
      <p:sp>
        <p:nvSpPr>
          <p:cNvPr id="5" name="Textfeld 4">
            <a:extLst>
              <a:ext uri="{FF2B5EF4-FFF2-40B4-BE49-F238E27FC236}">
                <a16:creationId xmlns:a16="http://schemas.microsoft.com/office/drawing/2014/main" id="{EE391FF9-A47B-3CA3-78FE-EF53183F4818}"/>
              </a:ext>
            </a:extLst>
          </p:cNvPr>
          <p:cNvSpPr txBox="1"/>
          <p:nvPr/>
        </p:nvSpPr>
        <p:spPr>
          <a:xfrm>
            <a:off x="2164702" y="2875817"/>
            <a:ext cx="2646878" cy="369332"/>
          </a:xfrm>
          <a:prstGeom prst="rect">
            <a:avLst/>
          </a:prstGeom>
          <a:noFill/>
        </p:spPr>
        <p:txBody>
          <a:bodyPr wrap="none" rtlCol="0">
            <a:spAutoFit/>
          </a:bodyPr>
          <a:lstStyle/>
          <a:p>
            <a:r>
              <a:rPr lang="de-DE" dirty="0"/>
              <a:t>GPE: </a:t>
            </a:r>
            <a:r>
              <a:rPr lang="de-DE" dirty="0" err="1"/>
              <a:t>Geopolitical</a:t>
            </a:r>
            <a:r>
              <a:rPr lang="de-DE" dirty="0"/>
              <a:t> Entity</a:t>
            </a:r>
          </a:p>
        </p:txBody>
      </p:sp>
      <p:sp>
        <p:nvSpPr>
          <p:cNvPr id="6" name="Textfeld 5">
            <a:extLst>
              <a:ext uri="{FF2B5EF4-FFF2-40B4-BE49-F238E27FC236}">
                <a16:creationId xmlns:a16="http://schemas.microsoft.com/office/drawing/2014/main" id="{F79E0A85-26EA-6FD0-51B0-B46D29A2708D}"/>
              </a:ext>
            </a:extLst>
          </p:cNvPr>
          <p:cNvSpPr txBox="1"/>
          <p:nvPr/>
        </p:nvSpPr>
        <p:spPr>
          <a:xfrm>
            <a:off x="5591666" y="3688835"/>
            <a:ext cx="2262158" cy="369332"/>
          </a:xfrm>
          <a:prstGeom prst="rect">
            <a:avLst/>
          </a:prstGeom>
          <a:noFill/>
        </p:spPr>
        <p:txBody>
          <a:bodyPr wrap="none" rtlCol="0">
            <a:spAutoFit/>
          </a:bodyPr>
          <a:lstStyle/>
          <a:p>
            <a:r>
              <a:rPr lang="de-DE" dirty="0"/>
              <a:t>ORG: </a:t>
            </a:r>
            <a:r>
              <a:rPr lang="de-DE" dirty="0" err="1"/>
              <a:t>Organizations</a:t>
            </a:r>
            <a:endParaRPr lang="de-DE" dirty="0"/>
          </a:p>
        </p:txBody>
      </p:sp>
      <p:cxnSp>
        <p:nvCxnSpPr>
          <p:cNvPr id="8" name="Gerader Verbinder 7">
            <a:extLst>
              <a:ext uri="{FF2B5EF4-FFF2-40B4-BE49-F238E27FC236}">
                <a16:creationId xmlns:a16="http://schemas.microsoft.com/office/drawing/2014/main" id="{5C72B6AA-9007-CC3C-8ED7-12733F18537E}"/>
              </a:ext>
            </a:extLst>
          </p:cNvPr>
          <p:cNvCxnSpPr/>
          <p:nvPr/>
        </p:nvCxnSpPr>
        <p:spPr>
          <a:xfrm>
            <a:off x="2356701" y="2628878"/>
            <a:ext cx="0" cy="180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9" name="Gerader Verbinder 8">
            <a:extLst>
              <a:ext uri="{FF2B5EF4-FFF2-40B4-BE49-F238E27FC236}">
                <a16:creationId xmlns:a16="http://schemas.microsoft.com/office/drawing/2014/main" id="{3C861A86-C712-5A01-5F0B-033E847EC2EA}"/>
              </a:ext>
            </a:extLst>
          </p:cNvPr>
          <p:cNvCxnSpPr>
            <a:cxnSpLocks/>
          </p:cNvCxnSpPr>
          <p:nvPr/>
        </p:nvCxnSpPr>
        <p:spPr>
          <a:xfrm>
            <a:off x="5836763" y="2625136"/>
            <a:ext cx="0" cy="1063699"/>
          </a:xfrm>
          <a:prstGeom prst="line">
            <a:avLst/>
          </a:prstGeom>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pic>
        <p:nvPicPr>
          <p:cNvPr id="12" name="Grafik 11">
            <a:extLst>
              <a:ext uri="{FF2B5EF4-FFF2-40B4-BE49-F238E27FC236}">
                <a16:creationId xmlns:a16="http://schemas.microsoft.com/office/drawing/2014/main" id="{17AE146D-1D2E-50FF-3D78-CDEA445DFA6C}"/>
              </a:ext>
            </a:extLst>
          </p:cNvPr>
          <p:cNvPicPr>
            <a:picLocks noChangeAspect="1"/>
          </p:cNvPicPr>
          <p:nvPr/>
        </p:nvPicPr>
        <p:blipFill>
          <a:blip r:embed="rId4"/>
          <a:stretch>
            <a:fillRect/>
          </a:stretch>
        </p:blipFill>
        <p:spPr>
          <a:xfrm>
            <a:off x="1193621" y="4187051"/>
            <a:ext cx="10101682" cy="1425931"/>
          </a:xfrm>
          <a:prstGeom prst="rect">
            <a:avLst/>
          </a:prstGeom>
        </p:spPr>
      </p:pic>
      <p:sp>
        <p:nvSpPr>
          <p:cNvPr id="13" name="Rechteck: abgerundete Ecken 12">
            <a:extLst>
              <a:ext uri="{FF2B5EF4-FFF2-40B4-BE49-F238E27FC236}">
                <a16:creationId xmlns:a16="http://schemas.microsoft.com/office/drawing/2014/main" id="{EEA8A749-CDF1-C829-4084-D27BD0A0770E}"/>
              </a:ext>
            </a:extLst>
          </p:cNvPr>
          <p:cNvSpPr/>
          <p:nvPr/>
        </p:nvSpPr>
        <p:spPr>
          <a:xfrm>
            <a:off x="4156990" y="5779731"/>
            <a:ext cx="3018149" cy="23976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Keine </a:t>
            </a:r>
            <a:r>
              <a:rPr lang="de-DE" sz="1400" dirty="0" err="1">
                <a:solidFill>
                  <a:schemeClr val="tx1"/>
                </a:solidFill>
              </a:rPr>
              <a:t>Named</a:t>
            </a:r>
            <a:r>
              <a:rPr lang="de-DE" sz="1400" dirty="0">
                <a:solidFill>
                  <a:schemeClr val="tx1"/>
                </a:solidFill>
              </a:rPr>
              <a:t> </a:t>
            </a:r>
            <a:r>
              <a:rPr lang="de-DE" sz="1400" dirty="0" err="1">
                <a:solidFill>
                  <a:schemeClr val="tx1"/>
                </a:solidFill>
              </a:rPr>
              <a:t>Entities</a:t>
            </a:r>
            <a:r>
              <a:rPr lang="de-DE" sz="1400" dirty="0">
                <a:solidFill>
                  <a:schemeClr val="tx1"/>
                </a:solidFill>
              </a:rPr>
              <a:t> gefunden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ustomShape 1"/>
          <p:cNvSpPr/>
          <p:nvPr/>
        </p:nvSpPr>
        <p:spPr>
          <a:xfrm>
            <a:off x="1631520" y="6426000"/>
            <a:ext cx="727164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900" b="0" strike="noStrike" spc="-1">
                <a:solidFill>
                  <a:srgbClr val="5073A5"/>
                </a:solidFill>
                <a:latin typeface="Frutiger LT Com 45 Light"/>
                <a:ea typeface="DejaVu Sans"/>
              </a:rPr>
              <a:t>Fußzeile</a:t>
            </a:r>
            <a:endParaRPr lang="de-DE" sz="900" b="0" strike="noStrike" spc="-1">
              <a:latin typeface="Arial"/>
            </a:endParaRPr>
          </a:p>
        </p:txBody>
      </p:sp>
      <p:sp>
        <p:nvSpPr>
          <p:cNvPr id="445" name="CustomShape 2"/>
          <p:cNvSpPr/>
          <p:nvPr/>
        </p:nvSpPr>
        <p:spPr>
          <a:xfrm>
            <a:off x="1055520" y="6426000"/>
            <a:ext cx="552600" cy="2397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fld id="{82BD7B6D-F4B1-4055-8AD9-2F7891E32BA3}" type="slidenum">
              <a:rPr lang="de-DE" sz="900" b="1" strike="noStrike" spc="-1">
                <a:solidFill>
                  <a:srgbClr val="5073A5"/>
                </a:solidFill>
                <a:latin typeface="Frutiger LT Com 45 Light"/>
                <a:ea typeface="DejaVu Sans"/>
              </a:rPr>
              <a:t>9</a:t>
            </a:fld>
            <a:endParaRPr lang="de-DE" sz="900" b="0" strike="noStrike" spc="-1">
              <a:latin typeface="Arial"/>
            </a:endParaRPr>
          </a:p>
        </p:txBody>
      </p:sp>
      <p:sp>
        <p:nvSpPr>
          <p:cNvPr id="446" name="CustomShape 3"/>
          <p:cNvSpPr/>
          <p:nvPr/>
        </p:nvSpPr>
        <p:spPr>
          <a:xfrm>
            <a:off x="720000" y="260640"/>
            <a:ext cx="8183160" cy="660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de-DE" sz="2200" b="1" strike="noStrike" spc="-1">
                <a:solidFill>
                  <a:srgbClr val="5073A5"/>
                </a:solidFill>
                <a:latin typeface="Frutiger LT Com 45 Light"/>
                <a:ea typeface="DejaVu Sans"/>
              </a:rPr>
              <a:t>Probleme</a:t>
            </a:r>
            <a:endParaRPr lang="de-DE" sz="2200" b="0" strike="noStrike" spc="-1">
              <a:latin typeface="Arial"/>
            </a:endParaRPr>
          </a:p>
        </p:txBody>
      </p:sp>
      <p:sp>
        <p:nvSpPr>
          <p:cNvPr id="447" name="CustomShape 4"/>
          <p:cNvSpPr/>
          <p:nvPr/>
        </p:nvSpPr>
        <p:spPr>
          <a:xfrm>
            <a:off x="1907778" y="1459957"/>
            <a:ext cx="7962087" cy="393808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Standard-</a:t>
            </a:r>
            <a:r>
              <a:rPr lang="de-DE" sz="2400" b="0" i="1" strike="noStrike" spc="-1" dirty="0" err="1">
                <a:solidFill>
                  <a:srgbClr val="000000"/>
                </a:solidFill>
                <a:latin typeface="Frutiger LT Com 45 Light"/>
                <a:ea typeface="DejaVu Sans"/>
              </a:rPr>
              <a:t>spaCy</a:t>
            </a:r>
            <a:r>
              <a:rPr lang="de-DE" sz="2400" b="0" strike="noStrike" spc="-1" dirty="0">
                <a:solidFill>
                  <a:srgbClr val="000000"/>
                </a:solidFill>
                <a:latin typeface="Frutiger LT Com 45 Light"/>
                <a:ea typeface="DejaVu Sans"/>
              </a:rPr>
              <a:t> bietet keine auf medizinisches Fachvokabular trainierte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-Entity-Recognition</a:t>
            </a:r>
            <a:r>
              <a:rPr lang="de-DE" sz="2400" b="0" strike="noStrike" spc="-1" dirty="0">
                <a:solidFill>
                  <a:srgbClr val="000000"/>
                </a:solidFill>
                <a:latin typeface="Frutiger LT Com 45 Light"/>
                <a:ea typeface="DejaVu Sans"/>
              </a:rPr>
              <a:t>-Komponente.</a:t>
            </a:r>
            <a:endParaRPr lang="de-DE" sz="2400" b="0" strike="noStrike" spc="-1" dirty="0">
              <a:latin typeface="Arial"/>
            </a:endParaRPr>
          </a:p>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Geeignete </a:t>
            </a:r>
            <a:r>
              <a:rPr lang="de-DE" sz="2400" b="0" i="1" strike="noStrike" spc="-1" dirty="0" err="1">
                <a:solidFill>
                  <a:srgbClr val="000000"/>
                </a:solidFill>
                <a:latin typeface="Frutiger LT Com 45 Light"/>
                <a:ea typeface="DejaVu Sans"/>
              </a:rPr>
              <a:t>Named</a:t>
            </a:r>
            <a:r>
              <a:rPr lang="de-DE" sz="2400" b="0" i="1" strike="noStrike" spc="-1" dirty="0">
                <a:solidFill>
                  <a:srgbClr val="000000"/>
                </a:solidFill>
                <a:latin typeface="Frutiger LT Com 45 Light"/>
                <a:ea typeface="DejaVu Sans"/>
              </a:rPr>
              <a:t>-Entity-Recognition-Komponente</a:t>
            </a:r>
            <a:r>
              <a:rPr lang="de-DE" sz="2400" b="0" strike="noStrike" spc="-1" dirty="0">
                <a:solidFill>
                  <a:srgbClr val="000000"/>
                </a:solidFill>
                <a:latin typeface="Frutiger LT Com 45 Light"/>
                <a:ea typeface="DejaVu Sans"/>
              </a:rPr>
              <a:t> aus der </a:t>
            </a:r>
            <a:r>
              <a:rPr lang="de-DE" sz="2400" b="0" i="1" strike="noStrike" spc="-1" dirty="0" err="1">
                <a:solidFill>
                  <a:srgbClr val="000000"/>
                </a:solidFill>
                <a:latin typeface="Frutiger LT Com 45 Light"/>
                <a:ea typeface="DejaVu Sans"/>
              </a:rPr>
              <a:t>spaCy</a:t>
            </a:r>
            <a:r>
              <a:rPr lang="de-DE" sz="2400" b="0" strike="noStrike" spc="-1" dirty="0">
                <a:solidFill>
                  <a:srgbClr val="000000"/>
                </a:solidFill>
                <a:latin typeface="Frutiger LT Com 45 Light"/>
                <a:ea typeface="DejaVu Sans"/>
              </a:rPr>
              <a:t>-Pipeline identifizieren (Entity </a:t>
            </a:r>
            <a:r>
              <a:rPr lang="de-DE" sz="2400" b="0" strike="noStrike" spc="-1" dirty="0" err="1">
                <a:solidFill>
                  <a:srgbClr val="000000"/>
                </a:solidFill>
                <a:latin typeface="Frutiger LT Com 45 Light"/>
                <a:ea typeface="DejaVu Sans"/>
              </a:rPr>
              <a:t>Ruler</a:t>
            </a:r>
            <a:r>
              <a:rPr lang="de-DE" sz="2400" b="0" strike="noStrike" spc="-1" dirty="0">
                <a:solidFill>
                  <a:srgbClr val="000000"/>
                </a:solidFill>
                <a:latin typeface="Frutiger LT Com 45 Light"/>
                <a:ea typeface="DejaVu Sans"/>
              </a:rPr>
              <a:t>, Entity </a:t>
            </a:r>
            <a:r>
              <a:rPr lang="de-DE" sz="2400" b="0" strike="noStrike" spc="-1" dirty="0" err="1">
                <a:solidFill>
                  <a:srgbClr val="000000"/>
                </a:solidFill>
                <a:latin typeface="Frutiger LT Com 45 Light"/>
                <a:ea typeface="DejaVu Sans"/>
              </a:rPr>
              <a:t>Recognizer</a:t>
            </a:r>
            <a:r>
              <a:rPr lang="de-DE" sz="2400" b="0" strike="noStrike" spc="-1" dirty="0">
                <a:solidFill>
                  <a:srgbClr val="000000"/>
                </a:solidFill>
                <a:latin typeface="Frutiger LT Com 45 Light"/>
                <a:ea typeface="DejaVu Sans"/>
              </a:rPr>
              <a:t>, Entity Linker)</a:t>
            </a:r>
            <a:endParaRPr lang="de-DE" sz="2400" b="0" strike="noStrike" spc="-1" dirty="0">
              <a:latin typeface="Arial"/>
            </a:endParaRPr>
          </a:p>
          <a:p>
            <a:pPr marL="285840" indent="-285120">
              <a:lnSpc>
                <a:spcPct val="100000"/>
              </a:lnSpc>
              <a:spcBef>
                <a:spcPts val="601"/>
              </a:spcBef>
              <a:buClr>
                <a:srgbClr val="000000"/>
              </a:buClr>
              <a:buFont typeface="Arial"/>
              <a:buChar char="•"/>
            </a:pPr>
            <a:r>
              <a:rPr lang="de-DE" sz="2400" b="0" strike="noStrike" spc="-1" dirty="0">
                <a:solidFill>
                  <a:srgbClr val="000000"/>
                </a:solidFill>
                <a:latin typeface="Frutiger LT Com 45 Light"/>
                <a:ea typeface="DejaVu Sans"/>
              </a:rPr>
              <a:t>Aus welcher Quelle kann geeignetes medizinisches Fachvokabular bezogen werden, in dem Begriffe kategorisiert (Krankheit, Symptom, Therapie, Medikament, ...) sind.</a:t>
            </a:r>
            <a:endParaRPr lang="de-DE"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4C97"/>
      </a:dk2>
      <a:lt2>
        <a:srgbClr val="CCDBEA"/>
      </a:lt2>
      <a:accent1>
        <a:srgbClr val="004C97"/>
      </a:accent1>
      <a:accent2>
        <a:srgbClr val="336600"/>
      </a:accent2>
      <a:accent3>
        <a:srgbClr val="C84F0E"/>
      </a:accent3>
      <a:accent4>
        <a:srgbClr val="993333"/>
      </a:accent4>
      <a:accent5>
        <a:srgbClr val="006666"/>
      </a:accent5>
      <a:accent6>
        <a:srgbClr val="B1B3B3"/>
      </a:accent6>
      <a:hlink>
        <a:srgbClr val="004C9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FernUni</Template>
  <TotalTime>0</TotalTime>
  <Words>1105</Words>
  <Application>Microsoft Office PowerPoint</Application>
  <PresentationFormat>Breitbild</PresentationFormat>
  <Paragraphs>188</Paragraphs>
  <Slides>27</Slides>
  <Notes>1</Notes>
  <HiddenSlides>0</HiddenSlides>
  <MMClips>0</MMClips>
  <ScaleCrop>false</ScaleCrop>
  <HeadingPairs>
    <vt:vector size="6" baseType="variant">
      <vt:variant>
        <vt:lpstr>Verwendete Schriftarten</vt:lpstr>
      </vt:variant>
      <vt:variant>
        <vt:i4>5</vt:i4>
      </vt:variant>
      <vt:variant>
        <vt:lpstr>Design</vt:lpstr>
      </vt:variant>
      <vt:variant>
        <vt:i4>9</vt:i4>
      </vt:variant>
      <vt:variant>
        <vt:lpstr>Folientitel</vt:lpstr>
      </vt:variant>
      <vt:variant>
        <vt:i4>27</vt:i4>
      </vt:variant>
    </vt:vector>
  </HeadingPairs>
  <TitlesOfParts>
    <vt:vector size="41" baseType="lpstr">
      <vt:lpstr>Arial</vt:lpstr>
      <vt:lpstr>Frutiger LT Com 45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FernUniversität Hagen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Jessen, Malte</dc:creator>
  <dc:description/>
  <cp:lastModifiedBy>Dietrich Tönnies</cp:lastModifiedBy>
  <cp:revision>683</cp:revision>
  <dcterms:created xsi:type="dcterms:W3CDTF">2017-05-29T05:49:40Z</dcterms:created>
  <dcterms:modified xsi:type="dcterms:W3CDTF">2023-03-16T18:31:42Z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Breitbild</vt:lpwstr>
  </property>
  <property fmtid="{D5CDD505-2E9C-101B-9397-08002B2CF9AE}" pid="4" name="Slides">
    <vt:i4>18</vt:i4>
  </property>
</Properties>
</file>