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media/image1.png" ContentType="image/pn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de-DE" sz="4400" spc="-1" strike="noStrike">
                <a:latin typeface="Arial"/>
              </a:rPr>
              <a:t>Folie mittels Klicken verschieben</a:t>
            </a:r>
            <a:endParaRPr b="0" lang="de-DE" sz="4400" spc="-1" strike="noStrike">
              <a:latin typeface="Arial"/>
            </a:endParaRPr>
          </a:p>
        </p:txBody>
      </p:sp>
      <p:sp>
        <p:nvSpPr>
          <p:cNvPr id="411" name="PlaceHolder 2"/>
          <p:cNvSpPr>
            <a:spLocks noGrp="1"/>
          </p:cNvSpPr>
          <p:nvPr>
            <p:ph type="body"/>
          </p:nvPr>
        </p:nvSpPr>
        <p:spPr>
          <a:xfrm>
            <a:off x="756000" y="5078520"/>
            <a:ext cx="6047640" cy="4811040"/>
          </a:xfrm>
          <a:prstGeom prst="rect">
            <a:avLst/>
          </a:prstGeom>
        </p:spPr>
        <p:txBody>
          <a:bodyPr lIns="0" rIns="0" tIns="0" bIns="0">
            <a:noAutofit/>
          </a:bodyPr>
          <a:p>
            <a:r>
              <a:rPr b="0" lang="de-DE" sz="2000" spc="-1" strike="noStrike">
                <a:latin typeface="Arial"/>
              </a:rPr>
              <a:t>Format der Notizen mittels Klicken bearbeiten</a:t>
            </a:r>
            <a:endParaRPr b="0" lang="de-DE" sz="2000" spc="-1" strike="noStrike">
              <a:latin typeface="Arial"/>
            </a:endParaRPr>
          </a:p>
        </p:txBody>
      </p:sp>
      <p:sp>
        <p:nvSpPr>
          <p:cNvPr id="412" name="PlaceHolder 3"/>
          <p:cNvSpPr>
            <a:spLocks noGrp="1"/>
          </p:cNvSpPr>
          <p:nvPr>
            <p:ph type="hdr"/>
          </p:nvPr>
        </p:nvSpPr>
        <p:spPr>
          <a:xfrm>
            <a:off x="0" y="0"/>
            <a:ext cx="3280680" cy="534240"/>
          </a:xfrm>
          <a:prstGeom prst="rect">
            <a:avLst/>
          </a:prstGeom>
        </p:spPr>
        <p:txBody>
          <a:bodyPr lIns="0" rIns="0" tIns="0" bIns="0">
            <a:noAutofit/>
          </a:bodyPr>
          <a:p>
            <a:r>
              <a:rPr b="0" lang="de-DE" sz="1400" spc="-1" strike="noStrike">
                <a:latin typeface="Times New Roman"/>
              </a:rPr>
              <a:t>&lt;Kopfzeile&gt;</a:t>
            </a:r>
            <a:endParaRPr b="0" lang="de-DE" sz="1400" spc="-1" strike="noStrike">
              <a:latin typeface="Times New Roman"/>
            </a:endParaRPr>
          </a:p>
        </p:txBody>
      </p:sp>
      <p:sp>
        <p:nvSpPr>
          <p:cNvPr id="413" name="PlaceHolder 4"/>
          <p:cNvSpPr>
            <a:spLocks noGrp="1"/>
          </p:cNvSpPr>
          <p:nvPr>
            <p:ph type="dt"/>
          </p:nvPr>
        </p:nvSpPr>
        <p:spPr>
          <a:xfrm>
            <a:off x="4278960" y="0"/>
            <a:ext cx="3280680" cy="534240"/>
          </a:xfrm>
          <a:prstGeom prst="rect">
            <a:avLst/>
          </a:prstGeom>
        </p:spPr>
        <p:txBody>
          <a:bodyPr lIns="0" rIns="0" tIns="0" bIns="0">
            <a:noAutofit/>
          </a:bodyPr>
          <a:p>
            <a:pPr algn="r"/>
            <a:r>
              <a:rPr b="0" lang="de-DE" sz="1400" spc="-1" strike="noStrike">
                <a:latin typeface="Times New Roman"/>
              </a:rPr>
              <a:t>&lt;Datum/Uhrzeit&gt;</a:t>
            </a:r>
            <a:endParaRPr b="0" lang="de-DE" sz="1400" spc="-1" strike="noStrike">
              <a:latin typeface="Times New Roman"/>
            </a:endParaRPr>
          </a:p>
        </p:txBody>
      </p:sp>
      <p:sp>
        <p:nvSpPr>
          <p:cNvPr id="414" name="PlaceHolder 5"/>
          <p:cNvSpPr>
            <a:spLocks noGrp="1"/>
          </p:cNvSpPr>
          <p:nvPr>
            <p:ph type="ftr"/>
          </p:nvPr>
        </p:nvSpPr>
        <p:spPr>
          <a:xfrm>
            <a:off x="0" y="10157400"/>
            <a:ext cx="3280680" cy="534240"/>
          </a:xfrm>
          <a:prstGeom prst="rect">
            <a:avLst/>
          </a:prstGeom>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41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AF6E039-5277-47F0-A90E-5A202EFD2AF3}"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380880" y="685800"/>
            <a:ext cx="6094800" cy="3427920"/>
          </a:xfrm>
          <a:prstGeom prst="rect">
            <a:avLst/>
          </a:prstGeom>
        </p:spPr>
      </p:sp>
      <p:sp>
        <p:nvSpPr>
          <p:cNvPr id="526" name="PlaceHolder 2"/>
          <p:cNvSpPr>
            <a:spLocks noGrp="1"/>
          </p:cNvSpPr>
          <p:nvPr>
            <p:ph type="body"/>
          </p:nvPr>
        </p:nvSpPr>
        <p:spPr>
          <a:xfrm>
            <a:off x="685800" y="4343400"/>
            <a:ext cx="5485320" cy="4113720"/>
          </a:xfrm>
          <a:prstGeom prst="rect">
            <a:avLst/>
          </a:prstGeom>
        </p:spPr>
        <p:txBody>
          <a:bodyPr lIns="0" rIns="0" tIns="0" bIns="0">
            <a:noAutofit/>
          </a:bodyPr>
          <a:p>
            <a:endParaRPr b="0" lang="de-DE" sz="2000" spc="-1" strike="noStrike">
              <a:latin typeface="Arial"/>
            </a:endParaRPr>
          </a:p>
        </p:txBody>
      </p:sp>
      <p:sp>
        <p:nvSpPr>
          <p:cNvPr id="527"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5BADAA0-347E-4B0E-B0BA-E81A0326F47C}"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79"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8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386"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88"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90"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94"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96"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397"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401"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402"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404"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405"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406"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407"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408"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409"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0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124"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26"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127"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132"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34"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135"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136"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137"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138"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139"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3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39"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242"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248"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52"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56"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58"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259"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63"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264"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66"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267"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268"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269"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270"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271"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3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3200" spc="-1" strike="noStrike">
              <a:latin typeface="Arial"/>
            </a:endParaRPr>
          </a:p>
        </p:txBody>
      </p:sp>
      <p:sp>
        <p:nvSpPr>
          <p:cNvPr id="34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44"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3200" spc="-1" strike="noStrike">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46"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4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50"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52"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3200" spc="-1" strike="noStrike">
              <a:latin typeface="Arial"/>
            </a:endParaRPr>
          </a:p>
        </p:txBody>
      </p:sp>
      <p:sp>
        <p:nvSpPr>
          <p:cNvPr id="353"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3200" spc="-1" strike="noStrike">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3200" spc="-1" strike="noStrike">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3200" spc="-1" strike="noStrike">
              <a:latin typeface="Arial"/>
            </a:endParaRPr>
          </a:p>
        </p:txBody>
      </p:sp>
      <p:sp>
        <p:nvSpPr>
          <p:cNvPr id="358"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60"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3200" spc="-1" strike="noStrike">
              <a:latin typeface="Arial"/>
            </a:endParaRPr>
          </a:p>
        </p:txBody>
      </p:sp>
      <p:sp>
        <p:nvSpPr>
          <p:cNvPr id="361"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3200" spc="-1" strike="noStrike">
              <a:latin typeface="Arial"/>
            </a:endParaRPr>
          </a:p>
        </p:txBody>
      </p:sp>
      <p:sp>
        <p:nvSpPr>
          <p:cNvPr id="362"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3200" spc="-1" strike="noStrike">
              <a:latin typeface="Arial"/>
            </a:endParaRPr>
          </a:p>
        </p:txBody>
      </p:sp>
      <p:sp>
        <p:nvSpPr>
          <p:cNvPr id="363"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3200" spc="-1" strike="noStrike">
              <a:latin typeface="Arial"/>
            </a:endParaRPr>
          </a:p>
        </p:txBody>
      </p:sp>
      <p:sp>
        <p:nvSpPr>
          <p:cNvPr id="364"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3200" spc="-1" strike="noStrike">
              <a:latin typeface="Arial"/>
            </a:endParaRPr>
          </a:p>
        </p:txBody>
      </p:sp>
      <p:sp>
        <p:nvSpPr>
          <p:cNvPr id="365"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7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de-DE" sz="4400" spc="-1" strike="noStrike">
              <a:latin typeface="Arial"/>
            </a:endParaRPr>
          </a:p>
        </p:txBody>
      </p:sp>
      <p:sp>
        <p:nvSpPr>
          <p:cNvPr id="377"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slideLayout" Target="../slideLayouts/slideLayout90.xml"/><Relationship Id="rId12" Type="http://schemas.openxmlformats.org/officeDocument/2006/relationships/slideLayout" Target="../slideLayouts/slideLayout91.xml"/><Relationship Id="rId13" Type="http://schemas.openxmlformats.org/officeDocument/2006/relationships/slideLayout" Target="../slideLayouts/slideLayout92.xml"/><Relationship Id="rId14" Type="http://schemas.openxmlformats.org/officeDocument/2006/relationships/slideLayout" Target="../slideLayouts/slideLayout93.xml"/><Relationship Id="rId15" Type="http://schemas.openxmlformats.org/officeDocument/2006/relationships/slideLayout" Target="../slideLayouts/slideLayout94.xml"/><Relationship Id="rId16" Type="http://schemas.openxmlformats.org/officeDocument/2006/relationships/slideLayout" Target="../slideLayouts/slideLayout95.xml"/><Relationship Id="rId1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3" name="Grafik 19" descr=""/>
          <p:cNvPicPr/>
          <p:nvPr/>
        </p:nvPicPr>
        <p:blipFill>
          <a:blip r:embed="rId2"/>
          <a:srcRect l="21079" t="0" r="0" b="0"/>
          <a:stretch/>
        </p:blipFill>
        <p:spPr>
          <a:xfrm>
            <a:off x="8976240" y="578160"/>
            <a:ext cx="1953720" cy="447840"/>
          </a:xfrm>
          <a:prstGeom prst="rect">
            <a:avLst/>
          </a:prstGeom>
          <a:ln w="0">
            <a:noFill/>
          </a:ln>
        </p:spPr>
      </p:pic>
      <p:sp>
        <p:nvSpPr>
          <p:cNvPr id="4" name="CustomShape 4"/>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5" name="Grafik 12" descr=""/>
          <p:cNvPicPr/>
          <p:nvPr/>
        </p:nvPicPr>
        <p:blipFill>
          <a:blip r:embed="rId3"/>
          <a:srcRect l="0" t="0" r="79665" b="0"/>
          <a:stretch/>
        </p:blipFill>
        <p:spPr>
          <a:xfrm>
            <a:off x="11019600" y="555120"/>
            <a:ext cx="502920" cy="447840"/>
          </a:xfrm>
          <a:prstGeom prst="rect">
            <a:avLst/>
          </a:prstGeom>
          <a:ln w="0">
            <a:noFill/>
          </a:ln>
        </p:spPr>
      </p:pic>
      <p:sp>
        <p:nvSpPr>
          <p:cNvPr id="6"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descr=""/>
          <p:cNvPicPr/>
          <p:nvPr/>
        </p:nvPicPr>
        <p:blipFill>
          <a:blip r:embed="rId4"/>
          <a:srcRect l="0" t="33863" r="0" b="16150"/>
          <a:stretch/>
        </p:blipFill>
        <p:spPr>
          <a:xfrm>
            <a:off x="0" y="0"/>
            <a:ext cx="12191040" cy="3427920"/>
          </a:xfrm>
          <a:prstGeom prst="rect">
            <a:avLst/>
          </a:prstGeom>
          <a:ln w="0">
            <a:noFill/>
          </a:ln>
        </p:spPr>
      </p:pic>
      <p:pic>
        <p:nvPicPr>
          <p:cNvPr id="8" name="Grafik 11" descr=""/>
          <p:cNvPicPr/>
          <p:nvPr/>
        </p:nvPicPr>
        <p:blipFill>
          <a:blip r:embed="rId5"/>
          <a:stretch/>
        </p:blipFill>
        <p:spPr>
          <a:xfrm>
            <a:off x="263520" y="332640"/>
            <a:ext cx="2475720" cy="448920"/>
          </a:xfrm>
          <a:prstGeom prst="rect">
            <a:avLst/>
          </a:prstGeom>
          <a:ln w="0">
            <a:noFill/>
          </a:ln>
        </p:spPr>
      </p:pic>
      <p:grpSp>
        <p:nvGrpSpPr>
          <p:cNvPr id="9" name="Group 6"/>
          <p:cNvGrpSpPr/>
          <p:nvPr/>
        </p:nvGrpSpPr>
        <p:grpSpPr>
          <a:xfrm>
            <a:off x="10104120" y="2125440"/>
            <a:ext cx="2086920" cy="1740240"/>
            <a:chOff x="10104120" y="2125440"/>
            <a:chExt cx="2086920" cy="1740240"/>
          </a:xfrm>
        </p:grpSpPr>
        <p:sp>
          <p:nvSpPr>
            <p:cNvPr id="10" name="CustomShape 7"/>
            <p:cNvSpPr/>
            <p:nvPr/>
          </p:nvSpPr>
          <p:spPr>
            <a:xfrm flipV="1">
              <a:off x="10920240" y="2125080"/>
              <a:ext cx="1270800" cy="94176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1" name="Group 8"/>
            <p:cNvGrpSpPr/>
            <p:nvPr/>
          </p:nvGrpSpPr>
          <p:grpSpPr>
            <a:xfrm>
              <a:off x="10104120" y="2125440"/>
              <a:ext cx="2086920" cy="1740240"/>
              <a:chOff x="10104120" y="2125440"/>
              <a:chExt cx="2086920" cy="1740240"/>
            </a:xfrm>
          </p:grpSpPr>
          <p:sp>
            <p:nvSpPr>
              <p:cNvPr id="12" name="CustomShape 9"/>
              <p:cNvSpPr/>
              <p:nvPr/>
            </p:nvSpPr>
            <p:spPr>
              <a:xfrm flipV="1">
                <a:off x="10104120" y="2125080"/>
                <a:ext cx="2086920" cy="174024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3" name="CustomShape 10"/>
              <p:cNvSpPr/>
              <p:nvPr/>
            </p:nvSpPr>
            <p:spPr>
              <a:xfrm>
                <a:off x="10247760" y="2368080"/>
                <a:ext cx="1799280" cy="106308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de-DE" sz="1600" spc="-1" strike="noStrike">
                    <a:solidFill>
                      <a:srgbClr val="ffffff"/>
                    </a:solidFill>
                    <a:latin typeface="Frutiger LT Com 45 Light"/>
                    <a:ea typeface="DejaVu Sans"/>
                  </a:rPr>
                  <a:t>Fakultät für</a:t>
                </a:r>
                <a:endParaRPr b="0" lang="de-DE" sz="1600" spc="-1" strike="noStrike">
                  <a:latin typeface="Arial"/>
                </a:endParaRPr>
              </a:p>
              <a:p>
                <a:pPr algn="r">
                  <a:lnSpc>
                    <a:spcPct val="100000"/>
                  </a:lnSpc>
                </a:pPr>
                <a:r>
                  <a:rPr b="1" lang="de-DE" sz="1600" spc="-1" strike="noStrike">
                    <a:solidFill>
                      <a:srgbClr val="ffffff"/>
                    </a:solidFill>
                    <a:latin typeface="Frutiger LT Com 45 Light"/>
                    <a:ea typeface="DejaVu Sans"/>
                  </a:rPr>
                  <a:t>Mathematik und</a:t>
                </a:r>
                <a:endParaRPr b="0" lang="de-DE" sz="1600" spc="-1" strike="noStrike">
                  <a:latin typeface="Arial"/>
                </a:endParaRPr>
              </a:p>
              <a:p>
                <a:pPr algn="r">
                  <a:lnSpc>
                    <a:spcPct val="100000"/>
                  </a:lnSpc>
                </a:pPr>
                <a:r>
                  <a:rPr b="1" lang="de-DE" sz="1600" spc="-1" strike="noStrike">
                    <a:solidFill>
                      <a:srgbClr val="ffffff"/>
                    </a:solidFill>
                    <a:latin typeface="Frutiger LT Com 45 Light"/>
                    <a:ea typeface="DejaVu Sans"/>
                  </a:rPr>
                  <a:t>Informatik</a:t>
                </a:r>
                <a:endParaRPr b="0" lang="de-DE" sz="1600" spc="-1" strike="noStrike">
                  <a:latin typeface="Arial"/>
                </a:endParaRPr>
              </a:p>
            </p:txBody>
          </p:sp>
        </p:grpSp>
      </p:grpSp>
      <p:sp>
        <p:nvSpPr>
          <p:cNvPr id="14"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15"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55" name="Grafik 19" descr=""/>
          <p:cNvPicPr/>
          <p:nvPr/>
        </p:nvPicPr>
        <p:blipFill>
          <a:blip r:embed="rId2"/>
          <a:srcRect l="21079" t="0" r="0" b="0"/>
          <a:stretch/>
        </p:blipFill>
        <p:spPr>
          <a:xfrm>
            <a:off x="8976240" y="578160"/>
            <a:ext cx="1953720" cy="447840"/>
          </a:xfrm>
          <a:prstGeom prst="rect">
            <a:avLst/>
          </a:prstGeom>
          <a:ln w="0">
            <a:noFill/>
          </a:ln>
        </p:spPr>
      </p:pic>
      <p:sp>
        <p:nvSpPr>
          <p:cNvPr id="56" name="CustomShape 4"/>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57" name="Grafik 12" descr=""/>
          <p:cNvPicPr/>
          <p:nvPr/>
        </p:nvPicPr>
        <p:blipFill>
          <a:blip r:embed="rId3"/>
          <a:srcRect l="0" t="0" r="79665" b="0"/>
          <a:stretch/>
        </p:blipFill>
        <p:spPr>
          <a:xfrm>
            <a:off x="11019600" y="555120"/>
            <a:ext cx="502920" cy="447840"/>
          </a:xfrm>
          <a:prstGeom prst="rect">
            <a:avLst/>
          </a:prstGeom>
          <a:ln w="0">
            <a:noFill/>
          </a:ln>
        </p:spPr>
      </p:pic>
      <p:sp>
        <p:nvSpPr>
          <p:cNvPr id="58"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5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97" name="CustomShape 2"/>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98"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99" name="Grafik 14" descr=""/>
          <p:cNvPicPr/>
          <p:nvPr/>
        </p:nvPicPr>
        <p:blipFill>
          <a:blip r:embed="rId2"/>
          <a:srcRect l="21079" t="0" r="0" b="0"/>
          <a:stretch/>
        </p:blipFill>
        <p:spPr>
          <a:xfrm>
            <a:off x="8976240" y="578160"/>
            <a:ext cx="1953720" cy="447840"/>
          </a:xfrm>
          <a:prstGeom prst="rect">
            <a:avLst/>
          </a:prstGeom>
          <a:ln w="0">
            <a:noFill/>
          </a:ln>
        </p:spPr>
      </p:pic>
      <p:pic>
        <p:nvPicPr>
          <p:cNvPr id="100" name="Grafik 15" descr=""/>
          <p:cNvPicPr/>
          <p:nvPr/>
        </p:nvPicPr>
        <p:blipFill>
          <a:blip r:embed="rId3"/>
          <a:srcRect l="0" t="0" r="79665" b="0"/>
          <a:stretch/>
        </p:blipFill>
        <p:spPr>
          <a:xfrm>
            <a:off x="11019600" y="555120"/>
            <a:ext cx="502920" cy="447840"/>
          </a:xfrm>
          <a:prstGeom prst="rect">
            <a:avLst/>
          </a:prstGeom>
          <a:ln w="0">
            <a:noFill/>
          </a:ln>
        </p:spPr>
      </p:pic>
      <p:sp>
        <p:nvSpPr>
          <p:cNvPr id="101"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2"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103"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141" name="CustomShape 2"/>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14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3" name="Grafik 14" descr=""/>
          <p:cNvPicPr/>
          <p:nvPr/>
        </p:nvPicPr>
        <p:blipFill>
          <a:blip r:embed="rId2"/>
          <a:srcRect l="21079" t="0" r="0" b="0"/>
          <a:stretch/>
        </p:blipFill>
        <p:spPr>
          <a:xfrm>
            <a:off x="8976240" y="578160"/>
            <a:ext cx="1953720" cy="447840"/>
          </a:xfrm>
          <a:prstGeom prst="rect">
            <a:avLst/>
          </a:prstGeom>
          <a:ln w="0">
            <a:noFill/>
          </a:ln>
        </p:spPr>
      </p:pic>
      <p:pic>
        <p:nvPicPr>
          <p:cNvPr id="144" name="Grafik 15" descr=""/>
          <p:cNvPicPr/>
          <p:nvPr/>
        </p:nvPicPr>
        <p:blipFill>
          <a:blip r:embed="rId3"/>
          <a:srcRect l="0" t="0" r="79665" b="0"/>
          <a:stretch/>
        </p:blipFill>
        <p:spPr>
          <a:xfrm>
            <a:off x="11019600" y="555120"/>
            <a:ext cx="502920" cy="447840"/>
          </a:xfrm>
          <a:prstGeom prst="rect">
            <a:avLst/>
          </a:prstGeom>
          <a:ln w="0">
            <a:noFill/>
          </a:ln>
        </p:spPr>
      </p:pic>
      <p:sp>
        <p:nvSpPr>
          <p:cNvPr id="14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4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1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5"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6" name="CustomShape 3"/>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187" name="Grafik 19" descr=""/>
          <p:cNvPicPr/>
          <p:nvPr/>
        </p:nvPicPr>
        <p:blipFill>
          <a:blip r:embed="rId2"/>
          <a:srcRect l="21079" t="0" r="0" b="0"/>
          <a:stretch/>
        </p:blipFill>
        <p:spPr>
          <a:xfrm>
            <a:off x="8976240" y="578160"/>
            <a:ext cx="1953720" cy="447840"/>
          </a:xfrm>
          <a:prstGeom prst="rect">
            <a:avLst/>
          </a:prstGeom>
          <a:ln w="0">
            <a:noFill/>
          </a:ln>
        </p:spPr>
      </p:pic>
      <p:sp>
        <p:nvSpPr>
          <p:cNvPr id="188" name="CustomShape 4"/>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189" name="Grafik 12" descr=""/>
          <p:cNvPicPr/>
          <p:nvPr/>
        </p:nvPicPr>
        <p:blipFill>
          <a:blip r:embed="rId3"/>
          <a:srcRect l="0" t="0" r="79665" b="0"/>
          <a:stretch/>
        </p:blipFill>
        <p:spPr>
          <a:xfrm>
            <a:off x="11019600" y="555120"/>
            <a:ext cx="502920" cy="447840"/>
          </a:xfrm>
          <a:prstGeom prst="rect">
            <a:avLst/>
          </a:prstGeom>
          <a:ln w="0">
            <a:noFill/>
          </a:ln>
        </p:spPr>
      </p:pic>
      <p:sp>
        <p:nvSpPr>
          <p:cNvPr id="190" name="PlaceHolder 5"/>
          <p:cNvSpPr>
            <a:spLocks noGrp="1"/>
          </p:cNvSpPr>
          <p:nvPr>
            <p:ph type="title"/>
          </p:nvPr>
        </p:nvSpPr>
        <p:spPr>
          <a:xfrm>
            <a:off x="609480" y="273600"/>
            <a:ext cx="10972080" cy="1144440"/>
          </a:xfrm>
          <a:prstGeom prst="rect">
            <a:avLst/>
          </a:prstGeom>
        </p:spPr>
        <p:txBody>
          <a:bodyPr lIns="0" rIns="0" tIns="0" bIns="0" anchor="ctr">
            <a:noAutofit/>
          </a:bodyPr>
          <a:p>
            <a:r>
              <a:rPr b="0" lang="de-DE" sz="1800" spc="-1" strike="noStrike">
                <a:latin typeface="Arial"/>
              </a:rPr>
              <a:t>Format des Titeltextes durch Klicken bearbeiten</a:t>
            </a:r>
            <a:endParaRPr b="0" lang="de-DE" sz="1800" spc="-1" strike="noStrike">
              <a:latin typeface="Arial"/>
            </a:endParaRPr>
          </a:p>
        </p:txBody>
      </p:sp>
      <p:sp>
        <p:nvSpPr>
          <p:cNvPr id="191"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1800" spc="-1" strike="noStrike">
                <a:latin typeface="Arial"/>
              </a:rPr>
              <a:t>Format des Gliederungstextes durch Klicken bearbeiten</a:t>
            </a:r>
            <a:endParaRPr b="0" lang="de-DE" sz="1800" spc="-1" strike="noStrike">
              <a:latin typeface="Arial"/>
            </a:endParaRPr>
          </a:p>
          <a:p>
            <a:pPr lvl="1" marL="864000" indent="-324000">
              <a:spcBef>
                <a:spcPts val="1134"/>
              </a:spcBef>
              <a:buClr>
                <a:srgbClr val="000000"/>
              </a:buClr>
              <a:buSzPct val="75000"/>
              <a:buFont typeface="Symbol" charset="2"/>
              <a:buChar char=""/>
            </a:pPr>
            <a:r>
              <a:rPr b="0" lang="de-DE" sz="1800" spc="-1" strike="noStrike">
                <a:latin typeface="Arial"/>
              </a:rPr>
              <a:t>Zweite Gliederungsebene</a:t>
            </a:r>
            <a:endParaRPr b="0" lang="de-DE" sz="1800" spc="-1" strike="noStrike">
              <a:latin typeface="Arial"/>
            </a:endParaRPr>
          </a:p>
          <a:p>
            <a:pPr lvl="2" marL="1296000" indent="-288000">
              <a:spcBef>
                <a:spcPts val="850"/>
              </a:spcBef>
              <a:buClr>
                <a:srgbClr val="000000"/>
              </a:buClr>
              <a:buSzPct val="45000"/>
              <a:buFont typeface="Wingdings" charset="2"/>
              <a:buChar char=""/>
            </a:pPr>
            <a:r>
              <a:rPr b="0" lang="de-DE" sz="1800" spc="-1" strike="noStrike">
                <a:latin typeface="Arial"/>
              </a:rPr>
              <a:t>Dritte Gliederungsebene</a:t>
            </a:r>
            <a:endParaRPr b="0" lang="de-DE" sz="1800" spc="-1" strike="noStrike">
              <a:latin typeface="Arial"/>
            </a:endParaRPr>
          </a:p>
          <a:p>
            <a:pPr lvl="3" marL="1728000" indent="-216000">
              <a:spcBef>
                <a:spcPts val="567"/>
              </a:spcBef>
              <a:buClr>
                <a:srgbClr val="000000"/>
              </a:buClr>
              <a:buSzPct val="75000"/>
              <a:buFont typeface="Symbol" charset="2"/>
              <a:buChar char=""/>
            </a:pPr>
            <a:r>
              <a:rPr b="0" lang="de-DE" sz="1800" spc="-1" strike="noStrike">
                <a:latin typeface="Arial"/>
              </a:rPr>
              <a:t>Vierte Gliederungsebene</a:t>
            </a:r>
            <a:endParaRPr b="0" lang="de-DE" sz="1800" spc="-1" strike="noStrike">
              <a:latin typeface="Arial"/>
            </a:endParaRPr>
          </a:p>
          <a:p>
            <a:pPr lvl="4" marL="2160000" indent="-216000">
              <a:spcBef>
                <a:spcPts val="283"/>
              </a:spcBef>
              <a:buClr>
                <a:srgbClr val="000000"/>
              </a:buClr>
              <a:buSzPct val="45000"/>
              <a:buFont typeface="Wingdings" charset="2"/>
              <a:buChar char=""/>
            </a:pPr>
            <a:r>
              <a:rPr b="0" lang="de-DE" sz="1800" spc="-1" strike="noStrike">
                <a:latin typeface="Arial"/>
              </a:rPr>
              <a:t>Fünfte Gliederungsebene</a:t>
            </a:r>
            <a:endParaRPr b="0" lang="de-DE" sz="1800" spc="-1" strike="noStrike">
              <a:latin typeface="Arial"/>
            </a:endParaRPr>
          </a:p>
          <a:p>
            <a:pPr lvl="5" marL="2592000" indent="-216000">
              <a:spcBef>
                <a:spcPts val="283"/>
              </a:spcBef>
              <a:buClr>
                <a:srgbClr val="000000"/>
              </a:buClr>
              <a:buSzPct val="45000"/>
              <a:buFont typeface="Wingdings" charset="2"/>
              <a:buChar char=""/>
            </a:pPr>
            <a:r>
              <a:rPr b="0" lang="de-DE" sz="1800" spc="-1" strike="noStrike">
                <a:latin typeface="Arial"/>
              </a:rPr>
              <a:t>Sechste Gliederungsebene</a:t>
            </a:r>
            <a:endParaRPr b="0" lang="de-DE" sz="1800" spc="-1" strike="noStrike">
              <a:latin typeface="Arial"/>
            </a:endParaRPr>
          </a:p>
          <a:p>
            <a:pPr lvl="6" marL="3024000" indent="-216000">
              <a:spcBef>
                <a:spcPts val="283"/>
              </a:spcBef>
              <a:buClr>
                <a:srgbClr val="000000"/>
              </a:buClr>
              <a:buSzPct val="45000"/>
              <a:buFont typeface="Wingdings" charset="2"/>
              <a:buChar char=""/>
            </a:pPr>
            <a:r>
              <a:rPr b="0" lang="de-DE" sz="1800" spc="-1" strike="noStrike">
                <a:latin typeface="Arial"/>
              </a:rPr>
              <a:t>Siebte Gliederungsebene</a:t>
            </a:r>
            <a:endParaRPr b="0" lang="de-D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CustomShape 1"/>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229" name="CustomShape 2"/>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23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31" name="Grafik 14" descr=""/>
          <p:cNvPicPr/>
          <p:nvPr/>
        </p:nvPicPr>
        <p:blipFill>
          <a:blip r:embed="rId2"/>
          <a:srcRect l="21079" t="0" r="0" b="0"/>
          <a:stretch/>
        </p:blipFill>
        <p:spPr>
          <a:xfrm>
            <a:off x="8976240" y="578160"/>
            <a:ext cx="1953720" cy="447840"/>
          </a:xfrm>
          <a:prstGeom prst="rect">
            <a:avLst/>
          </a:prstGeom>
          <a:ln w="0">
            <a:noFill/>
          </a:ln>
        </p:spPr>
      </p:pic>
      <p:pic>
        <p:nvPicPr>
          <p:cNvPr id="232" name="Grafik 15" descr=""/>
          <p:cNvPicPr/>
          <p:nvPr/>
        </p:nvPicPr>
        <p:blipFill>
          <a:blip r:embed="rId3"/>
          <a:srcRect l="0" t="0" r="79665" b="0"/>
          <a:stretch/>
        </p:blipFill>
        <p:spPr>
          <a:xfrm>
            <a:off x="11019600" y="555120"/>
            <a:ext cx="502920" cy="447840"/>
          </a:xfrm>
          <a:prstGeom prst="rect">
            <a:avLst/>
          </a:prstGeom>
          <a:ln w="0">
            <a:noFill/>
          </a:ln>
        </p:spPr>
      </p:pic>
      <p:sp>
        <p:nvSpPr>
          <p:cNvPr id="23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4"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23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273" name="CustomShape 2"/>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274"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75" name="Grafik 14" descr=""/>
          <p:cNvPicPr/>
          <p:nvPr/>
        </p:nvPicPr>
        <p:blipFill>
          <a:blip r:embed="rId2"/>
          <a:srcRect l="21079" t="0" r="0" b="0"/>
          <a:stretch/>
        </p:blipFill>
        <p:spPr>
          <a:xfrm>
            <a:off x="8976240" y="578160"/>
            <a:ext cx="1953720" cy="447840"/>
          </a:xfrm>
          <a:prstGeom prst="rect">
            <a:avLst/>
          </a:prstGeom>
          <a:ln w="0">
            <a:noFill/>
          </a:ln>
        </p:spPr>
      </p:pic>
      <p:pic>
        <p:nvPicPr>
          <p:cNvPr id="276" name="Grafik 15" descr=""/>
          <p:cNvPicPr/>
          <p:nvPr/>
        </p:nvPicPr>
        <p:blipFill>
          <a:blip r:embed="rId3"/>
          <a:srcRect l="0" t="0" r="79665" b="0"/>
          <a:stretch/>
        </p:blipFill>
        <p:spPr>
          <a:xfrm>
            <a:off x="11019600" y="555120"/>
            <a:ext cx="502920" cy="447840"/>
          </a:xfrm>
          <a:prstGeom prst="rect">
            <a:avLst/>
          </a:prstGeom>
          <a:ln w="0">
            <a:noFill/>
          </a:ln>
        </p:spPr>
      </p:pic>
      <p:sp>
        <p:nvSpPr>
          <p:cNvPr id="277"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78"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27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319" name="Grafik 19" descr=""/>
          <p:cNvPicPr/>
          <p:nvPr/>
        </p:nvPicPr>
        <p:blipFill>
          <a:blip r:embed="rId2"/>
          <a:srcRect l="21079" t="0" r="0" b="0"/>
          <a:stretch/>
        </p:blipFill>
        <p:spPr>
          <a:xfrm>
            <a:off x="8976240" y="578160"/>
            <a:ext cx="1953720" cy="447840"/>
          </a:xfrm>
          <a:prstGeom prst="rect">
            <a:avLst/>
          </a:prstGeom>
          <a:ln w="0">
            <a:noFill/>
          </a:ln>
        </p:spPr>
      </p:pic>
      <p:sp>
        <p:nvSpPr>
          <p:cNvPr id="320" name="CustomShape 4"/>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321" name="Grafik 12" descr=""/>
          <p:cNvPicPr/>
          <p:nvPr/>
        </p:nvPicPr>
        <p:blipFill>
          <a:blip r:embed="rId3"/>
          <a:srcRect l="0" t="0" r="79665" b="0"/>
          <a:stretch/>
        </p:blipFill>
        <p:spPr>
          <a:xfrm>
            <a:off x="11019600" y="555120"/>
            <a:ext cx="502920" cy="447840"/>
          </a:xfrm>
          <a:prstGeom prst="rect">
            <a:avLst/>
          </a:prstGeom>
          <a:ln w="0">
            <a:noFill/>
          </a:ln>
        </p:spPr>
      </p:pic>
      <p:sp>
        <p:nvSpPr>
          <p:cNvPr id="322"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23" name="Grafik 11" descr=""/>
          <p:cNvPicPr/>
          <p:nvPr/>
        </p:nvPicPr>
        <p:blipFill>
          <a:blip r:embed="rId4"/>
          <a:stretch/>
        </p:blipFill>
        <p:spPr>
          <a:xfrm>
            <a:off x="9336240" y="6143760"/>
            <a:ext cx="2475720" cy="448920"/>
          </a:xfrm>
          <a:prstGeom prst="rect">
            <a:avLst/>
          </a:prstGeom>
          <a:ln w="0">
            <a:noFill/>
          </a:ln>
        </p:spPr>
      </p:pic>
      <p:grpSp>
        <p:nvGrpSpPr>
          <p:cNvPr id="324" name="Group 6"/>
          <p:cNvGrpSpPr/>
          <p:nvPr/>
        </p:nvGrpSpPr>
        <p:grpSpPr>
          <a:xfrm>
            <a:off x="8644680" y="0"/>
            <a:ext cx="3547440" cy="4579920"/>
            <a:chOff x="8644680" y="0"/>
            <a:chExt cx="3547440" cy="4579920"/>
          </a:xfrm>
        </p:grpSpPr>
        <p:pic>
          <p:nvPicPr>
            <p:cNvPr id="325" name="Grafik 18" descr=""/>
            <p:cNvPicPr/>
            <p:nvPr/>
          </p:nvPicPr>
          <p:blipFill>
            <a:blip r:embed="rId5"/>
            <a:stretch/>
          </p:blipFill>
          <p:spPr>
            <a:xfrm flipH="1">
              <a:off x="8644680" y="0"/>
              <a:ext cx="3547440" cy="4579920"/>
            </a:xfrm>
            <a:prstGeom prst="rect">
              <a:avLst/>
            </a:prstGeom>
            <a:ln w="0">
              <a:noFill/>
            </a:ln>
          </p:spPr>
        </p:pic>
        <p:sp>
          <p:nvSpPr>
            <p:cNvPr id="326" name="CustomShape 7"/>
            <p:cNvSpPr/>
            <p:nvPr/>
          </p:nvSpPr>
          <p:spPr>
            <a:xfrm>
              <a:off x="8859240" y="164880"/>
              <a:ext cx="3239280" cy="226800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8"/>
          <p:cNvSpPr/>
          <p:nvPr/>
        </p:nvSpPr>
        <p:spPr>
          <a:xfrm>
            <a:off x="8761320" y="116640"/>
            <a:ext cx="324252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ffffff"/>
                </a:solidFill>
                <a:latin typeface="Frutiger LT Com 45 Light"/>
                <a:ea typeface="DejaVu Sans"/>
              </a:rPr>
              <a:t>Fakultät für</a:t>
            </a:r>
            <a:endParaRPr b="0" lang="de-DE" sz="1800" spc="-1" strike="noStrike">
              <a:latin typeface="Arial"/>
            </a:endParaRPr>
          </a:p>
          <a:p>
            <a:pPr>
              <a:lnSpc>
                <a:spcPct val="100000"/>
              </a:lnSpc>
            </a:pPr>
            <a:r>
              <a:rPr b="1" lang="de-DE" sz="1800" spc="-1" strike="noStrike">
                <a:solidFill>
                  <a:srgbClr val="ffffff"/>
                </a:solidFill>
                <a:latin typeface="Frutiger LT Com 45 Light"/>
                <a:ea typeface="DejaVu Sans"/>
              </a:rPr>
              <a:t>Mathematik und Informatik</a:t>
            </a:r>
            <a:endParaRPr b="0" lang="de-DE" sz="1800" spc="-1" strike="noStrike">
              <a:latin typeface="Arial"/>
            </a:endParaRPr>
          </a:p>
        </p:txBody>
      </p:sp>
      <p:sp>
        <p:nvSpPr>
          <p:cNvPr id="328" name="PlaceHolder 9"/>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329"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8" name="CustomShape 3"/>
          <p:cNvSpPr/>
          <p:nvPr/>
        </p:nvSpPr>
        <p:spPr>
          <a:xfrm>
            <a:off x="715680" y="6426000"/>
            <a:ext cx="430200" cy="23976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369" name="Grafik 19" descr=""/>
          <p:cNvPicPr/>
          <p:nvPr/>
        </p:nvPicPr>
        <p:blipFill>
          <a:blip r:embed="rId2"/>
          <a:srcRect l="21079" t="0" r="0" b="0"/>
          <a:stretch/>
        </p:blipFill>
        <p:spPr>
          <a:xfrm>
            <a:off x="8976240" y="578160"/>
            <a:ext cx="1953720" cy="447840"/>
          </a:xfrm>
          <a:prstGeom prst="rect">
            <a:avLst/>
          </a:prstGeom>
          <a:ln w="0">
            <a:noFill/>
          </a:ln>
        </p:spPr>
      </p:pic>
      <p:sp>
        <p:nvSpPr>
          <p:cNvPr id="370" name="CustomShape 4"/>
          <p:cNvSpPr/>
          <p:nvPr/>
        </p:nvSpPr>
        <p:spPr>
          <a:xfrm>
            <a:off x="6961680" y="6426000"/>
            <a:ext cx="4560480" cy="21528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371" name="Grafik 12" descr=""/>
          <p:cNvPicPr/>
          <p:nvPr/>
        </p:nvPicPr>
        <p:blipFill>
          <a:blip r:embed="rId3"/>
          <a:srcRect l="0" t="0" r="79665" b="0"/>
          <a:stretch/>
        </p:blipFill>
        <p:spPr>
          <a:xfrm>
            <a:off x="11019600" y="555120"/>
            <a:ext cx="502920" cy="447840"/>
          </a:xfrm>
          <a:prstGeom prst="rect">
            <a:avLst/>
          </a:prstGeom>
          <a:ln w="0">
            <a:noFill/>
          </a:ln>
        </p:spPr>
      </p:pic>
      <p:sp>
        <p:nvSpPr>
          <p:cNvPr id="372"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373"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180800" y="4097520"/>
            <a:ext cx="8928000" cy="1123920"/>
          </a:xfrm>
          <a:prstGeom prst="rect">
            <a:avLst/>
          </a:prstGeom>
          <a:noFill/>
          <a:ln w="0">
            <a:noFill/>
          </a:ln>
        </p:spPr>
        <p:style>
          <a:lnRef idx="0"/>
          <a:fillRef idx="0"/>
          <a:effectRef idx="0"/>
          <a:fontRef idx="minor"/>
        </p:style>
        <p:txBody>
          <a:bodyPr lIns="0" rIns="0" tIns="0" bIns="0" anchor="b">
            <a:noAutofit/>
          </a:bodyPr>
          <a:p>
            <a:pPr>
              <a:lnSpc>
                <a:spcPct val="100000"/>
              </a:lnSpc>
            </a:pPr>
            <a:r>
              <a:rPr b="0" lang="de-DE" sz="3600" spc="-1" strike="noStrike">
                <a:solidFill>
                  <a:srgbClr val="000000"/>
                </a:solidFill>
                <a:latin typeface="Frutiger LT Com 45 Light"/>
                <a:ea typeface="DejaVu Sans"/>
              </a:rPr>
              <a:t>Automatische Erstellung einer Wissensrepräsentation aus einem medizinischen Text</a:t>
            </a:r>
            <a:endParaRPr b="0" lang="de-DE" sz="3600" spc="-1" strike="noStrike">
              <a:latin typeface="Arial"/>
            </a:endParaRPr>
          </a:p>
        </p:txBody>
      </p:sp>
      <p:sp>
        <p:nvSpPr>
          <p:cNvPr id="417" name="CustomShape 2"/>
          <p:cNvSpPr/>
          <p:nvPr/>
        </p:nvSpPr>
        <p:spPr>
          <a:xfrm>
            <a:off x="1180800" y="5321880"/>
            <a:ext cx="8928000" cy="1086480"/>
          </a:xfrm>
          <a:prstGeom prst="rect">
            <a:avLst/>
          </a:prstGeom>
          <a:noFill/>
          <a:ln w="0">
            <a:noFill/>
          </a:ln>
        </p:spPr>
        <p:style>
          <a:lnRef idx="0"/>
          <a:fillRef idx="0"/>
          <a:effectRef idx="0"/>
          <a:fontRef idx="minor"/>
        </p:style>
        <p:txBody>
          <a:bodyPr lIns="0" rIns="0" tIns="0" bIns="0">
            <a:noAutofit/>
          </a:bodyPr>
          <a:p>
            <a:pPr>
              <a:lnSpc>
                <a:spcPct val="100000"/>
              </a:lnSpc>
              <a:spcBef>
                <a:spcPts val="479"/>
              </a:spcBef>
              <a:tabLst>
                <a:tab algn="l" pos="0"/>
              </a:tabLst>
            </a:pPr>
            <a:r>
              <a:rPr b="1" lang="de-DE" sz="2400" spc="-1" strike="noStrike">
                <a:solidFill>
                  <a:srgbClr val="004c97"/>
                </a:solidFill>
                <a:latin typeface="Frutiger LT Com 45 Light"/>
                <a:ea typeface="DejaVu Sans"/>
              </a:rPr>
              <a:t>Fachpraktikum Natural Language Processing, Information Extraction und Retrieval (01589)</a:t>
            </a:r>
            <a:endParaRPr b="0" lang="de-DE" sz="2400" spc="-1" strike="noStrike">
              <a:latin typeface="Arial"/>
            </a:endParaRPr>
          </a:p>
        </p:txBody>
      </p:sp>
      <p:sp>
        <p:nvSpPr>
          <p:cNvPr id="418" name="CustomShape 3"/>
          <p:cNvSpPr/>
          <p:nvPr/>
        </p:nvSpPr>
        <p:spPr>
          <a:xfrm>
            <a:off x="10116000" y="2349000"/>
            <a:ext cx="1943280" cy="1306440"/>
          </a:xfrm>
          <a:prstGeom prst="rect">
            <a:avLst/>
          </a:prstGeom>
          <a:solidFill>
            <a:srgbClr val="5073a5"/>
          </a:solidFill>
          <a:ln w="0">
            <a:noFill/>
          </a:ln>
        </p:spPr>
        <p:style>
          <a:lnRef idx="0"/>
          <a:fillRef idx="0"/>
          <a:effectRef idx="0"/>
          <a:fontRef idx="minor"/>
        </p:style>
        <p:txBody>
          <a:bodyPr lIns="90000" rIns="90000" tIns="45000" bIns="45000">
            <a:spAutoFit/>
          </a:bodyPr>
          <a:p>
            <a:pPr algn="r">
              <a:lnSpc>
                <a:spcPct val="100000"/>
              </a:lnSpc>
            </a:pPr>
            <a:r>
              <a:rPr b="0" lang="de-DE" sz="1600" spc="-1" strike="noStrike">
                <a:solidFill>
                  <a:srgbClr val="ffffff"/>
                </a:solidFill>
                <a:latin typeface="Frutiger LT Com 45 Light"/>
                <a:ea typeface="DejaVu Sans"/>
              </a:rPr>
              <a:t>Fakultät für</a:t>
            </a:r>
            <a:endParaRPr b="0" lang="de-DE" sz="1600" spc="-1" strike="noStrike">
              <a:latin typeface="Arial"/>
            </a:endParaRPr>
          </a:p>
          <a:p>
            <a:pPr algn="r">
              <a:lnSpc>
                <a:spcPct val="100000"/>
              </a:lnSpc>
            </a:pPr>
            <a:r>
              <a:rPr b="1" lang="de-DE" sz="1600" spc="-1" strike="noStrike">
                <a:solidFill>
                  <a:srgbClr val="ffffff"/>
                </a:solidFill>
                <a:latin typeface="Frutiger LT Com 45 Light"/>
                <a:ea typeface="DejaVu Sans"/>
              </a:rPr>
              <a:t>Mathematik und</a:t>
            </a:r>
            <a:br/>
            <a:r>
              <a:rPr b="1" lang="de-DE" sz="1600" spc="-1" strike="noStrike">
                <a:solidFill>
                  <a:srgbClr val="ffffff"/>
                </a:solidFill>
                <a:latin typeface="Frutiger LT Com 45 Light"/>
                <a:ea typeface="DejaVu Sans"/>
              </a:rPr>
              <a:t>Informatik</a:t>
            </a:r>
            <a:endParaRPr b="0" lang="de-DE" sz="1600" spc="-1" strike="noStrike">
              <a:latin typeface="Arial"/>
            </a:endParaRPr>
          </a:p>
          <a:p>
            <a:pPr algn="r">
              <a:lnSpc>
                <a:spcPct val="100000"/>
              </a:lnSpc>
            </a:pPr>
            <a:endParaRPr b="0" lang="de-DE"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60"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4E2D9203-378D-4095-A2D6-67256DCC1683}"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61"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SpaCy‘s Entity Ruler</a:t>
            </a:r>
            <a:endParaRPr b="0" lang="de-DE" sz="2200" spc="-1" strike="noStrike">
              <a:latin typeface="Arial"/>
            </a:endParaRPr>
          </a:p>
        </p:txBody>
      </p:sp>
      <p:pic>
        <p:nvPicPr>
          <p:cNvPr id="462" name="Grafik 1" descr=""/>
          <p:cNvPicPr/>
          <p:nvPr/>
        </p:nvPicPr>
        <p:blipFill>
          <a:blip r:embed="rId1"/>
          <a:stretch/>
        </p:blipFill>
        <p:spPr>
          <a:xfrm>
            <a:off x="647280" y="1099080"/>
            <a:ext cx="10406880" cy="5042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64"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467086DB-259E-4106-BF52-D35CD50F4EB4}"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65"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Implementierung / Aktivitätsdiagramm</a:t>
            </a:r>
            <a:endParaRPr b="0" lang="de-DE" sz="2200" spc="-1" strike="noStrike">
              <a:latin typeface="Arial"/>
            </a:endParaRPr>
          </a:p>
        </p:txBody>
      </p:sp>
      <p:pic>
        <p:nvPicPr>
          <p:cNvPr id="466" name="Grafik 2" descr=""/>
          <p:cNvPicPr/>
          <p:nvPr/>
        </p:nvPicPr>
        <p:blipFill>
          <a:blip r:embed="rId1"/>
          <a:stretch/>
        </p:blipFill>
        <p:spPr>
          <a:xfrm>
            <a:off x="4983120" y="1269360"/>
            <a:ext cx="6563160" cy="4501800"/>
          </a:xfrm>
          <a:prstGeom prst="rect">
            <a:avLst/>
          </a:prstGeom>
          <a:ln w="0">
            <a:noFill/>
          </a:ln>
        </p:spPr>
      </p:pic>
      <p:sp>
        <p:nvSpPr>
          <p:cNvPr id="467" name="CustomShape 4"/>
          <p:cNvSpPr/>
          <p:nvPr/>
        </p:nvSpPr>
        <p:spPr>
          <a:xfrm>
            <a:off x="645120" y="1269360"/>
            <a:ext cx="4262400" cy="611028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Konsolenapplikation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Order für beliebig viele zu analysierende Textdateien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Existierende Datenbank kann erweitert werden oder neu begonnen werden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Anweisungen für den Medextractor in config.json Datei</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Jede Textdatei wird zunächst aufbereitet</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In dem aufbereiteten Text wird nach Krankheiten und Symptomen gesucht.</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Ein Zusammenhang wird angenommen, wenn in einem Satz eine Krankheit und ein Symptom gefunden werden.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Ausgabe: Wissensrepräsentation im RDF-Format + Ausgabe für Entity Linker</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69"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5C221F30-E236-475F-A22D-EB327769D680}"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70"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Implementierung / Klassendiagramm</a:t>
            </a:r>
            <a:endParaRPr b="0" lang="de-DE" sz="2200" spc="-1" strike="noStrike">
              <a:latin typeface="Arial"/>
            </a:endParaRPr>
          </a:p>
        </p:txBody>
      </p:sp>
      <p:pic>
        <p:nvPicPr>
          <p:cNvPr id="471" name="Grafik 4" descr=""/>
          <p:cNvPicPr/>
          <p:nvPr/>
        </p:nvPicPr>
        <p:blipFill>
          <a:blip r:embed="rId1"/>
          <a:srcRect l="0" t="6237" r="0" b="3593"/>
          <a:stretch/>
        </p:blipFill>
        <p:spPr>
          <a:xfrm>
            <a:off x="720000" y="1181520"/>
            <a:ext cx="10786680" cy="4858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73"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A748F709-62DB-472A-B712-136C75206B32}"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74"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RuleBasedPreprocessor</a:t>
            </a:r>
            <a:endParaRPr b="0" lang="de-DE" sz="2200" spc="-1" strike="noStrike">
              <a:latin typeface="Arial"/>
            </a:endParaRPr>
          </a:p>
        </p:txBody>
      </p:sp>
      <p:sp>
        <p:nvSpPr>
          <p:cNvPr id="475" name="CustomShape 4"/>
          <p:cNvSpPr/>
          <p:nvPr/>
        </p:nvSpPr>
        <p:spPr>
          <a:xfrm>
            <a:off x="720000" y="1269360"/>
            <a:ext cx="6170400" cy="204084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PySBD</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Entfernen von Literaturangaben (z. B. „</a:t>
            </a:r>
            <a:r>
              <a:rPr b="0" i="1" lang="de-DE" sz="1800" spc="-1" strike="noStrike">
                <a:solidFill>
                  <a:srgbClr val="000000"/>
                </a:solidFill>
                <a:latin typeface="Frutiger LT Com 45 Light"/>
                <a:ea typeface="DejaVu Sans"/>
              </a:rPr>
              <a:t>[345]“</a:t>
            </a:r>
            <a:r>
              <a:rPr b="0" lang="de-DE" sz="1800" spc="-1" strike="noStrike">
                <a:solidFill>
                  <a:srgbClr val="000000"/>
                </a:solidFill>
                <a:latin typeface="Frutiger LT Com 45 Light"/>
                <a:ea typeface="DejaVu Sans"/>
              </a:rPr>
              <a:t>), unnötigen Leerzeichen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Umformung von Aufzählungen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a:t>
            </a:r>
            <a:endParaRPr b="0" lang="de-DE" sz="1800" spc="-1" strike="noStrike">
              <a:latin typeface="Arial"/>
            </a:endParaRPr>
          </a:p>
          <a:p>
            <a:pPr>
              <a:lnSpc>
                <a:spcPct val="100000"/>
              </a:lnSpc>
              <a:spcBef>
                <a:spcPts val="601"/>
              </a:spcBef>
            </a:pP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77"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00FEA8E7-751F-46F9-AAD1-551378890E71}"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78"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KnowledgeExtractor</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80"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9102D5E2-142A-4416-ACB4-4274D172DB95}"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81"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RDFSerialiser</a:t>
            </a:r>
            <a:endParaRPr b="0" lang="de-DE" sz="2200" spc="-1" strike="noStrike">
              <a:latin typeface="Arial"/>
            </a:endParaRPr>
          </a:p>
        </p:txBody>
      </p:sp>
      <p:sp>
        <p:nvSpPr>
          <p:cNvPr id="482" name="CustomShape 4"/>
          <p:cNvSpPr/>
          <p:nvPr/>
        </p:nvSpPr>
        <p:spPr>
          <a:xfrm>
            <a:off x="720000" y="1269360"/>
            <a:ext cx="6170400" cy="106596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rdflib</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a:t>
            </a:r>
            <a:endParaRPr b="0" lang="de-DE" sz="1800" spc="-1" strike="noStrike">
              <a:latin typeface="Arial"/>
            </a:endParaRPr>
          </a:p>
          <a:p>
            <a:pPr>
              <a:lnSpc>
                <a:spcPct val="100000"/>
              </a:lnSpc>
              <a:spcBef>
                <a:spcPts val="601"/>
              </a:spcBef>
            </a:pPr>
            <a:endParaRPr b="0" lang="de-DE" sz="1800" spc="-1" strike="noStrike">
              <a:latin typeface="Arial"/>
            </a:endParaRPr>
          </a:p>
        </p:txBody>
      </p:sp>
      <p:pic>
        <p:nvPicPr>
          <p:cNvPr id="483" name="" descr=""/>
          <p:cNvPicPr/>
          <p:nvPr/>
        </p:nvPicPr>
        <p:blipFill>
          <a:blip r:embed="rId1"/>
          <a:stretch/>
        </p:blipFill>
        <p:spPr>
          <a:xfrm>
            <a:off x="4500000" y="2306880"/>
            <a:ext cx="6888240" cy="1653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85"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1326F724-8D27-452E-9454-661467954284}"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86"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Evaluation</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Warum macht der MedExtractor Fehler?</a:t>
            </a:r>
            <a:endParaRPr b="0" lang="de-DE" sz="2200" spc="-1" strike="noStrike">
              <a:latin typeface="Arial"/>
            </a:endParaRPr>
          </a:p>
        </p:txBody>
      </p:sp>
      <p:sp>
        <p:nvSpPr>
          <p:cNvPr id="488" name="CustomShape 2"/>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89" name="CustomShape 3"/>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4923A73F-5495-417A-9B89-90354BD07CB0}"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90" name="CustomShape 4"/>
          <p:cNvSpPr/>
          <p:nvPr/>
        </p:nvSpPr>
        <p:spPr>
          <a:xfrm>
            <a:off x="1279440" y="1151280"/>
            <a:ext cx="9348120" cy="49978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Trainingsvokabular enthält ungeeignete Begriffe, z.B. Verben wie ‚aggravate‘ oder generische Überbegriffe wie ‚impairment‘.</a:t>
            </a:r>
            <a:endParaRPr b="0" lang="de-DE" sz="2000" spc="-1" strike="noStrike">
              <a:latin typeface="Arial"/>
            </a:endParaRPr>
          </a:p>
          <a:p>
            <a:pPr marL="285840" indent="-28512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Trainingsvokabular enthält doppeldeutige Begriffe, z.B. die Substantive ‚cut‘ oder ‚cold‘, die als Krankheiten interpretiert werden, auch wenn sie im Text eigentlich Verben oder Adjektive sind.</a:t>
            </a:r>
            <a:endParaRPr b="0" lang="de-DE" sz="2000" spc="-1" strike="noStrike">
              <a:latin typeface="Arial"/>
            </a:endParaRPr>
          </a:p>
          <a:p>
            <a:pPr marL="228600" indent="-227880">
              <a:lnSpc>
                <a:spcPct val="90000"/>
              </a:lnSpc>
              <a:spcBef>
                <a:spcPts val="1800"/>
              </a:spcBef>
              <a:buClr>
                <a:srgbClr val="000000"/>
              </a:buClr>
              <a:buFont typeface="Arial"/>
              <a:buChar char="•"/>
            </a:pPr>
            <a:r>
              <a:rPr b="0" lang="de-DE" sz="2000" spc="-1" strike="noStrike">
                <a:solidFill>
                  <a:srgbClr val="000000"/>
                </a:solidFill>
                <a:latin typeface="Frutiger LT Com 45 Light"/>
                <a:ea typeface="DejaVu Sans"/>
              </a:rPr>
              <a:t>Negationen werden nicht richtig aus dem Kontext heraus erkannt, z.B. „</a:t>
            </a:r>
            <a:r>
              <a:rPr b="0" lang="en-US" sz="2000" spc="-1" strike="noStrike">
                <a:solidFill>
                  <a:srgbClr val="000000"/>
                </a:solidFill>
                <a:latin typeface="Frutiger LT Com 45 Light"/>
                <a:ea typeface="DejaVu Sans"/>
              </a:rPr>
              <a:t>The psychological symptoms of depression include having no motivation or interest </a:t>
            </a:r>
            <a:r>
              <a:rPr b="0" lang="de-DE" sz="2000" spc="-1" strike="noStrike">
                <a:solidFill>
                  <a:srgbClr val="000000"/>
                </a:solidFill>
                <a:latin typeface="Frutiger LT Com 45 Light"/>
                <a:ea typeface="DejaVu Sans"/>
              </a:rPr>
              <a:t>in things. “ Interest (anstelle von ‚no interest‘) wird als Symptom einer Depression gedeutet.</a:t>
            </a:r>
            <a:endParaRPr b="0" lang="de-DE" sz="2000" spc="-1" strike="noStrike">
              <a:latin typeface="Arial"/>
            </a:endParaRPr>
          </a:p>
          <a:p>
            <a:pPr marL="228600" indent="-227880">
              <a:lnSpc>
                <a:spcPct val="90000"/>
              </a:lnSpc>
              <a:spcBef>
                <a:spcPts val="1800"/>
              </a:spcBef>
              <a:buClr>
                <a:srgbClr val="000000"/>
              </a:buClr>
              <a:buFont typeface="Arial"/>
              <a:buChar char="•"/>
            </a:pPr>
            <a:r>
              <a:rPr b="0" lang="de-DE" sz="2000" spc="-1" strike="noStrike">
                <a:solidFill>
                  <a:srgbClr val="000000"/>
                </a:solidFill>
                <a:latin typeface="Frutiger LT Com 45 Light"/>
                <a:ea typeface="DejaVu Sans"/>
              </a:rPr>
              <a:t>Bedeutung / Semantik eines Textes wird nicht erkannt: „</a:t>
            </a:r>
            <a:r>
              <a:rPr b="0" lang="en-US" sz="2000" spc="-1" strike="noStrike">
                <a:solidFill>
                  <a:srgbClr val="000000"/>
                </a:solidFill>
                <a:latin typeface="Frutiger LT Com 45 Light"/>
                <a:ea typeface="DejaVu Sans"/>
              </a:rPr>
              <a:t>These challenges came ... from gay rights activists who criticised the APA’s listing of homosexuality as a mental disorder”</a:t>
            </a:r>
            <a:endParaRPr b="0" lang="de-DE" sz="2000" spc="-1" strike="noStrike">
              <a:latin typeface="Arial"/>
            </a:endParaRPr>
          </a:p>
          <a:p>
            <a:pPr marL="228600" indent="-227880">
              <a:lnSpc>
                <a:spcPct val="90000"/>
              </a:lnSpc>
              <a:spcBef>
                <a:spcPts val="1800"/>
              </a:spcBef>
              <a:buClr>
                <a:srgbClr val="000000"/>
              </a:buClr>
              <a:buFont typeface="Arial"/>
              <a:buChar char="•"/>
            </a:pPr>
            <a:r>
              <a:rPr b="0" lang="de-DE" sz="2000" spc="-1" strike="noStrike">
                <a:solidFill>
                  <a:srgbClr val="000000"/>
                </a:solidFill>
                <a:latin typeface="Frutiger LT Com 45 Light"/>
                <a:ea typeface="DejaVu Sans"/>
              </a:rPr>
              <a:t>Es werden nur Zusammenhänge gefunden, wenn die Schlüsselbegriffe exakt im Trainingsvokabular enthalten ist.</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Wie kann der MedExtractor verbessert werden?</a:t>
            </a:r>
            <a:endParaRPr b="0" lang="de-DE" sz="2200" spc="-1" strike="noStrike">
              <a:latin typeface="Arial"/>
            </a:endParaRPr>
          </a:p>
        </p:txBody>
      </p:sp>
      <p:sp>
        <p:nvSpPr>
          <p:cNvPr id="492" name="CustomShape 2"/>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93" name="CustomShape 3"/>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D375A467-9DCD-4C14-BF81-6C64D697E9E4}"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94" name="CustomShape 4"/>
          <p:cNvSpPr/>
          <p:nvPr/>
        </p:nvSpPr>
        <p:spPr>
          <a:xfrm>
            <a:off x="1018800" y="1204920"/>
            <a:ext cx="10153440" cy="4892040"/>
          </a:xfrm>
          <a:prstGeom prst="rect">
            <a:avLst/>
          </a:prstGeom>
          <a:noFill/>
          <a:ln w="0">
            <a:noFill/>
          </a:ln>
        </p:spPr>
        <p:style>
          <a:lnRef idx="0"/>
          <a:fillRef idx="0"/>
          <a:effectRef idx="0"/>
          <a:fontRef idx="minor"/>
        </p:style>
        <p:txBody>
          <a:bodyPr lIns="90000" rIns="90000" tIns="45000" bIns="45000">
            <a:noAutofit/>
          </a:bodyPr>
          <a:p>
            <a:pPr marL="343080" indent="-3423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Zusätzlich zur Named Entity Recognition kann die grammatikalische Analyse der </a:t>
            </a:r>
            <a:r>
              <a:rPr b="0" i="1" lang="de-DE" sz="2000" spc="-1" strike="noStrike">
                <a:solidFill>
                  <a:srgbClr val="000000"/>
                </a:solidFill>
                <a:latin typeface="Frutiger LT Com 45 Light"/>
                <a:ea typeface="DejaVu Sans"/>
              </a:rPr>
              <a:t>spaCy</a:t>
            </a:r>
            <a:r>
              <a:rPr b="0" lang="de-DE" sz="2000" spc="-1" strike="noStrike">
                <a:solidFill>
                  <a:srgbClr val="000000"/>
                </a:solidFill>
                <a:latin typeface="Frutiger LT Com 45 Light"/>
                <a:ea typeface="DejaVu Sans"/>
              </a:rPr>
              <a:t>-Pipeline genutzt werden</a:t>
            </a:r>
            <a:endParaRPr b="0" lang="de-DE" sz="2000" spc="-1" strike="noStrike">
              <a:latin typeface="Arial"/>
            </a:endParaRPr>
          </a:p>
          <a:p>
            <a:pPr marL="343080" indent="-3423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Alleinstehende Named Entities, die in einem Satz als Verb fungieren (z.B. ‚aggravate‘), können sowohl als Krankheit und Symptom verworfen werden.</a:t>
            </a:r>
            <a:endParaRPr b="0" lang="de-DE" sz="2000" spc="-1" strike="noStrike">
              <a:latin typeface="Arial"/>
            </a:endParaRPr>
          </a:p>
          <a:p>
            <a:pPr marL="343080" indent="-3423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Alleinstehende Named Entities, die in einem Satz als Adjektiv ‚cold‘ fungieren, können als Krankheit verworfen werden.</a:t>
            </a:r>
            <a:endParaRPr b="0" lang="de-DE" sz="2000" spc="-1" strike="noStrike">
              <a:latin typeface="Arial"/>
            </a:endParaRPr>
          </a:p>
          <a:p>
            <a:pPr marL="343080" indent="-3423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Text and Trainingsvokabular kann mit dem Lemmatizer normiert werden.</a:t>
            </a:r>
            <a:endParaRPr b="0" lang="de-DE" sz="2000" spc="-1" strike="noStrike">
              <a:latin typeface="Arial"/>
            </a:endParaRPr>
          </a:p>
          <a:p>
            <a:pPr marL="343080" indent="-3423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Ausdrücke wie ‚feeling +  Adjektive‘   können auch ohne Entity Recognition als Symptom gedeutet werden.</a:t>
            </a:r>
            <a:endParaRPr b="0" lang="de-DE" sz="2000" spc="-1" strike="noStrike">
              <a:latin typeface="Arial"/>
            </a:endParaRPr>
          </a:p>
          <a:p>
            <a:pPr marL="343080" indent="-3423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Über die grammatikalische Analyse können Standard-Formulierungen wie „The symptoms of ... include ...“ suchen und daraus auch ohne Named Entity Recognition Krankheiten und ihre Symptome identifizieren.</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96"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9017C629-8782-4824-AFB1-587CD011E94F}"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97"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Zusammenfassung</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406d9b"/>
                </a:solidFill>
                <a:latin typeface="Frutiger LT Com 45 Light"/>
                <a:ea typeface="DejaVu Sans"/>
              </a:rPr>
              <a:t>Agenda</a:t>
            </a:r>
            <a:endParaRPr b="0" lang="de-DE" sz="2200" spc="-1" strike="noStrike">
              <a:latin typeface="Arial"/>
            </a:endParaRPr>
          </a:p>
        </p:txBody>
      </p:sp>
      <p:sp>
        <p:nvSpPr>
          <p:cNvPr id="420" name="CustomShape 2"/>
          <p:cNvSpPr/>
          <p:nvPr/>
        </p:nvSpPr>
        <p:spPr>
          <a:xfrm>
            <a:off x="1631520" y="6426000"/>
            <a:ext cx="4121640" cy="31428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004c97"/>
                </a:solidFill>
                <a:latin typeface="Frutiger LT Com 45 Light"/>
                <a:ea typeface="DejaVu Sans"/>
              </a:rPr>
              <a:t>Fußzeile</a:t>
            </a:r>
            <a:endParaRPr b="0" lang="de-DE" sz="900" spc="-1" strike="noStrike">
              <a:latin typeface="Arial"/>
            </a:endParaRPr>
          </a:p>
        </p:txBody>
      </p:sp>
      <p:sp>
        <p:nvSpPr>
          <p:cNvPr id="421" name="CustomShape 3"/>
          <p:cNvSpPr/>
          <p:nvPr/>
        </p:nvSpPr>
        <p:spPr>
          <a:xfrm>
            <a:off x="1260000" y="1564200"/>
            <a:ext cx="8999280" cy="4478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1. Aufgabenstellung</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2. Probleme</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2.1 Aspekt 1</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2.2 Aspekt 2</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3. Forschungsziele</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4. Lösungsansatz</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5. Modelle und Implementierung</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5.1 Datengrundlage</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5.2 Allgemein (SpaCy, EntityLinker, …)</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5.3 Vorstellung der prototypischen Software</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5.3.1 Struktur / UML-Diagramme</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5.3.2 Preprocessor</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5.3.3 Knowledge-Extractor</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	</a:t>
            </a:r>
            <a:r>
              <a:rPr b="0" lang="de-DE" sz="1800" spc="-1" strike="noStrike">
                <a:solidFill>
                  <a:srgbClr val="000000"/>
                </a:solidFill>
                <a:latin typeface="Frutiger LT Com 45 Light"/>
                <a:ea typeface="DejaVu Sans"/>
              </a:rPr>
              <a:t>5.3.4 RDF-Serializer</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6. Evaluation</a:t>
            </a:r>
            <a:endParaRPr b="0" lang="de-DE" sz="1800" spc="-1" strike="noStrike">
              <a:latin typeface="Arial"/>
            </a:endParaRPr>
          </a:p>
          <a:p>
            <a:pPr>
              <a:lnSpc>
                <a:spcPct val="100000"/>
              </a:lnSpc>
            </a:pPr>
            <a:r>
              <a:rPr b="0" lang="de-DE" sz="1800" spc="-1" strike="noStrike">
                <a:solidFill>
                  <a:srgbClr val="000000"/>
                </a:solidFill>
                <a:latin typeface="Frutiger LT Com 45 Light"/>
                <a:ea typeface="DejaVu Sans"/>
              </a:rPr>
              <a:t>7. Zusammenfassung</a:t>
            </a:r>
            <a:endParaRPr b="0" lang="de-DE" sz="1800" spc="-1" strike="noStrike">
              <a:latin typeface="Arial"/>
            </a:endParaRPr>
          </a:p>
        </p:txBody>
      </p:sp>
      <p:sp>
        <p:nvSpPr>
          <p:cNvPr id="422" name="Line 4"/>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423" name="CustomShape 5"/>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70C721AF-A57E-4A2A-A43E-6D5C59DCB103}" type="slidenum">
              <a:rPr b="1" lang="de-DE" sz="900" spc="-1" strike="noStrike">
                <a:solidFill>
                  <a:srgbClr val="406d9b"/>
                </a:solidFill>
                <a:latin typeface="Frutiger LT Com 45 Light"/>
                <a:ea typeface="DejaVu Sans"/>
              </a:rPr>
              <a:t>&lt;Foliennummer&gt;</a:t>
            </a:fld>
            <a:endParaRPr b="0" lang="de-DE" sz="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Folie mit Agenda</a:t>
            </a:r>
            <a:endParaRPr b="0" lang="de-DE" sz="2200" spc="-1" strike="noStrike">
              <a:latin typeface="Arial"/>
            </a:endParaRPr>
          </a:p>
        </p:txBody>
      </p:sp>
      <p:sp>
        <p:nvSpPr>
          <p:cNvPr id="499" name="CustomShape 2"/>
          <p:cNvSpPr/>
          <p:nvPr/>
        </p:nvSpPr>
        <p:spPr>
          <a:xfrm>
            <a:off x="715680" y="1700640"/>
            <a:ext cx="10803240" cy="4319280"/>
          </a:xfrm>
          <a:prstGeom prst="rect">
            <a:avLst/>
          </a:prstGeom>
          <a:noFill/>
          <a:ln w="0">
            <a:noFill/>
          </a:ln>
        </p:spPr>
        <p:style>
          <a:lnRef idx="0"/>
          <a:fillRef idx="0"/>
          <a:effectRef idx="0"/>
          <a:fontRef idx="minor"/>
        </p:style>
      </p:sp>
      <p:sp>
        <p:nvSpPr>
          <p:cNvPr id="500" name="CustomShape 3"/>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501" name="CustomShape 4"/>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FB56D119-3977-40EB-96C5-3E54499F969B}"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02" name="CustomShape 5"/>
          <p:cNvSpPr/>
          <p:nvPr/>
        </p:nvSpPr>
        <p:spPr>
          <a:xfrm>
            <a:off x="1032480" y="1087560"/>
            <a:ext cx="2494800" cy="272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Frutiger LT Com 45 Light"/>
                <a:ea typeface="DejaVu Sans"/>
              </a:rPr>
              <a:t>Thema 1</a:t>
            </a:r>
            <a:endParaRPr b="0" lang="de-DE" sz="1200" spc="-1" strike="noStrike">
              <a:latin typeface="Arial"/>
            </a:endParaRPr>
          </a:p>
        </p:txBody>
      </p:sp>
      <p:sp>
        <p:nvSpPr>
          <p:cNvPr id="503" name="CustomShape 6"/>
          <p:cNvSpPr/>
          <p:nvPr/>
        </p:nvSpPr>
        <p:spPr>
          <a:xfrm>
            <a:off x="3529080" y="1072080"/>
            <a:ext cx="1630440" cy="272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b1b3b3"/>
                </a:solidFill>
                <a:latin typeface="Frutiger LT Com 45 Light"/>
                <a:ea typeface="DejaVu Sans"/>
              </a:rPr>
              <a:t>Aspekt 1</a:t>
            </a:r>
            <a:endParaRPr b="0" lang="de-DE" sz="1200" spc="-1" strike="noStrike">
              <a:latin typeface="Arial"/>
            </a:endParaRPr>
          </a:p>
        </p:txBody>
      </p:sp>
      <p:sp>
        <p:nvSpPr>
          <p:cNvPr id="504" name="CustomShape 7"/>
          <p:cNvSpPr/>
          <p:nvPr/>
        </p:nvSpPr>
        <p:spPr>
          <a:xfrm>
            <a:off x="5313240" y="1087560"/>
            <a:ext cx="138312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200" spc="-1" strike="noStrike">
                <a:solidFill>
                  <a:srgbClr val="b1b3b3"/>
                </a:solidFill>
                <a:latin typeface="Frutiger LT Com 45 Light"/>
                <a:ea typeface="DejaVu Sans"/>
              </a:rPr>
              <a:t>Aspekt 2</a:t>
            </a:r>
            <a:endParaRPr b="0" lang="de-DE" sz="1200" spc="-1" strike="noStrike">
              <a:latin typeface="Arial"/>
            </a:endParaRPr>
          </a:p>
        </p:txBody>
      </p:sp>
      <p:sp>
        <p:nvSpPr>
          <p:cNvPr id="505" name="CustomShape 8"/>
          <p:cNvSpPr/>
          <p:nvPr/>
        </p:nvSpPr>
        <p:spPr>
          <a:xfrm>
            <a:off x="8460000" y="1082880"/>
            <a:ext cx="2171520" cy="272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b1b3b3"/>
                </a:solidFill>
                <a:latin typeface="Frutiger LT Com 45 Light"/>
                <a:ea typeface="DejaVu Sans"/>
              </a:rPr>
              <a:t>Thema 3</a:t>
            </a:r>
            <a:endParaRPr b="0" lang="de-DE" sz="1200" spc="-1" strike="noStrike">
              <a:latin typeface="Arial"/>
            </a:endParaRPr>
          </a:p>
        </p:txBody>
      </p:sp>
      <p:sp>
        <p:nvSpPr>
          <p:cNvPr id="506"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07" name="CustomShape 10"/>
          <p:cNvSpPr/>
          <p:nvPr/>
        </p:nvSpPr>
        <p:spPr>
          <a:xfrm>
            <a:off x="6876360" y="1072080"/>
            <a:ext cx="138312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200" spc="-1" strike="noStrike">
                <a:solidFill>
                  <a:srgbClr val="b1b3b3"/>
                </a:solidFill>
                <a:latin typeface="Frutiger LT Com 45 Light"/>
                <a:ea typeface="DejaVu Sans"/>
              </a:rPr>
              <a:t>Aspekt 3</a:t>
            </a:r>
            <a:endParaRPr b="0" lang="de-DE" sz="1200" spc="-1" strike="noStrike">
              <a:latin typeface="Arial"/>
            </a:endParaRPr>
          </a:p>
        </p:txBody>
      </p:sp>
      <p:sp>
        <p:nvSpPr>
          <p:cNvPr id="508" name="CustomShape 11"/>
          <p:cNvSpPr/>
          <p:nvPr/>
        </p:nvSpPr>
        <p:spPr>
          <a:xfrm>
            <a:off x="1944000" y="1316520"/>
            <a:ext cx="142920" cy="12528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transition spd="slow">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720000" y="260640"/>
            <a:ext cx="8183160" cy="660960"/>
          </a:xfrm>
          <a:prstGeom prst="rect">
            <a:avLst/>
          </a:prstGeom>
          <a:noFill/>
          <a:ln w="0">
            <a:noFill/>
          </a:ln>
        </p:spPr>
        <p:style>
          <a:lnRef idx="0"/>
          <a:fillRef idx="0"/>
          <a:effectRef idx="0"/>
          <a:fontRef idx="minor"/>
        </p:style>
      </p:sp>
      <p:sp>
        <p:nvSpPr>
          <p:cNvPr id="510" name="CustomShape 2"/>
          <p:cNvSpPr/>
          <p:nvPr/>
        </p:nvSpPr>
        <p:spPr>
          <a:xfrm>
            <a:off x="715680" y="1700640"/>
            <a:ext cx="10803240" cy="4319280"/>
          </a:xfrm>
          <a:prstGeom prst="rect">
            <a:avLst/>
          </a:prstGeom>
          <a:noFill/>
          <a:ln w="0">
            <a:noFill/>
          </a:ln>
        </p:spPr>
        <p:style>
          <a:lnRef idx="0"/>
          <a:fillRef idx="0"/>
          <a:effectRef idx="0"/>
          <a:fontRef idx="minor"/>
        </p:style>
      </p:sp>
      <p:sp>
        <p:nvSpPr>
          <p:cNvPr id="511" name="CustomShape 3"/>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512" name="CustomShape 4"/>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93E2747B-634A-487B-97DC-3D34471722BC}"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8859240" y="2148480"/>
            <a:ext cx="3212280" cy="2131560"/>
          </a:xfrm>
          <a:prstGeom prst="rect">
            <a:avLst/>
          </a:prstGeom>
          <a:noFill/>
          <a:ln w="0">
            <a:noFill/>
          </a:ln>
        </p:spPr>
        <p:style>
          <a:lnRef idx="0"/>
          <a:fillRef idx="0"/>
          <a:effectRef idx="0"/>
          <a:fontRef idx="minor"/>
        </p:style>
        <p:txBody>
          <a:bodyPr lIns="0" rIns="0" tIns="0" bIns="0">
            <a:noAutofit/>
          </a:bodyPr>
          <a:p>
            <a:pPr>
              <a:lnSpc>
                <a:spcPct val="100000"/>
              </a:lnSpc>
              <a:spcBef>
                <a:spcPts val="561"/>
              </a:spcBef>
              <a:tabLst>
                <a:tab algn="l" pos="0"/>
              </a:tabLst>
            </a:pPr>
            <a:r>
              <a:rPr b="0" lang="de-DE" sz="2800" spc="-1" strike="noStrike">
                <a:solidFill>
                  <a:srgbClr val="ffffff"/>
                </a:solidFill>
                <a:latin typeface="Frutiger LT Com 45 Light"/>
                <a:ea typeface="DejaVu Sans"/>
              </a:rPr>
              <a:t>Anne Koch</a:t>
            </a:r>
            <a:endParaRPr b="0" lang="de-DE" sz="2800" spc="-1" strike="noStrike">
              <a:latin typeface="Arial"/>
            </a:endParaRPr>
          </a:p>
          <a:p>
            <a:pPr>
              <a:lnSpc>
                <a:spcPct val="100000"/>
              </a:lnSpc>
              <a:spcBef>
                <a:spcPts val="561"/>
              </a:spcBef>
              <a:tabLst>
                <a:tab algn="l" pos="0"/>
              </a:tabLst>
            </a:pPr>
            <a:r>
              <a:rPr b="0" lang="de-DE" sz="2800" spc="-1" strike="noStrike">
                <a:solidFill>
                  <a:srgbClr val="ffffff"/>
                </a:solidFill>
                <a:latin typeface="Frutiger LT Com 45 Light"/>
                <a:ea typeface="DejaVu Sans"/>
              </a:rPr>
              <a:t>Clara Jansen</a:t>
            </a:r>
            <a:endParaRPr b="0" lang="de-DE" sz="2800" spc="-1" strike="noStrike">
              <a:latin typeface="Arial"/>
            </a:endParaRPr>
          </a:p>
          <a:p>
            <a:pPr>
              <a:lnSpc>
                <a:spcPct val="100000"/>
              </a:lnSpc>
              <a:spcBef>
                <a:spcPts val="561"/>
              </a:spcBef>
              <a:tabLst>
                <a:tab algn="l" pos="0"/>
              </a:tabLst>
            </a:pPr>
            <a:r>
              <a:rPr b="0" lang="de-DE" sz="2800" spc="-1" strike="noStrike">
                <a:solidFill>
                  <a:srgbClr val="ffffff"/>
                </a:solidFill>
                <a:latin typeface="Frutiger LT Com 45 Light"/>
                <a:ea typeface="DejaVu Sans"/>
              </a:rPr>
              <a:t>Dietrich Tönnies</a:t>
            </a:r>
            <a:endParaRPr b="0" lang="de-DE" sz="2800" spc="-1" strike="noStrike">
              <a:latin typeface="Arial"/>
            </a:endParaRPr>
          </a:p>
        </p:txBody>
      </p:sp>
      <p:sp>
        <p:nvSpPr>
          <p:cNvPr id="514"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15" name="CustomShape 3"/>
          <p:cNvSpPr/>
          <p:nvPr/>
        </p:nvSpPr>
        <p:spPr>
          <a:xfrm>
            <a:off x="1145160" y="1746720"/>
            <a:ext cx="401364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Thema 1</a:t>
            </a:r>
            <a:endParaRPr b="0" lang="de-DE" sz="1800" spc="-1" strike="noStrike">
              <a:latin typeface="Arial"/>
            </a:endParaRPr>
          </a:p>
        </p:txBody>
      </p:sp>
      <p:sp>
        <p:nvSpPr>
          <p:cNvPr id="516" name="CustomShape 4"/>
          <p:cNvSpPr/>
          <p:nvPr/>
        </p:nvSpPr>
        <p:spPr>
          <a:xfrm>
            <a:off x="1145160" y="2445120"/>
            <a:ext cx="22852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Thema 2</a:t>
            </a:r>
            <a:endParaRPr b="0" lang="de-DE" sz="1800" spc="-1" strike="noStrike">
              <a:latin typeface="Arial"/>
            </a:endParaRPr>
          </a:p>
        </p:txBody>
      </p:sp>
      <p:sp>
        <p:nvSpPr>
          <p:cNvPr id="517" name="CustomShape 5"/>
          <p:cNvSpPr/>
          <p:nvPr/>
        </p:nvSpPr>
        <p:spPr>
          <a:xfrm>
            <a:off x="1131480" y="4281120"/>
            <a:ext cx="365364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Thema 3</a:t>
            </a:r>
            <a:endParaRPr b="0" lang="de-DE" sz="1800" spc="-1" strike="noStrike">
              <a:latin typeface="Arial"/>
            </a:endParaRPr>
          </a:p>
        </p:txBody>
      </p:sp>
      <p:sp>
        <p:nvSpPr>
          <p:cNvPr id="518" name="CustomShape 6"/>
          <p:cNvSpPr/>
          <p:nvPr/>
        </p:nvSpPr>
        <p:spPr>
          <a:xfrm>
            <a:off x="1487520" y="3219840"/>
            <a:ext cx="22852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Aspekt 2</a:t>
            </a:r>
            <a:endParaRPr b="0" lang="de-DE" sz="1800" spc="-1" strike="noStrike">
              <a:latin typeface="Arial"/>
            </a:endParaRPr>
          </a:p>
        </p:txBody>
      </p:sp>
      <p:sp>
        <p:nvSpPr>
          <p:cNvPr id="519" name="CustomShape 7"/>
          <p:cNvSpPr/>
          <p:nvPr/>
        </p:nvSpPr>
        <p:spPr>
          <a:xfrm>
            <a:off x="1487520" y="2814120"/>
            <a:ext cx="22852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Aspekt 1</a:t>
            </a:r>
            <a:endParaRPr b="0" lang="de-DE" sz="1800" spc="-1" strike="noStrike">
              <a:latin typeface="Arial"/>
            </a:endParaRPr>
          </a:p>
        </p:txBody>
      </p:sp>
      <p:sp>
        <p:nvSpPr>
          <p:cNvPr id="520" name="CustomShape 8"/>
          <p:cNvSpPr/>
          <p:nvPr/>
        </p:nvSpPr>
        <p:spPr>
          <a:xfrm>
            <a:off x="1487520" y="3625560"/>
            <a:ext cx="22852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Aspekt 3</a:t>
            </a:r>
            <a:endParaRPr b="0" lang="de-DE" sz="1800" spc="-1" strike="noStrike">
              <a:latin typeface="Arial"/>
            </a:endParaRPr>
          </a:p>
        </p:txBody>
      </p:sp>
    </p:spTree>
  </p:cSld>
  <p:transition spd="slow">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715680" y="1229400"/>
            <a:ext cx="10803240" cy="4790880"/>
          </a:xfrm>
          <a:prstGeom prst="rect">
            <a:avLst/>
          </a:prstGeom>
          <a:noFill/>
          <a:ln w="0">
            <a:noFill/>
          </a:ln>
        </p:spPr>
        <p:style>
          <a:lnRef idx="0"/>
          <a:fillRef idx="0"/>
          <a:effectRef idx="0"/>
          <a:fontRef idx="minor"/>
        </p:style>
        <p:txBody>
          <a:bodyPr lIns="0" rIns="0" tIns="0" bIns="0">
            <a:noAutofit/>
          </a:bodyPr>
          <a:p>
            <a:pPr marL="250200" indent="-249120">
              <a:lnSpc>
                <a:spcPct val="100000"/>
              </a:lnSpc>
              <a:spcAft>
                <a:spcPts val="1199"/>
              </a:spcAft>
              <a:buClr>
                <a:srgbClr val="5073a5"/>
              </a:buClr>
              <a:buFont typeface="Symbol"/>
              <a:buChar char="-"/>
            </a:pPr>
            <a:r>
              <a:rPr b="0" lang="de-DE" sz="1700" spc="-1" strike="noStrike">
                <a:solidFill>
                  <a:srgbClr val="000000"/>
                </a:solidFill>
                <a:latin typeface="Frutiger LT Com 45 Light"/>
                <a:ea typeface="DejaVu Sans"/>
              </a:rPr>
              <a:t>Quelle 1</a:t>
            </a:r>
            <a:endParaRPr b="0" lang="de-DE" sz="1700" spc="-1" strike="noStrike">
              <a:latin typeface="Arial"/>
            </a:endParaRPr>
          </a:p>
          <a:p>
            <a:pPr marL="250200" indent="-249120">
              <a:lnSpc>
                <a:spcPct val="100000"/>
              </a:lnSpc>
              <a:spcAft>
                <a:spcPts val="1199"/>
              </a:spcAft>
              <a:buClr>
                <a:srgbClr val="5073a5"/>
              </a:buClr>
              <a:buFont typeface="Symbol"/>
              <a:buChar char="-"/>
            </a:pPr>
            <a:r>
              <a:rPr b="0" lang="en-US" sz="1700" spc="-1" strike="noStrike">
                <a:solidFill>
                  <a:srgbClr val="000000"/>
                </a:solidFill>
                <a:latin typeface="Frutiger LT Com 45 Light"/>
                <a:ea typeface="DejaVu Sans"/>
              </a:rPr>
              <a:t>Quelle 2</a:t>
            </a:r>
            <a:endParaRPr b="0" lang="de-DE" sz="1700" spc="-1" strike="noStrike">
              <a:latin typeface="Arial"/>
            </a:endParaRPr>
          </a:p>
          <a:p>
            <a:pPr marL="250200" indent="-249120">
              <a:lnSpc>
                <a:spcPct val="100000"/>
              </a:lnSpc>
              <a:spcAft>
                <a:spcPts val="1199"/>
              </a:spcAft>
              <a:buClr>
                <a:srgbClr val="5073a5"/>
              </a:buClr>
              <a:buFont typeface="Symbol"/>
              <a:buChar char="-"/>
            </a:pPr>
            <a:r>
              <a:rPr b="0" lang="de-DE" sz="1700" spc="-1" strike="noStrike">
                <a:solidFill>
                  <a:srgbClr val="000000"/>
                </a:solidFill>
                <a:latin typeface="Frutiger LT Com 45 Light"/>
                <a:ea typeface="DejaVu Sans"/>
              </a:rPr>
              <a:t>…</a:t>
            </a:r>
            <a:endParaRPr b="0" lang="de-DE" sz="1700" spc="-1" strike="noStrike">
              <a:latin typeface="Arial"/>
            </a:endParaRPr>
          </a:p>
        </p:txBody>
      </p:sp>
      <p:sp>
        <p:nvSpPr>
          <p:cNvPr id="522" name="CustomShape 2"/>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406d9b"/>
                </a:solidFill>
                <a:latin typeface="Frutiger LT Com 45 Light"/>
                <a:ea typeface="DejaVu Sans"/>
              </a:rPr>
              <a:t>Quellen</a:t>
            </a:r>
            <a:endParaRPr b="0" lang="de-DE" sz="2200" spc="-1" strike="noStrike">
              <a:latin typeface="Arial"/>
            </a:endParaRPr>
          </a:p>
        </p:txBody>
      </p:sp>
      <p:sp>
        <p:nvSpPr>
          <p:cNvPr id="523" name="CustomShape 3"/>
          <p:cNvSpPr/>
          <p:nvPr/>
        </p:nvSpPr>
        <p:spPr>
          <a:xfrm>
            <a:off x="479520" y="6381360"/>
            <a:ext cx="718920" cy="214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4" name="CustomShape 4"/>
          <p:cNvSpPr/>
          <p:nvPr/>
        </p:nvSpPr>
        <p:spPr>
          <a:xfrm>
            <a:off x="1631520" y="6426000"/>
            <a:ext cx="4121640" cy="31428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406d9b"/>
                </a:solidFill>
                <a:latin typeface="Frutiger LT Com 45 Light"/>
                <a:ea typeface="DejaVu Sans"/>
              </a:rPr>
              <a:t>Fußzeile</a:t>
            </a:r>
            <a:endParaRPr b="0" lang="de-DE" sz="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25"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A7D457DF-DFDE-4CE6-B76E-951166EAA5FC}"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26"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Aufgabenstellung</a:t>
            </a:r>
            <a:endParaRPr b="0" lang="de-DE" sz="2200" spc="-1" strike="noStrike">
              <a:latin typeface="Arial"/>
            </a:endParaRPr>
          </a:p>
        </p:txBody>
      </p:sp>
      <p:sp>
        <p:nvSpPr>
          <p:cNvPr id="427" name="CustomShape 4"/>
          <p:cNvSpPr/>
          <p:nvPr/>
        </p:nvSpPr>
        <p:spPr>
          <a:xfrm>
            <a:off x="1608840" y="1898640"/>
            <a:ext cx="9196560" cy="339732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Automatische Erstellung einer Wissensrepräsentation aus einem medizinischen Text (als Grundlage für einen Chatbot)</a:t>
            </a: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Wissensrepräsentation im RDF-Format</a:t>
            </a: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Konsolenapplikation in Python</a:t>
            </a: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Natural Language Processing (NLP)-Bibliothek </a:t>
            </a:r>
            <a:r>
              <a:rPr b="0" i="1" lang="de-DE" sz="2400" spc="-1" strike="noStrike">
                <a:solidFill>
                  <a:srgbClr val="000000"/>
                </a:solidFill>
                <a:latin typeface="Frutiger LT Com 45 Light"/>
                <a:ea typeface="DejaVu Sans"/>
              </a:rPr>
              <a:t>spaCy </a:t>
            </a: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Nutzung des </a:t>
            </a:r>
            <a:r>
              <a:rPr b="0" i="1" lang="de-DE" sz="2400" spc="-1" strike="noStrike">
                <a:solidFill>
                  <a:srgbClr val="000000"/>
                </a:solidFill>
                <a:latin typeface="Frutiger LT Com 45 Light"/>
                <a:ea typeface="DejaVu Sans"/>
              </a:rPr>
              <a:t>Named Entity Recognition</a:t>
            </a:r>
            <a:r>
              <a:rPr b="0" lang="de-DE" sz="2400" spc="-1" strike="noStrike">
                <a:solidFill>
                  <a:srgbClr val="000000"/>
                </a:solidFill>
                <a:latin typeface="Frutiger LT Com 45 Light"/>
                <a:ea typeface="DejaVu Sans"/>
              </a:rPr>
              <a:t>-Verfahren</a:t>
            </a: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Trainingsvokabular für </a:t>
            </a:r>
            <a:r>
              <a:rPr b="0" i="1" lang="de-DE" sz="2400" spc="-1" strike="noStrike">
                <a:solidFill>
                  <a:srgbClr val="000000"/>
                </a:solidFill>
                <a:latin typeface="Frutiger LT Com 45 Light"/>
                <a:ea typeface="DejaVu Sans"/>
              </a:rPr>
              <a:t>Named Entity Recognition</a:t>
            </a:r>
            <a:r>
              <a:rPr b="0" lang="de-DE" sz="2400" spc="-1" strike="noStrike">
                <a:solidFill>
                  <a:srgbClr val="000000"/>
                </a:solidFill>
                <a:latin typeface="Frutiger LT Com 45 Light"/>
                <a:ea typeface="DejaVu Sans"/>
              </a:rPr>
              <a:t> finden / aufbereiten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29"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87AE8C14-16A0-4F6B-9835-0C50F4A7C454}"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30"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Forschungsziele</a:t>
            </a:r>
            <a:endParaRPr b="0" lang="de-DE" sz="2200" spc="-1" strike="noStrike">
              <a:latin typeface="Arial"/>
            </a:endParaRPr>
          </a:p>
        </p:txBody>
      </p:sp>
      <p:sp>
        <p:nvSpPr>
          <p:cNvPr id="431" name="CustomShape 4"/>
          <p:cNvSpPr/>
          <p:nvPr/>
        </p:nvSpPr>
        <p:spPr>
          <a:xfrm>
            <a:off x="360360" y="4860000"/>
            <a:ext cx="9539640" cy="1658160"/>
          </a:xfrm>
          <a:prstGeom prst="rect">
            <a:avLst/>
          </a:prstGeom>
          <a:noFill/>
          <a:ln w="0">
            <a:noFill/>
          </a:ln>
        </p:spPr>
        <p:style>
          <a:lnRef idx="0"/>
          <a:fillRef idx="0"/>
          <a:effectRef idx="0"/>
          <a:fontRef idx="minor"/>
        </p:style>
      </p:sp>
      <p:sp>
        <p:nvSpPr>
          <p:cNvPr id="432" name="CustomShape 5"/>
          <p:cNvSpPr/>
          <p:nvPr/>
        </p:nvSpPr>
        <p:spPr>
          <a:xfrm>
            <a:off x="900000" y="1527480"/>
            <a:ext cx="9196560" cy="405252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1. Wie kann ein medizinischer Text vorverarbeitet werden, so dass relevante Aussagen (Überschriften, Aufzählungen, Leerzeilen und Dialoge) automatisch erkannt werden?</a:t>
            </a:r>
            <a:endParaRPr b="0" lang="de-DE" sz="2400" spc="-1" strike="noStrike">
              <a:latin typeface="Arial"/>
            </a:endParaRPr>
          </a:p>
          <a:p>
            <a:pPr marL="285840" indent="-285120">
              <a:lnSpc>
                <a:spcPct val="100000"/>
              </a:lnSpc>
              <a:spcBef>
                <a:spcPts val="601"/>
              </a:spcBef>
              <a:buClr>
                <a:srgbClr val="000000"/>
              </a:buClr>
              <a:buFont typeface="Arial"/>
              <a:buChar char="•"/>
            </a:pP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2. Wie kann ein medizinisches Fachvokabular über depressive Erkrankungen automatisiert in eine maschinenlesbare Form überführt werden?</a:t>
            </a:r>
            <a:endParaRPr b="0" lang="de-DE" sz="2400" spc="-1" strike="noStrike">
              <a:latin typeface="Arial"/>
            </a:endParaRPr>
          </a:p>
          <a:p>
            <a:pPr marL="285840" indent="-285120">
              <a:lnSpc>
                <a:spcPct val="100000"/>
              </a:lnSpc>
              <a:spcBef>
                <a:spcPts val="601"/>
              </a:spcBef>
              <a:buClr>
                <a:srgbClr val="000000"/>
              </a:buClr>
              <a:buFont typeface="Arial"/>
              <a:buChar char="•"/>
            </a:pP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3. Wie kann eine Wissensrepräsentation über einen gegebenen Text maschinenlesbar erstellt werden?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34"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C3272417-2D86-4F30-A736-82AE346E8B38}"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35"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Konkrete Zielsetzung: Krankheiten und Symptome</a:t>
            </a:r>
            <a:endParaRPr b="0" lang="de-DE" sz="2200" spc="-1" strike="noStrike">
              <a:latin typeface="Arial"/>
            </a:endParaRPr>
          </a:p>
        </p:txBody>
      </p:sp>
      <p:sp>
        <p:nvSpPr>
          <p:cNvPr id="436" name="CustomShape 4"/>
          <p:cNvSpPr/>
          <p:nvPr/>
        </p:nvSpPr>
        <p:spPr>
          <a:xfrm>
            <a:off x="720000" y="1391760"/>
            <a:ext cx="3656160" cy="4348800"/>
          </a:xfrm>
          <a:prstGeom prst="rect">
            <a:avLst/>
          </a:prstGeom>
          <a:solidFill>
            <a:schemeClr val="bg1"/>
          </a:solidFill>
          <a:ln w="0">
            <a:solidFill>
              <a:schemeClr val="tx1"/>
            </a:solidFill>
            <a:prstDash val="sysDash"/>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Symptoms - Clinical depression</a:t>
            </a:r>
            <a:endParaRPr b="0" lang="de-DE" sz="800" spc="-1" strike="noStrike">
              <a:latin typeface="Arial"/>
            </a:endParaRPr>
          </a:p>
          <a:p>
            <a:pPr>
              <a:lnSpc>
                <a:spcPct val="100000"/>
              </a:lnSpc>
            </a:pPr>
            <a:endParaRPr b="0" lang="de-DE" sz="800" spc="-1" strike="noStrike">
              <a:latin typeface="Arial"/>
            </a:endParaRPr>
          </a:p>
          <a:p>
            <a:pPr>
              <a:lnSpc>
                <a:spcPct val="100000"/>
              </a:lnSpc>
            </a:pPr>
            <a:r>
              <a:rPr b="0" lang="en-US" sz="800" spc="-1" strike="noStrike">
                <a:solidFill>
                  <a:srgbClr val="000000"/>
                </a:solidFill>
                <a:latin typeface="Arial"/>
                <a:ea typeface="DejaVu Sans"/>
              </a:rPr>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endParaRPr b="0" lang="de-DE" sz="800" spc="-1" strike="noStrike">
              <a:latin typeface="Arial"/>
            </a:endParaRPr>
          </a:p>
          <a:p>
            <a:pPr>
              <a:lnSpc>
                <a:spcPct val="100000"/>
              </a:lnSpc>
            </a:pPr>
            <a:endParaRPr b="0" lang="de-DE" sz="800" spc="-1" strike="noStrike">
              <a:latin typeface="Arial"/>
            </a:endParaRPr>
          </a:p>
          <a:p>
            <a:pPr>
              <a:lnSpc>
                <a:spcPct val="100000"/>
              </a:lnSpc>
            </a:pPr>
            <a:r>
              <a:rPr b="0" lang="en-US" sz="800" spc="-1" strike="noStrike">
                <a:solidFill>
                  <a:srgbClr val="000000"/>
                </a:solidFill>
                <a:latin typeface="Arial"/>
                <a:ea typeface="DejaVu Sans"/>
              </a:rPr>
              <a:t>Psychological symptoms</a:t>
            </a:r>
            <a:endParaRPr b="0" lang="de-DE" sz="800" spc="-1" strike="noStrike">
              <a:latin typeface="Arial"/>
            </a:endParaRPr>
          </a:p>
          <a:p>
            <a:pPr>
              <a:lnSpc>
                <a:spcPct val="100000"/>
              </a:lnSpc>
            </a:pPr>
            <a:endParaRPr b="0" lang="de-DE" sz="800" spc="-1" strike="noStrike">
              <a:latin typeface="Arial"/>
            </a:endParaRPr>
          </a:p>
          <a:p>
            <a:pPr>
              <a:lnSpc>
                <a:spcPct val="100000"/>
              </a:lnSpc>
            </a:pPr>
            <a:r>
              <a:rPr b="0" lang="en-US" sz="800" spc="-1" strike="noStrike">
                <a:solidFill>
                  <a:srgbClr val="000000"/>
                </a:solidFill>
                <a:latin typeface="Arial"/>
                <a:ea typeface="DejaVu Sans"/>
              </a:rPr>
              <a:t>The psychological symptoms of depression include:</a:t>
            </a:r>
            <a:endParaRPr b="0" lang="de-DE" sz="800" spc="-1" strike="noStrike">
              <a:latin typeface="Arial"/>
            </a:endParaRPr>
          </a:p>
          <a:p>
            <a:pPr>
              <a:lnSpc>
                <a:spcPct val="100000"/>
              </a:lnSpc>
            </a:pPr>
            <a:r>
              <a:rPr b="0" lang="en-US" sz="800" spc="-1" strike="noStrike">
                <a:solidFill>
                  <a:srgbClr val="000000"/>
                </a:solidFill>
                <a:latin typeface="Arial"/>
                <a:ea typeface="DejaVu Sans"/>
              </a:rPr>
              <a:t>- continuous low mood or sadness</a:t>
            </a:r>
            <a:endParaRPr b="0" lang="de-DE" sz="800" spc="-1" strike="noStrike">
              <a:latin typeface="Arial"/>
            </a:endParaRPr>
          </a:p>
          <a:p>
            <a:pPr>
              <a:lnSpc>
                <a:spcPct val="100000"/>
              </a:lnSpc>
            </a:pPr>
            <a:r>
              <a:rPr b="0" lang="en-US" sz="800" spc="-1" strike="noStrike">
                <a:solidFill>
                  <a:srgbClr val="000000"/>
                </a:solidFill>
                <a:latin typeface="Arial"/>
                <a:ea typeface="DejaVu Sans"/>
              </a:rPr>
              <a:t>- feeling hopeless and helpless</a:t>
            </a:r>
            <a:endParaRPr b="0" lang="de-DE" sz="800" spc="-1" strike="noStrike">
              <a:latin typeface="Arial"/>
            </a:endParaRPr>
          </a:p>
          <a:p>
            <a:pPr>
              <a:lnSpc>
                <a:spcPct val="100000"/>
              </a:lnSpc>
            </a:pPr>
            <a:r>
              <a:rPr b="0" lang="en-US" sz="800" spc="-1" strike="noStrike">
                <a:solidFill>
                  <a:srgbClr val="000000"/>
                </a:solidFill>
                <a:latin typeface="Arial"/>
                <a:ea typeface="DejaVu Sans"/>
              </a:rPr>
              <a:t>- having low self-esteem</a:t>
            </a:r>
            <a:endParaRPr b="0" lang="de-DE" sz="800" spc="-1" strike="noStrike">
              <a:latin typeface="Arial"/>
            </a:endParaRPr>
          </a:p>
          <a:p>
            <a:pPr>
              <a:lnSpc>
                <a:spcPct val="100000"/>
              </a:lnSpc>
            </a:pPr>
            <a:r>
              <a:rPr b="0" lang="en-US" sz="800" spc="-1" strike="noStrike">
                <a:solidFill>
                  <a:srgbClr val="000000"/>
                </a:solidFill>
                <a:latin typeface="Arial"/>
                <a:ea typeface="DejaVu Sans"/>
              </a:rPr>
              <a:t>- feeling tearful</a:t>
            </a:r>
            <a:endParaRPr b="0" lang="de-DE" sz="800" spc="-1" strike="noStrike">
              <a:latin typeface="Arial"/>
            </a:endParaRPr>
          </a:p>
          <a:p>
            <a:pPr>
              <a:lnSpc>
                <a:spcPct val="100000"/>
              </a:lnSpc>
            </a:pPr>
            <a:r>
              <a:rPr b="0" lang="en-US" sz="800" spc="-1" strike="noStrike">
                <a:solidFill>
                  <a:srgbClr val="000000"/>
                </a:solidFill>
                <a:latin typeface="Arial"/>
                <a:ea typeface="DejaVu Sans"/>
              </a:rPr>
              <a:t>- feeling guilt-ridden</a:t>
            </a:r>
            <a:endParaRPr b="0" lang="de-DE" sz="800" spc="-1" strike="noStrike">
              <a:latin typeface="Arial"/>
            </a:endParaRPr>
          </a:p>
          <a:p>
            <a:pPr>
              <a:lnSpc>
                <a:spcPct val="100000"/>
              </a:lnSpc>
            </a:pPr>
            <a:r>
              <a:rPr b="0" lang="en-US" sz="800" spc="-1" strike="noStrike">
                <a:solidFill>
                  <a:srgbClr val="000000"/>
                </a:solidFill>
                <a:latin typeface="Arial"/>
                <a:ea typeface="DejaVu Sans"/>
              </a:rPr>
              <a:t>- feeling irritable and intolerant of others</a:t>
            </a:r>
            <a:endParaRPr b="0" lang="de-DE" sz="800" spc="-1" strike="noStrike">
              <a:latin typeface="Arial"/>
            </a:endParaRPr>
          </a:p>
          <a:p>
            <a:pPr>
              <a:lnSpc>
                <a:spcPct val="100000"/>
              </a:lnSpc>
            </a:pPr>
            <a:r>
              <a:rPr b="0" lang="en-US" sz="800" spc="-1" strike="noStrike">
                <a:solidFill>
                  <a:srgbClr val="000000"/>
                </a:solidFill>
                <a:latin typeface="Arial"/>
                <a:ea typeface="DejaVu Sans"/>
              </a:rPr>
              <a:t>- having no motivation or interest in things</a:t>
            </a:r>
            <a:endParaRPr b="0" lang="de-DE" sz="800" spc="-1" strike="noStrike">
              <a:latin typeface="Arial"/>
            </a:endParaRPr>
          </a:p>
          <a:p>
            <a:pPr>
              <a:lnSpc>
                <a:spcPct val="100000"/>
              </a:lnSpc>
            </a:pPr>
            <a:r>
              <a:rPr b="0" lang="en-US" sz="800" spc="-1" strike="noStrike">
                <a:solidFill>
                  <a:srgbClr val="000000"/>
                </a:solidFill>
                <a:latin typeface="Arial"/>
                <a:ea typeface="DejaVu Sans"/>
              </a:rPr>
              <a:t>- finding it difficult to make decisions</a:t>
            </a:r>
            <a:endParaRPr b="0" lang="de-DE" sz="800" spc="-1" strike="noStrike">
              <a:latin typeface="Arial"/>
            </a:endParaRPr>
          </a:p>
          <a:p>
            <a:pPr>
              <a:lnSpc>
                <a:spcPct val="100000"/>
              </a:lnSpc>
            </a:pPr>
            <a:r>
              <a:rPr b="0" lang="en-US" sz="800" spc="-1" strike="noStrike">
                <a:solidFill>
                  <a:srgbClr val="000000"/>
                </a:solidFill>
                <a:latin typeface="Arial"/>
                <a:ea typeface="DejaVu Sans"/>
              </a:rPr>
              <a:t>- not getting any enjoyment out of life</a:t>
            </a:r>
            <a:endParaRPr b="0" lang="de-DE" sz="800" spc="-1" strike="noStrike">
              <a:latin typeface="Arial"/>
            </a:endParaRPr>
          </a:p>
          <a:p>
            <a:pPr>
              <a:lnSpc>
                <a:spcPct val="100000"/>
              </a:lnSpc>
            </a:pPr>
            <a:r>
              <a:rPr b="0" lang="en-US" sz="800" spc="-1" strike="noStrike">
                <a:solidFill>
                  <a:srgbClr val="000000"/>
                </a:solidFill>
                <a:latin typeface="Arial"/>
                <a:ea typeface="DejaVu Sans"/>
              </a:rPr>
              <a:t>- feeling anxious or worried</a:t>
            </a:r>
            <a:endParaRPr b="0" lang="de-DE" sz="800" spc="-1" strike="noStrike">
              <a:latin typeface="Arial"/>
            </a:endParaRPr>
          </a:p>
          <a:p>
            <a:pPr>
              <a:lnSpc>
                <a:spcPct val="100000"/>
              </a:lnSpc>
            </a:pPr>
            <a:r>
              <a:rPr b="0" lang="en-US" sz="800" spc="-1" strike="noStrike">
                <a:solidFill>
                  <a:srgbClr val="000000"/>
                </a:solidFill>
                <a:latin typeface="Arial"/>
                <a:ea typeface="DejaVu Sans"/>
              </a:rPr>
              <a:t>- having suicidal thoughts or thoughts of harming yourself</a:t>
            </a:r>
            <a:endParaRPr b="0" lang="de-DE" sz="800" spc="-1" strike="noStrike">
              <a:latin typeface="Arial"/>
            </a:endParaRPr>
          </a:p>
          <a:p>
            <a:pPr>
              <a:lnSpc>
                <a:spcPct val="100000"/>
              </a:lnSpc>
            </a:pPr>
            <a:endParaRPr b="0" lang="de-DE" sz="800" spc="-1" strike="noStrike">
              <a:latin typeface="Arial"/>
            </a:endParaRPr>
          </a:p>
          <a:p>
            <a:pPr>
              <a:lnSpc>
                <a:spcPct val="100000"/>
              </a:lnSpc>
            </a:pPr>
            <a:r>
              <a:rPr b="0" lang="en-US" sz="800" spc="-1" strike="noStrike">
                <a:solidFill>
                  <a:srgbClr val="000000"/>
                </a:solidFill>
                <a:latin typeface="Arial"/>
                <a:ea typeface="DejaVu Sans"/>
              </a:rPr>
              <a:t>Physical symptoms</a:t>
            </a:r>
            <a:endParaRPr b="0" lang="de-DE" sz="800" spc="-1" strike="noStrike">
              <a:latin typeface="Arial"/>
            </a:endParaRPr>
          </a:p>
          <a:p>
            <a:pPr>
              <a:lnSpc>
                <a:spcPct val="100000"/>
              </a:lnSpc>
            </a:pPr>
            <a:endParaRPr b="0" lang="de-DE" sz="800" spc="-1" strike="noStrike">
              <a:latin typeface="Arial"/>
            </a:endParaRPr>
          </a:p>
          <a:p>
            <a:pPr>
              <a:lnSpc>
                <a:spcPct val="100000"/>
              </a:lnSpc>
            </a:pPr>
            <a:r>
              <a:rPr b="0" lang="en-US" sz="800" spc="-1" strike="noStrike">
                <a:solidFill>
                  <a:srgbClr val="000000"/>
                </a:solidFill>
                <a:latin typeface="Arial"/>
                <a:ea typeface="DejaVu Sans"/>
              </a:rPr>
              <a:t>The physical symptoms of depression include:</a:t>
            </a:r>
            <a:endParaRPr b="0" lang="de-DE" sz="800" spc="-1" strike="noStrike">
              <a:latin typeface="Arial"/>
            </a:endParaRPr>
          </a:p>
          <a:p>
            <a:pPr>
              <a:lnSpc>
                <a:spcPct val="100000"/>
              </a:lnSpc>
            </a:pPr>
            <a:r>
              <a:rPr b="0" lang="en-US" sz="800" spc="-1" strike="noStrike">
                <a:solidFill>
                  <a:srgbClr val="000000"/>
                </a:solidFill>
                <a:latin typeface="Arial"/>
                <a:ea typeface="DejaVu Sans"/>
              </a:rPr>
              <a:t>- moving or speaking more slowly than usual</a:t>
            </a:r>
            <a:endParaRPr b="0" lang="de-DE" sz="800" spc="-1" strike="noStrike">
              <a:latin typeface="Arial"/>
            </a:endParaRPr>
          </a:p>
          <a:p>
            <a:pPr>
              <a:lnSpc>
                <a:spcPct val="100000"/>
              </a:lnSpc>
            </a:pPr>
            <a:r>
              <a:rPr b="0" lang="en-US" sz="800" spc="-1" strike="noStrike">
                <a:solidFill>
                  <a:srgbClr val="000000"/>
                </a:solidFill>
                <a:latin typeface="Arial"/>
                <a:ea typeface="DejaVu Sans"/>
              </a:rPr>
              <a:t>- changes in appetite or weight (usually decreased, but sometimes increased)</a:t>
            </a:r>
            <a:endParaRPr b="0" lang="de-DE" sz="800" spc="-1" strike="noStrike">
              <a:latin typeface="Arial"/>
            </a:endParaRPr>
          </a:p>
          <a:p>
            <a:pPr>
              <a:lnSpc>
                <a:spcPct val="100000"/>
              </a:lnSpc>
            </a:pPr>
            <a:r>
              <a:rPr b="0" lang="en-US" sz="800" spc="-1" strike="noStrike">
                <a:solidFill>
                  <a:srgbClr val="000000"/>
                </a:solidFill>
                <a:latin typeface="Arial"/>
                <a:ea typeface="DejaVu Sans"/>
              </a:rPr>
              <a:t>- constipation</a:t>
            </a:r>
            <a:endParaRPr b="0" lang="de-DE" sz="800" spc="-1" strike="noStrike">
              <a:latin typeface="Arial"/>
            </a:endParaRPr>
          </a:p>
          <a:p>
            <a:pPr>
              <a:lnSpc>
                <a:spcPct val="100000"/>
              </a:lnSpc>
            </a:pPr>
            <a:r>
              <a:rPr b="0" lang="en-US" sz="800" spc="-1" strike="noStrike">
                <a:solidFill>
                  <a:srgbClr val="000000"/>
                </a:solidFill>
                <a:latin typeface="Arial"/>
                <a:ea typeface="DejaVu Sans"/>
              </a:rPr>
              <a:t>- unexplained aches and pains</a:t>
            </a:r>
            <a:endParaRPr b="0" lang="de-DE" sz="800" spc="-1" strike="noStrike">
              <a:latin typeface="Arial"/>
            </a:endParaRPr>
          </a:p>
          <a:p>
            <a:pPr>
              <a:lnSpc>
                <a:spcPct val="100000"/>
              </a:lnSpc>
            </a:pPr>
            <a:r>
              <a:rPr b="0" lang="en-US" sz="800" spc="-1" strike="noStrike">
                <a:solidFill>
                  <a:srgbClr val="000000"/>
                </a:solidFill>
                <a:latin typeface="Arial"/>
                <a:ea typeface="DejaVu Sans"/>
              </a:rPr>
              <a:t>- lack of energy</a:t>
            </a:r>
            <a:endParaRPr b="0" lang="de-DE" sz="800" spc="-1" strike="noStrike">
              <a:latin typeface="Arial"/>
            </a:endParaRPr>
          </a:p>
          <a:p>
            <a:pPr>
              <a:lnSpc>
                <a:spcPct val="100000"/>
              </a:lnSpc>
            </a:pPr>
            <a:r>
              <a:rPr b="0" lang="en-US" sz="800" spc="-1" strike="noStrike">
                <a:solidFill>
                  <a:srgbClr val="000000"/>
                </a:solidFill>
                <a:latin typeface="Arial"/>
                <a:ea typeface="DejaVu Sans"/>
              </a:rPr>
              <a:t>- low sex drive (loss of libido)</a:t>
            </a:r>
            <a:endParaRPr b="0" lang="de-DE" sz="800" spc="-1" strike="noStrike">
              <a:latin typeface="Arial"/>
            </a:endParaRPr>
          </a:p>
          <a:p>
            <a:pPr>
              <a:lnSpc>
                <a:spcPct val="100000"/>
              </a:lnSpc>
            </a:pPr>
            <a:r>
              <a:rPr b="0" lang="en-US" sz="800" spc="-1" strike="noStrike">
                <a:solidFill>
                  <a:srgbClr val="000000"/>
                </a:solidFill>
                <a:latin typeface="Arial"/>
                <a:ea typeface="DejaVu Sans"/>
              </a:rPr>
              <a:t>- changes to your menstrual cycle</a:t>
            </a:r>
            <a:endParaRPr b="0" lang="de-DE" sz="800" spc="-1" strike="noStrike">
              <a:latin typeface="Arial"/>
            </a:endParaRPr>
          </a:p>
        </p:txBody>
      </p:sp>
      <p:pic>
        <p:nvPicPr>
          <p:cNvPr id="437" name="Grafik 3" descr=""/>
          <p:cNvPicPr/>
          <p:nvPr/>
        </p:nvPicPr>
        <p:blipFill>
          <a:blip r:embed="rId1"/>
          <a:stretch/>
        </p:blipFill>
        <p:spPr>
          <a:xfrm>
            <a:off x="4786560" y="1789200"/>
            <a:ext cx="7150320" cy="3930480"/>
          </a:xfrm>
          <a:prstGeom prst="rect">
            <a:avLst/>
          </a:prstGeom>
          <a:ln w="0">
            <a:noFill/>
          </a:ln>
        </p:spPr>
      </p:pic>
      <p:sp>
        <p:nvSpPr>
          <p:cNvPr id="438" name="CustomShape 5"/>
          <p:cNvSpPr/>
          <p:nvPr/>
        </p:nvSpPr>
        <p:spPr>
          <a:xfrm>
            <a:off x="4550400" y="3438360"/>
            <a:ext cx="276840" cy="307440"/>
          </a:xfrm>
          <a:prstGeom prst="rightArrow">
            <a:avLst>
              <a:gd name="adj1" fmla="val 50000"/>
              <a:gd name="adj2" fmla="val 50000"/>
            </a:avLst>
          </a:prstGeom>
          <a:solidFill>
            <a:srgbClr val="993333"/>
          </a:solidFill>
          <a:ln>
            <a:solidFill>
              <a:srgbClr val="712525"/>
            </a:solidFill>
          </a:ln>
        </p:spPr>
        <p:style>
          <a:lnRef idx="2">
            <a:schemeClr val="accent4">
              <a:shade val="50000"/>
            </a:schemeClr>
          </a:lnRef>
          <a:fillRef idx="1">
            <a:schemeClr val="accent4"/>
          </a:fillRef>
          <a:effectRef idx="0">
            <a:schemeClr val="accent4"/>
          </a:effectRef>
          <a:fontRef idx="minor"/>
        </p:style>
      </p:sp>
      <p:sp>
        <p:nvSpPr>
          <p:cNvPr id="439" name="CustomShape 6"/>
          <p:cNvSpPr/>
          <p:nvPr/>
        </p:nvSpPr>
        <p:spPr>
          <a:xfrm>
            <a:off x="3795480" y="1266480"/>
            <a:ext cx="456840" cy="242280"/>
          </a:xfrm>
          <a:prstGeom prst="rect">
            <a:avLst/>
          </a:prstGeom>
          <a:solidFill>
            <a:schemeClr val="accent1">
              <a:lumMod val="60000"/>
              <a:lumOff val="40000"/>
            </a:schemeClr>
          </a:solidFill>
          <a:ln w="0">
            <a:noFill/>
          </a:ln>
        </p:spPr>
        <p:style>
          <a:lnRef idx="0"/>
          <a:fillRef idx="0"/>
          <a:effectRef idx="0"/>
          <a:fontRef idx="minor"/>
        </p:style>
        <p:txBody>
          <a:bodyPr wrap="none" lIns="90000" rIns="90000" tIns="45000" bIns="45000">
            <a:spAutoFit/>
          </a:bodyPr>
          <a:p>
            <a:pPr>
              <a:lnSpc>
                <a:spcPct val="100000"/>
              </a:lnSpc>
            </a:pPr>
            <a:r>
              <a:rPr b="0" lang="de-DE" sz="1000" spc="-1" strike="noStrike">
                <a:solidFill>
                  <a:srgbClr val="ffffff"/>
                </a:solidFill>
                <a:latin typeface="Frutiger LT Com 45 Light"/>
                <a:ea typeface="DejaVu Sans"/>
              </a:rPr>
              <a:t>TEXT</a:t>
            </a:r>
            <a:endParaRPr b="0" lang="de-DE" sz="1000" spc="-1" strike="noStrike">
              <a:latin typeface="Arial"/>
            </a:endParaRPr>
          </a:p>
        </p:txBody>
      </p:sp>
      <p:sp>
        <p:nvSpPr>
          <p:cNvPr id="440" name="CustomShape 7"/>
          <p:cNvSpPr/>
          <p:nvPr/>
        </p:nvSpPr>
        <p:spPr>
          <a:xfrm>
            <a:off x="8940600" y="1391760"/>
            <a:ext cx="2368080" cy="242280"/>
          </a:xfrm>
          <a:prstGeom prst="rect">
            <a:avLst/>
          </a:prstGeom>
          <a:solidFill>
            <a:schemeClr val="accent1">
              <a:lumMod val="60000"/>
              <a:lumOff val="40000"/>
            </a:schemeClr>
          </a:solidFill>
          <a:ln w="0">
            <a:noFill/>
          </a:ln>
        </p:spPr>
        <p:style>
          <a:lnRef idx="0"/>
          <a:fillRef idx="0"/>
          <a:effectRef idx="0"/>
          <a:fontRef idx="minor"/>
        </p:style>
        <p:txBody>
          <a:bodyPr wrap="none" lIns="90000" rIns="90000" tIns="45000" bIns="45000">
            <a:spAutoFit/>
          </a:bodyPr>
          <a:p>
            <a:pPr>
              <a:lnSpc>
                <a:spcPct val="100000"/>
              </a:lnSpc>
            </a:pPr>
            <a:r>
              <a:rPr b="0" lang="de-DE" sz="1000" spc="-1" strike="noStrike">
                <a:solidFill>
                  <a:srgbClr val="ffffff"/>
                </a:solidFill>
                <a:latin typeface="Frutiger LT Com 45 Light"/>
                <a:ea typeface="DejaVu Sans"/>
              </a:rPr>
              <a:t>Wissensrepräsentation im RDF Format</a:t>
            </a:r>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42"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64A1868D-EA79-4592-91E8-0F1D3310FF83}"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43"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Named Entity Recognition</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45"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82BD7B6D-F4B1-4055-8AD9-2F7891E32BA3}"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46"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Probleme</a:t>
            </a:r>
            <a:endParaRPr b="0" lang="de-DE" sz="2200" spc="-1" strike="noStrike">
              <a:latin typeface="Arial"/>
            </a:endParaRPr>
          </a:p>
        </p:txBody>
      </p:sp>
      <p:sp>
        <p:nvSpPr>
          <p:cNvPr id="447" name="CustomShape 4"/>
          <p:cNvSpPr/>
          <p:nvPr/>
        </p:nvSpPr>
        <p:spPr>
          <a:xfrm>
            <a:off x="720000" y="1269360"/>
            <a:ext cx="10252080" cy="223920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Standard-</a:t>
            </a:r>
            <a:r>
              <a:rPr b="0" i="1" lang="de-DE" sz="1800" spc="-1" strike="noStrike">
                <a:solidFill>
                  <a:srgbClr val="000000"/>
                </a:solidFill>
                <a:latin typeface="Frutiger LT Com 45 Light"/>
                <a:ea typeface="DejaVu Sans"/>
              </a:rPr>
              <a:t>spaCy</a:t>
            </a:r>
            <a:r>
              <a:rPr b="0" lang="de-DE" sz="1800" spc="-1" strike="noStrike">
                <a:solidFill>
                  <a:srgbClr val="000000"/>
                </a:solidFill>
                <a:latin typeface="Frutiger LT Com 45 Light"/>
                <a:ea typeface="DejaVu Sans"/>
              </a:rPr>
              <a:t> bietet keine auf medizinisches Fachvokabular trainierte </a:t>
            </a:r>
            <a:r>
              <a:rPr b="0" i="1" lang="de-DE" sz="1800" spc="-1" strike="noStrike">
                <a:solidFill>
                  <a:srgbClr val="000000"/>
                </a:solidFill>
                <a:latin typeface="Frutiger LT Com 45 Light"/>
                <a:ea typeface="DejaVu Sans"/>
              </a:rPr>
              <a:t>Named-Entity-Recognition</a:t>
            </a:r>
            <a:r>
              <a:rPr b="0" lang="de-DE" sz="1800" spc="-1" strike="noStrike">
                <a:solidFill>
                  <a:srgbClr val="000000"/>
                </a:solidFill>
                <a:latin typeface="Frutiger LT Com 45 Light"/>
                <a:ea typeface="DejaVu Sans"/>
              </a:rPr>
              <a:t>-Komponente.</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Geeignete </a:t>
            </a:r>
            <a:r>
              <a:rPr b="0" i="1" lang="de-DE" sz="1800" spc="-1" strike="noStrike">
                <a:solidFill>
                  <a:srgbClr val="000000"/>
                </a:solidFill>
                <a:latin typeface="Frutiger LT Com 45 Light"/>
                <a:ea typeface="DejaVu Sans"/>
              </a:rPr>
              <a:t>Named-Entity-Recognition-Komponente</a:t>
            </a:r>
            <a:r>
              <a:rPr b="0" lang="de-DE" sz="1800" spc="-1" strike="noStrike">
                <a:solidFill>
                  <a:srgbClr val="000000"/>
                </a:solidFill>
                <a:latin typeface="Frutiger LT Com 45 Light"/>
                <a:ea typeface="DejaVu Sans"/>
              </a:rPr>
              <a:t> aus der </a:t>
            </a:r>
            <a:r>
              <a:rPr b="0" i="1" lang="de-DE" sz="1800" spc="-1" strike="noStrike">
                <a:solidFill>
                  <a:srgbClr val="000000"/>
                </a:solidFill>
                <a:latin typeface="Frutiger LT Com 45 Light"/>
                <a:ea typeface="DejaVu Sans"/>
              </a:rPr>
              <a:t>spaCy</a:t>
            </a:r>
            <a:r>
              <a:rPr b="0" lang="de-DE" sz="1800" spc="-1" strike="noStrike">
                <a:solidFill>
                  <a:srgbClr val="000000"/>
                </a:solidFill>
                <a:latin typeface="Frutiger LT Com 45 Light"/>
                <a:ea typeface="DejaVu Sans"/>
              </a:rPr>
              <a:t>-Pipeline identifizieren (Entity Ruler, Entity Recognizer, Entity Linker)</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Aus welcher Quelle kann geeignetes medizinisches Fachvokabular bezogen werden, in dem Begriffe kategorisiert (Krankheit, Symptom, Therapie, Medikament, ...) sind.</a:t>
            </a:r>
            <a:endParaRPr b="0" lang="de-DE" sz="1800" spc="-1" strike="noStrike">
              <a:latin typeface="Arial"/>
            </a:endParaRPr>
          </a:p>
          <a:p>
            <a:pPr>
              <a:lnSpc>
                <a:spcPct val="100000"/>
              </a:lnSpc>
              <a:spcBef>
                <a:spcPts val="601"/>
              </a:spcBef>
            </a:pP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49"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FD93D26A-01B4-4121-9D1F-DA4AFBED8BCF}"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50"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Lösungsansatz</a:t>
            </a:r>
            <a:endParaRPr b="0" lang="de-DE" sz="2200" spc="-1" strike="noStrike">
              <a:latin typeface="Arial"/>
            </a:endParaRPr>
          </a:p>
        </p:txBody>
      </p:sp>
      <p:pic>
        <p:nvPicPr>
          <p:cNvPr id="451" name="Grafik 2" descr=""/>
          <p:cNvPicPr/>
          <p:nvPr/>
        </p:nvPicPr>
        <p:blipFill>
          <a:blip r:embed="rId1"/>
          <a:stretch/>
        </p:blipFill>
        <p:spPr>
          <a:xfrm>
            <a:off x="7239960" y="1269360"/>
            <a:ext cx="4211640" cy="4808520"/>
          </a:xfrm>
          <a:prstGeom prst="rect">
            <a:avLst/>
          </a:prstGeom>
          <a:ln w="0">
            <a:noFill/>
          </a:ln>
        </p:spPr>
      </p:pic>
      <p:sp>
        <p:nvSpPr>
          <p:cNvPr id="452" name="CustomShape 4"/>
          <p:cNvSpPr/>
          <p:nvPr/>
        </p:nvSpPr>
        <p:spPr>
          <a:xfrm>
            <a:off x="720000" y="1269360"/>
            <a:ext cx="6170400" cy="481536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National Library of Medicine (NLM) stellt Named Entity Recognition Tools auf ihrer Webseite zu Verfügung *)</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Vokabular: MetaMap bzw. MetaMapLite</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Für das Training des spaCy Entity Rulers wurde das Vokabular aus dem MetaMapLite-Projekt verwendet.</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Der Concept Unified Identifier (CUI) ermöglicht die Suche nach Synonymen.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Viele Begriffe des Vokabulars enthalten eine Kategorisierung wie </a:t>
            </a:r>
            <a:r>
              <a:rPr b="0" i="1" lang="de-DE" sz="1800" spc="-1" strike="noStrike">
                <a:solidFill>
                  <a:srgbClr val="000000"/>
                </a:solidFill>
                <a:latin typeface="Frutiger LT Com 45 Light"/>
                <a:ea typeface="DejaVu Sans"/>
              </a:rPr>
              <a:t>disease</a:t>
            </a:r>
            <a:r>
              <a:rPr b="0" lang="de-DE" sz="1800" spc="-1" strike="noStrike">
                <a:solidFill>
                  <a:srgbClr val="000000"/>
                </a:solidFill>
                <a:latin typeface="Frutiger LT Com 45 Light"/>
                <a:ea typeface="DejaVu Sans"/>
              </a:rPr>
              <a:t>, </a:t>
            </a:r>
            <a:r>
              <a:rPr b="0" i="1" lang="de-DE" sz="1800" spc="-1" strike="noStrike">
                <a:solidFill>
                  <a:srgbClr val="000000"/>
                </a:solidFill>
                <a:latin typeface="Frutiger LT Com 45 Light"/>
                <a:ea typeface="DejaVu Sans"/>
              </a:rPr>
              <a:t>disorder</a:t>
            </a:r>
            <a:r>
              <a:rPr b="0" lang="de-DE" sz="1800" spc="-1" strike="noStrike">
                <a:solidFill>
                  <a:srgbClr val="000000"/>
                </a:solidFill>
                <a:latin typeface="Frutiger LT Com 45 Light"/>
                <a:ea typeface="DejaVu Sans"/>
              </a:rPr>
              <a:t>, </a:t>
            </a:r>
            <a:r>
              <a:rPr b="0" i="1" lang="de-DE" sz="1800" spc="-1" strike="noStrike">
                <a:solidFill>
                  <a:srgbClr val="000000"/>
                </a:solidFill>
                <a:latin typeface="Frutiger LT Com 45 Light"/>
                <a:ea typeface="DejaVu Sans"/>
              </a:rPr>
              <a:t>finding</a:t>
            </a:r>
            <a:r>
              <a:rPr b="0" lang="de-DE" sz="1800" spc="-1" strike="noStrike">
                <a:solidFill>
                  <a:srgbClr val="000000"/>
                </a:solidFill>
                <a:latin typeface="Frutiger LT Com 45 Light"/>
                <a:ea typeface="DejaVu Sans"/>
              </a:rPr>
              <a:t>, etc.</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Fehlt eine Kategorisierung, kann über die Synonymen-Suche ein Begriff mit Kategorisierung gesucht werden.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Diese Kategorisierung wird für das Training des Entity Rulers übernommen.</a:t>
            </a:r>
            <a:endParaRPr b="0" lang="de-DE" sz="1800" spc="-1" strike="noStrike">
              <a:latin typeface="Arial"/>
            </a:endParaRPr>
          </a:p>
          <a:p>
            <a:pPr marL="285840" indent="-28512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126.485 </a:t>
            </a:r>
            <a:r>
              <a:rPr b="0" i="1" lang="de-DE" sz="1800" spc="-1" strike="noStrike">
                <a:solidFill>
                  <a:srgbClr val="000000"/>
                </a:solidFill>
                <a:latin typeface="Frutiger LT Com 45 Light"/>
                <a:ea typeface="DejaVu Sans"/>
              </a:rPr>
              <a:t>diseases</a:t>
            </a:r>
            <a:r>
              <a:rPr b="0" lang="de-DE" sz="1800" spc="-1" strike="noStrike">
                <a:solidFill>
                  <a:srgbClr val="000000"/>
                </a:solidFill>
                <a:latin typeface="Frutiger LT Com 45 Light"/>
                <a:ea typeface="DejaVu Sans"/>
              </a:rPr>
              <a:t> / </a:t>
            </a:r>
            <a:r>
              <a:rPr b="0" i="1" lang="de-DE" sz="1800" spc="-1" strike="noStrike">
                <a:solidFill>
                  <a:srgbClr val="000000"/>
                </a:solidFill>
                <a:latin typeface="Frutiger LT Com 45 Light"/>
                <a:ea typeface="DejaVu Sans"/>
              </a:rPr>
              <a:t>disorders</a:t>
            </a:r>
            <a:r>
              <a:rPr b="0" lang="de-DE" sz="1800" spc="-1" strike="noStrike">
                <a:solidFill>
                  <a:srgbClr val="000000"/>
                </a:solidFill>
                <a:latin typeface="Frutiger LT Com 45 Light"/>
                <a:ea typeface="DejaVu Sans"/>
              </a:rPr>
              <a:t>, 60.423 </a:t>
            </a:r>
            <a:r>
              <a:rPr b="0" i="1" lang="de-DE" sz="1800" spc="-1" strike="noStrike">
                <a:solidFill>
                  <a:srgbClr val="000000"/>
                </a:solidFill>
                <a:latin typeface="Frutiger LT Com 45 Light"/>
                <a:ea typeface="DejaVu Sans"/>
              </a:rPr>
              <a:t>findings</a:t>
            </a:r>
            <a:endParaRPr b="0" lang="de-DE" sz="1800" spc="-1" strike="noStrike">
              <a:latin typeface="Arial"/>
            </a:endParaRPr>
          </a:p>
          <a:p>
            <a:pPr>
              <a:lnSpc>
                <a:spcPct val="100000"/>
              </a:lnSpc>
              <a:spcBef>
                <a:spcPts val="601"/>
              </a:spcBef>
            </a:pPr>
            <a:endParaRPr b="0" lang="de-DE" sz="1800" spc="-1" strike="noStrike">
              <a:latin typeface="Arial"/>
            </a:endParaRPr>
          </a:p>
        </p:txBody>
      </p:sp>
      <p:sp>
        <p:nvSpPr>
          <p:cNvPr id="453" name="CustomShape 5"/>
          <p:cNvSpPr/>
          <p:nvPr/>
        </p:nvSpPr>
        <p:spPr>
          <a:xfrm>
            <a:off x="659880" y="5947920"/>
            <a:ext cx="4143240" cy="257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de-DE" sz="1100" spc="-1" strike="noStrike">
                <a:solidFill>
                  <a:srgbClr val="000000"/>
                </a:solidFill>
                <a:latin typeface="Arial"/>
                <a:ea typeface="DejaVu Sans"/>
              </a:rPr>
              <a:t>*) https://ii.nlm.nih.gov/Interactive/UTS_Required/MetaMap.html</a:t>
            </a:r>
            <a:endParaRPr b="0" lang="de-DE"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1631520" y="6426000"/>
            <a:ext cx="7271640" cy="23976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455" name="CustomShape 2"/>
          <p:cNvSpPr/>
          <p:nvPr/>
        </p:nvSpPr>
        <p:spPr>
          <a:xfrm>
            <a:off x="1055520" y="6426000"/>
            <a:ext cx="552600" cy="239760"/>
          </a:xfrm>
          <a:prstGeom prst="rect">
            <a:avLst/>
          </a:prstGeom>
          <a:noFill/>
          <a:ln w="0">
            <a:noFill/>
          </a:ln>
        </p:spPr>
        <p:style>
          <a:lnRef idx="0"/>
          <a:fillRef idx="0"/>
          <a:effectRef idx="0"/>
          <a:fontRef idx="minor"/>
        </p:style>
        <p:txBody>
          <a:bodyPr lIns="0" rIns="0" tIns="0" bIns="0">
            <a:noAutofit/>
          </a:bodyPr>
          <a:p>
            <a:pPr>
              <a:lnSpc>
                <a:spcPct val="100000"/>
              </a:lnSpc>
            </a:pPr>
            <a:fld id="{BF50B4DA-734D-402D-80B1-2450063A11FD}"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56" name="CustomShape 3"/>
          <p:cNvSpPr/>
          <p:nvPr/>
        </p:nvSpPr>
        <p:spPr>
          <a:xfrm>
            <a:off x="720000" y="260640"/>
            <a:ext cx="8183160" cy="660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Datengrundlage</a:t>
            </a:r>
            <a:endParaRPr b="0" lang="de-DE" sz="2200" spc="-1" strike="noStrike">
              <a:latin typeface="Arial"/>
            </a:endParaRPr>
          </a:p>
        </p:txBody>
      </p:sp>
      <p:sp>
        <p:nvSpPr>
          <p:cNvPr id="457" name="CustomShape 4"/>
          <p:cNvSpPr/>
          <p:nvPr/>
        </p:nvSpPr>
        <p:spPr>
          <a:xfrm>
            <a:off x="883080" y="1440000"/>
            <a:ext cx="9196560" cy="2650320"/>
          </a:xfrm>
          <a:prstGeom prst="rect">
            <a:avLst/>
          </a:prstGeom>
          <a:noFill/>
          <a:ln w="0">
            <a:noFill/>
          </a:ln>
        </p:spPr>
        <p:style>
          <a:lnRef idx="0"/>
          <a:fillRef idx="0"/>
          <a:effectRef idx="0"/>
          <a:fontRef idx="minor"/>
        </p:style>
      </p:sp>
      <p:sp>
        <p:nvSpPr>
          <p:cNvPr id="458" name="CustomShape 5"/>
          <p:cNvSpPr/>
          <p:nvPr/>
        </p:nvSpPr>
        <p:spPr>
          <a:xfrm>
            <a:off x="900000" y="1527480"/>
            <a:ext cx="9196560" cy="332100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1. Webseiten des National Health Service UK (NHS) und der National Institutes of Health (NIH, U.S.) - 49 Texte zu mehreren psychischen Störungen (Agoraphobie, Alkoholmissbrauch, Depression, u. s. w.)</a:t>
            </a:r>
            <a:endParaRPr b="0" lang="de-DE" sz="2400" spc="-1" strike="noStrike">
              <a:latin typeface="Arial"/>
            </a:endParaRPr>
          </a:p>
          <a:p>
            <a:pPr marL="285840" indent="-285120">
              <a:lnSpc>
                <a:spcPct val="100000"/>
              </a:lnSpc>
              <a:spcBef>
                <a:spcPts val="601"/>
              </a:spcBef>
              <a:buClr>
                <a:srgbClr val="000000"/>
              </a:buClr>
              <a:buFont typeface="Arial"/>
              <a:buChar char="•"/>
            </a:pP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2. Ein Artikel zum Thema „Mental Disorder“ auf Wikipedia</a:t>
            </a:r>
            <a:endParaRPr b="0" lang="de-DE" sz="2400" spc="-1" strike="noStrike">
              <a:latin typeface="Arial"/>
            </a:endParaRPr>
          </a:p>
          <a:p>
            <a:pPr marL="285840" indent="-285120">
              <a:lnSpc>
                <a:spcPct val="100000"/>
              </a:lnSpc>
              <a:spcBef>
                <a:spcPts val="601"/>
              </a:spcBef>
              <a:buClr>
                <a:srgbClr val="000000"/>
              </a:buClr>
              <a:buFont typeface="Arial"/>
              <a:buChar char="•"/>
            </a:pPr>
            <a:endParaRPr b="0" lang="de-DE" sz="2400" spc="-1" strike="noStrike">
              <a:latin typeface="Arial"/>
            </a:endParaRPr>
          </a:p>
          <a:p>
            <a:pPr marL="285840" indent="-28512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3. „Clinical Handbook of Psychological Disorders“</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FernUni</Template>
  <TotalTime>55</TotalTime>
  <Application>LibreOffice/7.0.5.2$Windows_X86_64 LibreOffice_project/64390860c6cd0aca4beafafcfd84613dd9dfb63a</Application>
  <AppVersion>15.0000</AppVersion>
  <Words>961</Words>
  <Paragraphs>151</Paragraphs>
  <Company>FernUniversität Hagen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2017-05-29T05:49:40Z</dcterms:created>
  <dc:creator>Jessen, Malte</dc:creator>
  <dc:description/>
  <dc:language>de-DE</dc:language>
  <cp:lastModifiedBy/>
  <dcterms:modified xsi:type="dcterms:W3CDTF">2023-03-12T19:37:19Z</dcterms:modified>
  <cp:revision>673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18</vt:i4>
  </property>
</Properties>
</file>