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21"/>
  </p:notesMasterIdLst>
  <p:sldIdLst>
    <p:sldId id="256" r:id="rId8"/>
    <p:sldId id="257" r:id="rId9"/>
    <p:sldId id="258" r:id="rId10"/>
    <p:sldId id="259" r:id="rId11"/>
    <p:sldId id="260" r:id="rId12"/>
    <p:sldId id="268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5" autoAdjust="0"/>
    <p:restoredTop sz="86467" autoAdjust="0"/>
  </p:normalViewPr>
  <p:slideViewPr>
    <p:cSldViewPr snapToGrid="0">
      <p:cViewPr varScale="1">
        <p:scale>
          <a:sx n="93" d="100"/>
          <a:sy n="93" d="100"/>
        </p:scale>
        <p:origin x="14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Folie mittels Klicken verschieben</a:t>
            </a: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3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33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33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33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DC00D46-01A8-4D06-8095-B1E3268779DE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39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88465B9-1BC4-40FA-847C-C4D4722C6E3F}" type="slidenum">
              <a:rPr lang="de-DE" sz="1200" b="0" strike="noStrike" spc="-1">
                <a:latin typeface="Times New Roman"/>
              </a:rPr>
              <a:t>1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ubTitle"/>
          </p:nvPr>
        </p:nvSpPr>
        <p:spPr>
          <a:xfrm>
            <a:off x="720000" y="260640"/>
            <a:ext cx="8183880" cy="3068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4791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body"/>
          </p:nvPr>
        </p:nvSpPr>
        <p:spPr>
          <a:xfrm>
            <a:off x="6251760" y="373212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36860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8021520" y="122940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71568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30" name="PlaceHolder 6"/>
          <p:cNvSpPr>
            <a:spLocks noGrp="1"/>
          </p:cNvSpPr>
          <p:nvPr>
            <p:ph type="body"/>
          </p:nvPr>
        </p:nvSpPr>
        <p:spPr>
          <a:xfrm>
            <a:off x="436860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31" name="PlaceHolder 7"/>
          <p:cNvSpPr>
            <a:spLocks noGrp="1"/>
          </p:cNvSpPr>
          <p:nvPr>
            <p:ph type="body"/>
          </p:nvPr>
        </p:nvSpPr>
        <p:spPr>
          <a:xfrm>
            <a:off x="8021520" y="3732120"/>
            <a:ext cx="347868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1568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51760" y="1229400"/>
            <a:ext cx="527220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15680" y="3732120"/>
            <a:ext cx="10803960" cy="2285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406D9B"/>
                </a:solidFill>
                <a:latin typeface="Frutiger LT Com 45 Light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3" name="Grafik 19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sp>
        <p:nvSpPr>
          <p:cNvPr id="4" name="CustomShape 4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5" name="Grafik 12"/>
          <p:cNvPicPr/>
          <p:nvPr/>
        </p:nvPicPr>
        <p:blipFill>
          <a:blip r:embed="rId14"/>
          <a:srcRect r="79653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6" name="CustomShap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Grafik 15"/>
          <p:cNvPicPr/>
          <p:nvPr/>
        </p:nvPicPr>
        <p:blipFill>
          <a:blip r:embed="rId15"/>
          <a:srcRect t="33854" b="16150"/>
          <a:stretch/>
        </p:blipFill>
        <p:spPr>
          <a:xfrm>
            <a:off x="0" y="0"/>
            <a:ext cx="12191760" cy="3428640"/>
          </a:xfrm>
          <a:prstGeom prst="rect">
            <a:avLst/>
          </a:prstGeom>
          <a:ln w="0">
            <a:noFill/>
          </a:ln>
        </p:spPr>
      </p:pic>
      <p:pic>
        <p:nvPicPr>
          <p:cNvPr id="8" name="Grafik 11"/>
          <p:cNvPicPr/>
          <p:nvPr/>
        </p:nvPicPr>
        <p:blipFill>
          <a:blip r:embed="rId16"/>
          <a:stretch/>
        </p:blipFill>
        <p:spPr>
          <a:xfrm>
            <a:off x="263520" y="332640"/>
            <a:ext cx="2476440" cy="4496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1180800" y="4097520"/>
            <a:ext cx="8928720" cy="11246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Frutiger LT Com 45 Light"/>
              </a:rPr>
              <a:t>Titelmasterformat durch Klicken bearbeiten</a:t>
            </a:r>
          </a:p>
        </p:txBody>
      </p:sp>
      <p:grpSp>
        <p:nvGrpSpPr>
          <p:cNvPr id="10" name="Group 7"/>
          <p:cNvGrpSpPr/>
          <p:nvPr/>
        </p:nvGrpSpPr>
        <p:grpSpPr>
          <a:xfrm>
            <a:off x="10104120" y="2126880"/>
            <a:ext cx="2087640" cy="1740960"/>
            <a:chOff x="10104120" y="2126880"/>
            <a:chExt cx="2087640" cy="1740960"/>
          </a:xfrm>
        </p:grpSpPr>
        <p:sp>
          <p:nvSpPr>
            <p:cNvPr id="11" name="CustomShape 8"/>
            <p:cNvSpPr/>
            <p:nvPr/>
          </p:nvSpPr>
          <p:spPr>
            <a:xfrm flipV="1">
              <a:off x="10920240" y="2126520"/>
              <a:ext cx="1271520" cy="942480"/>
            </a:xfrm>
            <a:prstGeom prst="rect">
              <a:avLst/>
            </a:prstGeom>
            <a:solidFill>
              <a:srgbClr val="5073A5"/>
            </a:solidFill>
            <a:ln>
              <a:solidFill>
                <a:srgbClr val="5073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" name="Group 9"/>
            <p:cNvGrpSpPr/>
            <p:nvPr/>
          </p:nvGrpSpPr>
          <p:grpSpPr>
            <a:xfrm>
              <a:off x="10104120" y="2126880"/>
              <a:ext cx="2087640" cy="1740960"/>
              <a:chOff x="10104120" y="2126880"/>
              <a:chExt cx="2087640" cy="1740960"/>
            </a:xfrm>
          </p:grpSpPr>
          <p:sp>
            <p:nvSpPr>
              <p:cNvPr id="13" name="CustomShape 10"/>
              <p:cNvSpPr/>
              <p:nvPr/>
            </p:nvSpPr>
            <p:spPr>
              <a:xfrm flipV="1">
                <a:off x="10104120" y="2126520"/>
                <a:ext cx="2087640" cy="1740960"/>
              </a:xfrm>
              <a:prstGeom prst="round2DiagRect">
                <a:avLst>
                  <a:gd name="adj1" fmla="val 16667"/>
                  <a:gd name="adj2" fmla="val 0"/>
                </a:avLst>
              </a:prstGeom>
              <a:solidFill>
                <a:srgbClr val="5073A5"/>
              </a:solidFill>
              <a:ln>
                <a:solidFill>
                  <a:srgbClr val="5073A5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CustomShape 11"/>
              <p:cNvSpPr/>
              <p:nvPr/>
            </p:nvSpPr>
            <p:spPr>
              <a:xfrm>
                <a:off x="10247760" y="2368080"/>
                <a:ext cx="1800000" cy="1063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de-DE" sz="1600" b="0" strike="noStrike" spc="-1">
                    <a:solidFill>
                      <a:srgbClr val="FFFFFF"/>
                    </a:solidFill>
                    <a:latin typeface="Frutiger LT Com 45 Light"/>
                  </a:rPr>
                  <a:t>Fakultät für</a:t>
                </a:r>
                <a:endParaRPr lang="de-DE" sz="1600" b="0" strike="noStrike" spc="-1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lang="de-DE" sz="1600" b="1" strike="noStrike" spc="-1">
                    <a:solidFill>
                      <a:srgbClr val="FFFFFF"/>
                    </a:solidFill>
                    <a:latin typeface="Frutiger LT Com 45 Light"/>
                  </a:rPr>
                  <a:t>Mathematik und</a:t>
                </a:r>
                <a:endParaRPr lang="de-DE" sz="1600" b="0" strike="noStrike" spc="-1">
                  <a:latin typeface="Arial"/>
                </a:endParaRPr>
              </a:p>
              <a:p>
                <a:pPr algn="r">
                  <a:lnSpc>
                    <a:spcPct val="100000"/>
                  </a:lnSpc>
                </a:pPr>
                <a:r>
                  <a:rPr lang="de-DE" sz="1600" b="1" strike="noStrike" spc="-1">
                    <a:solidFill>
                      <a:srgbClr val="FFFFFF"/>
                    </a:solidFill>
                    <a:latin typeface="Frutiger LT Com 45 Light"/>
                  </a:rPr>
                  <a:t>Informatik</a:t>
                </a:r>
                <a:endParaRPr lang="de-DE" sz="1600" b="0" strike="noStrike" spc="-1">
                  <a:latin typeface="Arial"/>
                </a:endParaRPr>
              </a:p>
            </p:txBody>
          </p:sp>
        </p:grpSp>
      </p:grpSp>
      <p:sp>
        <p:nvSpPr>
          <p:cNvPr id="1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3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406D9B"/>
                </a:solidFill>
                <a:latin typeface="Frutiger LT Com 45 Light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55" name="Grafik 19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sp>
        <p:nvSpPr>
          <p:cNvPr id="56" name="CustomShape 4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57" name="Grafik 12"/>
          <p:cNvPicPr/>
          <p:nvPr/>
        </p:nvPicPr>
        <p:blipFill>
          <a:blip r:embed="rId14"/>
          <a:srcRect r="79653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5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406D9B"/>
                </a:solidFill>
                <a:latin typeface="Frutiger LT Com 45 Light"/>
              </a:rPr>
              <a:t>Mastertitelformat bearbeiten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/>
          </p:nvPr>
        </p:nvSpPr>
        <p:spPr>
          <a:xfrm>
            <a:off x="1055520" y="6426000"/>
            <a:ext cx="553320" cy="24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101B5D32-A122-4994-A3CC-0FF4FD45CDFE}" type="slidenum">
              <a:rPr lang="de-DE" sz="900" b="1" strike="noStrike" spc="-1">
                <a:solidFill>
                  <a:srgbClr val="406D9B"/>
                </a:solidFill>
                <a:latin typeface="Frutiger LT Com 45 Light"/>
              </a:rPr>
              <a:t>‹Nr.›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ftr"/>
          </p:nvPr>
        </p:nvSpPr>
        <p:spPr>
          <a:xfrm>
            <a:off x="1631520" y="6426000"/>
            <a:ext cx="4122360" cy="315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406D9B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00" name="Line 3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1" name="Grafik 14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5"/>
          <p:cNvPicPr/>
          <p:nvPr/>
        </p:nvPicPr>
        <p:blipFill>
          <a:blip r:embed="rId14"/>
          <a:srcRect r="79653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103" name="Line 4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PlaceHolder 5"/>
          <p:cNvSpPr>
            <a:spLocks noGrp="1"/>
          </p:cNvSpPr>
          <p:nvPr>
            <p:ph type="ftr"/>
          </p:nvPr>
        </p:nvSpPr>
        <p:spPr>
          <a:xfrm>
            <a:off x="1631520" y="6426000"/>
            <a:ext cx="7272360" cy="24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sldNum"/>
          </p:nvPr>
        </p:nvSpPr>
        <p:spPr>
          <a:xfrm>
            <a:off x="1055520" y="6426000"/>
            <a:ext cx="553320" cy="24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C119D9E8-8D51-4195-885B-41F190BF4D12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‹Nr.›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Titelmasterformat durch Klicken bearbeiten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0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Frutiger LT Com 45 Light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46" name="Line 3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Grafik 14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pic>
        <p:nvPicPr>
          <p:cNvPr id="148" name="Grafik 15"/>
          <p:cNvPicPr/>
          <p:nvPr/>
        </p:nvPicPr>
        <p:blipFill>
          <a:blip r:embed="rId14"/>
          <a:srcRect r="79653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149" name="Line 4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PlaceHolder 5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Titelmasterformat durch Klicken bearbeiten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715680" y="1700640"/>
            <a:ext cx="10803960" cy="43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Textmasterformat bearbeiten</a:t>
            </a:r>
          </a:p>
          <a:p>
            <a:pPr marL="457560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Zweite Ebene</a:t>
            </a:r>
          </a:p>
          <a:p>
            <a:pPr marL="914400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Dritte Ebene</a:t>
            </a:r>
          </a:p>
          <a:p>
            <a:pPr marL="1371600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Vierte Ebene</a:t>
            </a:r>
          </a:p>
          <a:p>
            <a:pPr marL="1828800">
              <a:lnSpc>
                <a:spcPct val="100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Fünfte Ebene</a:t>
            </a:r>
          </a:p>
        </p:txBody>
      </p:sp>
      <p:sp>
        <p:nvSpPr>
          <p:cNvPr id="152" name="PlaceHolder 7"/>
          <p:cNvSpPr>
            <a:spLocks noGrp="1"/>
          </p:cNvSpPr>
          <p:nvPr>
            <p:ph type="ftr"/>
          </p:nvPr>
        </p:nvSpPr>
        <p:spPr>
          <a:xfrm>
            <a:off x="1631520" y="6426000"/>
            <a:ext cx="7272360" cy="24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153" name="PlaceHolder 8"/>
          <p:cNvSpPr>
            <a:spLocks noGrp="1"/>
          </p:cNvSpPr>
          <p:nvPr>
            <p:ph type="sldNum"/>
          </p:nvPr>
        </p:nvSpPr>
        <p:spPr>
          <a:xfrm>
            <a:off x="1055520" y="6426000"/>
            <a:ext cx="553320" cy="24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9DDBE467-836E-469F-87B1-60BEE947D2B7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‹Nr.›</a:t>
            </a:fld>
            <a:endParaRPr lang="de-DE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192" name="Line 3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3" name="Grafik 14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pic>
        <p:nvPicPr>
          <p:cNvPr id="194" name="Grafik 15"/>
          <p:cNvPicPr/>
          <p:nvPr/>
        </p:nvPicPr>
        <p:blipFill>
          <a:blip r:embed="rId14"/>
          <a:srcRect r="79653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195" name="Line 4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PlaceHolder 5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Titelmasterformat durch Klicken bearbeiten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715680" y="1700640"/>
            <a:ext cx="10803960" cy="432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85840" indent="-28548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Arial"/>
              <a:buChar char="•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Ebene 1</a:t>
            </a:r>
          </a:p>
          <a:p>
            <a:pPr marL="743400" lvl="1" indent="-28548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Arial"/>
              <a:buChar char="•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Ebene 2</a:t>
            </a:r>
          </a:p>
          <a:p>
            <a:pPr marL="1200240" lvl="2" indent="-28548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Arial"/>
              <a:buChar char="•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Ebene 3</a:t>
            </a:r>
          </a:p>
          <a:p>
            <a:pPr marL="1657440" lvl="3" indent="-28548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Arial"/>
              <a:buChar char="•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Ebene 4</a:t>
            </a:r>
          </a:p>
        </p:txBody>
      </p:sp>
      <p:sp>
        <p:nvSpPr>
          <p:cNvPr id="198" name="PlaceHolder 7"/>
          <p:cNvSpPr>
            <a:spLocks noGrp="1"/>
          </p:cNvSpPr>
          <p:nvPr>
            <p:ph type="ftr"/>
          </p:nvPr>
        </p:nvSpPr>
        <p:spPr>
          <a:xfrm>
            <a:off x="1631520" y="6426000"/>
            <a:ext cx="7272360" cy="24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199" name="PlaceHolder 8"/>
          <p:cNvSpPr>
            <a:spLocks noGrp="1"/>
          </p:cNvSpPr>
          <p:nvPr>
            <p:ph type="sldNum"/>
          </p:nvPr>
        </p:nvSpPr>
        <p:spPr>
          <a:xfrm>
            <a:off x="1055520" y="6426000"/>
            <a:ext cx="553320" cy="24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68D62702-7EF6-4DEB-A7EC-D663C185D94E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‹Nr.›</a:t>
            </a:fld>
            <a:endParaRPr lang="de-DE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406D9B"/>
                </a:solidFill>
                <a:latin typeface="Frutiger LT Com 45 Light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39" name="Grafik 19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sp>
        <p:nvSpPr>
          <p:cNvPr id="240" name="CustomShape 4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241" name="Grafik 12"/>
          <p:cNvPicPr/>
          <p:nvPr/>
        </p:nvPicPr>
        <p:blipFill>
          <a:blip r:embed="rId14"/>
          <a:srcRect r="79653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242" name="CustomShap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3" name="Grafik 11"/>
          <p:cNvPicPr/>
          <p:nvPr/>
        </p:nvPicPr>
        <p:blipFill>
          <a:blip r:embed="rId15"/>
          <a:stretch/>
        </p:blipFill>
        <p:spPr>
          <a:xfrm>
            <a:off x="9336240" y="6143760"/>
            <a:ext cx="2476440" cy="449640"/>
          </a:xfrm>
          <a:prstGeom prst="rect">
            <a:avLst/>
          </a:prstGeom>
          <a:ln w="0">
            <a:noFill/>
          </a:ln>
        </p:spPr>
      </p:pic>
      <p:grpSp>
        <p:nvGrpSpPr>
          <p:cNvPr id="244" name="Group 6"/>
          <p:cNvGrpSpPr/>
          <p:nvPr/>
        </p:nvGrpSpPr>
        <p:grpSpPr>
          <a:xfrm>
            <a:off x="8643960" y="0"/>
            <a:ext cx="3548160" cy="4580640"/>
            <a:chOff x="8643960" y="0"/>
            <a:chExt cx="3548160" cy="4580640"/>
          </a:xfrm>
        </p:grpSpPr>
        <p:pic>
          <p:nvPicPr>
            <p:cNvPr id="245" name="Grafik 18"/>
            <p:cNvPicPr/>
            <p:nvPr/>
          </p:nvPicPr>
          <p:blipFill>
            <a:blip r:embed="rId16"/>
            <a:stretch/>
          </p:blipFill>
          <p:spPr>
            <a:xfrm flipH="1">
              <a:off x="8643960" y="0"/>
              <a:ext cx="3548160" cy="4580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6" name="CustomShape 7"/>
            <p:cNvSpPr/>
            <p:nvPr/>
          </p:nvSpPr>
          <p:spPr>
            <a:xfrm>
              <a:off x="8859240" y="164880"/>
              <a:ext cx="3240000" cy="2268720"/>
            </a:xfrm>
            <a:prstGeom prst="rect">
              <a:avLst/>
            </a:prstGeom>
            <a:solidFill>
              <a:srgbClr val="507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7" name="CustomShape 8"/>
          <p:cNvSpPr/>
          <p:nvPr/>
        </p:nvSpPr>
        <p:spPr>
          <a:xfrm>
            <a:off x="8761320" y="116640"/>
            <a:ext cx="32432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FFFFFF"/>
                </a:solidFill>
                <a:latin typeface="Frutiger LT Com 45 Light"/>
              </a:rPr>
              <a:t>Fakultät für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>
                <a:solidFill>
                  <a:srgbClr val="FFFFFF"/>
                </a:solidFill>
                <a:latin typeface="Frutiger LT Com 45 Light"/>
              </a:rPr>
              <a:t>Mathematik und Informatik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48" name="PlaceHolder 9"/>
          <p:cNvSpPr>
            <a:spLocks noGrp="1"/>
          </p:cNvSpPr>
          <p:nvPr>
            <p:ph type="body"/>
          </p:nvPr>
        </p:nvSpPr>
        <p:spPr>
          <a:xfrm>
            <a:off x="8859240" y="2148480"/>
            <a:ext cx="2703600" cy="1712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Frutiger LT Com 45 Light"/>
              </a:rPr>
              <a:t>Anne Koch</a:t>
            </a:r>
            <a:endParaRPr lang="de-DE" sz="2800" b="0" strike="noStrike" spc="-1">
              <a:solidFill>
                <a:srgbClr val="000000"/>
              </a:solidFill>
              <a:latin typeface="Frutiger LT Com 45 Ligh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Frutiger LT Com 45 Light"/>
              </a:rPr>
              <a:t>Clara Jansen</a:t>
            </a:r>
            <a:endParaRPr lang="de-DE" sz="2800" b="0" strike="noStrike" spc="-1">
              <a:solidFill>
                <a:srgbClr val="000000"/>
              </a:solidFill>
              <a:latin typeface="Frutiger LT Com 45 Ligh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Frutiger LT Com 45 Light"/>
              </a:rPr>
              <a:t>Dietrich Tönnies</a:t>
            </a:r>
            <a:endParaRPr lang="de-DE" sz="2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249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Line 1"/>
          <p:cNvSpPr/>
          <p:nvPr/>
        </p:nvSpPr>
        <p:spPr>
          <a:xfrm>
            <a:off x="720000" y="997560"/>
            <a:ext cx="1021104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2"/>
          <p:cNvSpPr/>
          <p:nvPr/>
        </p:nvSpPr>
        <p:spPr>
          <a:xfrm>
            <a:off x="720000" y="6282000"/>
            <a:ext cx="10800000" cy="0"/>
          </a:xfrm>
          <a:prstGeom prst="line">
            <a:avLst/>
          </a:prstGeom>
          <a:ln>
            <a:solidFill>
              <a:srgbClr val="5073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3"/>
          <p:cNvSpPr/>
          <p:nvPr/>
        </p:nvSpPr>
        <p:spPr>
          <a:xfrm>
            <a:off x="715680" y="6426000"/>
            <a:ext cx="430920" cy="2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900" b="1" strike="noStrike" spc="-1">
                <a:solidFill>
                  <a:srgbClr val="406D9B"/>
                </a:solidFill>
                <a:latin typeface="Frutiger LT Com 45 Light"/>
              </a:rPr>
              <a:t>Folie</a:t>
            </a:r>
            <a:endParaRPr lang="de-DE" sz="900" b="0" strike="noStrike" spc="-1">
              <a:latin typeface="Arial"/>
            </a:endParaRPr>
          </a:p>
        </p:txBody>
      </p:sp>
      <p:pic>
        <p:nvPicPr>
          <p:cNvPr id="289" name="Grafik 19"/>
          <p:cNvPicPr/>
          <p:nvPr/>
        </p:nvPicPr>
        <p:blipFill>
          <a:blip r:embed="rId14"/>
          <a:srcRect l="21079"/>
          <a:stretch/>
        </p:blipFill>
        <p:spPr>
          <a:xfrm>
            <a:off x="8976240" y="578160"/>
            <a:ext cx="1954440" cy="448560"/>
          </a:xfrm>
          <a:prstGeom prst="rect">
            <a:avLst/>
          </a:prstGeom>
          <a:ln w="0">
            <a:noFill/>
          </a:ln>
        </p:spPr>
      </p:pic>
      <p:sp>
        <p:nvSpPr>
          <p:cNvPr id="290" name="CustomShape 4"/>
          <p:cNvSpPr/>
          <p:nvPr/>
        </p:nvSpPr>
        <p:spPr>
          <a:xfrm>
            <a:off x="6961680" y="6426000"/>
            <a:ext cx="4561200" cy="21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de-DE" sz="1000" b="0" strike="noStrike" spc="-1">
                <a:solidFill>
                  <a:srgbClr val="406D9B"/>
                </a:solidFill>
                <a:latin typeface="Frutiger LT Com 45 Light"/>
              </a:rPr>
              <a:t>Lehrgebiet</a:t>
            </a:r>
            <a:r>
              <a:rPr lang="de-DE" sz="1000" b="1" strike="noStrike" spc="-1">
                <a:solidFill>
                  <a:srgbClr val="406D9B"/>
                </a:solidFill>
                <a:latin typeface="Frutiger LT Com 45 Light"/>
              </a:rPr>
              <a:t> Multimedia und Internetanwendungen</a:t>
            </a:r>
            <a:endParaRPr lang="de-DE" sz="1000" b="0" strike="noStrike" spc="-1">
              <a:latin typeface="Arial"/>
            </a:endParaRPr>
          </a:p>
        </p:txBody>
      </p:sp>
      <p:pic>
        <p:nvPicPr>
          <p:cNvPr id="291" name="Grafik 12"/>
          <p:cNvPicPr/>
          <p:nvPr/>
        </p:nvPicPr>
        <p:blipFill>
          <a:blip r:embed="rId14"/>
          <a:srcRect r="79653"/>
          <a:stretch/>
        </p:blipFill>
        <p:spPr>
          <a:xfrm>
            <a:off x="11019600" y="555120"/>
            <a:ext cx="503640" cy="448560"/>
          </a:xfrm>
          <a:prstGeom prst="rect">
            <a:avLst/>
          </a:prstGeom>
          <a:ln w="0">
            <a:noFill/>
          </a:ln>
        </p:spPr>
      </p:pic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715680" y="1229400"/>
            <a:ext cx="10803960" cy="4791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0200" indent="-2498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Textmasterformat bearbeiten</a:t>
            </a:r>
          </a:p>
          <a:p>
            <a:pPr marL="693000" lvl="1" indent="-23508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Fünfte Ebene</a:t>
            </a:r>
          </a:p>
        </p:txBody>
      </p:sp>
      <p:sp>
        <p:nvSpPr>
          <p:cNvPr id="293" name="PlaceHolder 6"/>
          <p:cNvSpPr>
            <a:spLocks noGrp="1"/>
          </p:cNvSpPr>
          <p:nvPr>
            <p:ph type="sldNum"/>
          </p:nvPr>
        </p:nvSpPr>
        <p:spPr>
          <a:xfrm>
            <a:off x="1055520" y="6426000"/>
            <a:ext cx="553320" cy="2404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5A1EA883-EF57-4340-BA03-9DF57B918FCD}" type="slidenum">
              <a:rPr lang="de-DE" sz="900" b="1" strike="noStrike" spc="-1">
                <a:solidFill>
                  <a:srgbClr val="406D9B"/>
                </a:solidFill>
                <a:latin typeface="Frutiger LT Com 45 Light"/>
              </a:rPr>
              <a:t>‹Nr.›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294" name="PlaceHolder 7"/>
          <p:cNvSpPr>
            <a:spLocks noGrp="1"/>
          </p:cNvSpPr>
          <p:nvPr>
            <p:ph type="ftr"/>
          </p:nvPr>
        </p:nvSpPr>
        <p:spPr>
          <a:xfrm>
            <a:off x="1631520" y="6426000"/>
            <a:ext cx="4122360" cy="315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406D9B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295" name="PlaceHolder 8"/>
          <p:cNvSpPr>
            <a:spLocks noGrp="1"/>
          </p:cNvSpPr>
          <p:nvPr>
            <p:ph type="title"/>
          </p:nvPr>
        </p:nvSpPr>
        <p:spPr>
          <a:xfrm>
            <a:off x="720000" y="260640"/>
            <a:ext cx="8183880" cy="66168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406D9B"/>
                </a:solidFill>
                <a:latin typeface="Frutiger LT Com 45 Light"/>
              </a:rPr>
              <a:t>Titelmasterformat durch Klicken bearbeiten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1180800" y="4097520"/>
            <a:ext cx="8928720" cy="112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Frutiger LT Com 45 Light"/>
              </a:rPr>
              <a:t>Automatische Erstellung einer Wissensrepräsentation aus einem medizinischen Text</a:t>
            </a:r>
          </a:p>
        </p:txBody>
      </p:sp>
      <p:sp>
        <p:nvSpPr>
          <p:cNvPr id="339" name="TextShape 2"/>
          <p:cNvSpPr txBox="1"/>
          <p:nvPr/>
        </p:nvSpPr>
        <p:spPr>
          <a:xfrm>
            <a:off x="1180800" y="5321880"/>
            <a:ext cx="8928720" cy="108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de-DE" sz="2400" b="1" strike="noStrike" spc="-1">
                <a:solidFill>
                  <a:srgbClr val="004C97"/>
                </a:solidFill>
                <a:latin typeface="Frutiger LT Com 45 Light"/>
              </a:rPr>
              <a:t>Fachpraktikum Natural Language Processing, Information Extraction und Retrieval (01589)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10116000" y="2349000"/>
            <a:ext cx="1944000" cy="1306440"/>
          </a:xfrm>
          <a:prstGeom prst="rect">
            <a:avLst/>
          </a:prstGeom>
          <a:solidFill>
            <a:srgbClr val="5073A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Frutiger LT Com 45 Light"/>
              </a:rPr>
              <a:t>Fakultät für</a:t>
            </a:r>
            <a:endParaRPr lang="de-DE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de-DE" sz="1600" b="1" strike="noStrike" spc="-1">
                <a:solidFill>
                  <a:srgbClr val="FFFFFF"/>
                </a:solidFill>
                <a:latin typeface="Frutiger LT Com 45 Light"/>
              </a:rPr>
              <a:t>Mathematik und</a:t>
            </a:r>
            <a:br>
              <a:rPr/>
            </a:br>
            <a:r>
              <a:rPr lang="de-DE" sz="1600" b="1" strike="noStrike" spc="-1">
                <a:solidFill>
                  <a:srgbClr val="FFFFFF"/>
                </a:solidFill>
                <a:latin typeface="Frutiger LT Com 45 Light"/>
              </a:rPr>
              <a:t>Informatik</a:t>
            </a:r>
            <a:endParaRPr lang="de-DE" sz="16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Folie mit Agenda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715680" y="1700640"/>
            <a:ext cx="10803960" cy="43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67" name="TextShape 3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8" name="TextShape 4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564F56BD-C8EE-4DE2-BD40-0964940A191E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10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369" name="CustomShape 5"/>
          <p:cNvSpPr/>
          <p:nvPr/>
        </p:nvSpPr>
        <p:spPr>
          <a:xfrm>
            <a:off x="1032480" y="1087560"/>
            <a:ext cx="24955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Frutiger LT Com 45 Light"/>
              </a:rPr>
              <a:t>Thema 1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370" name="CustomShape 6"/>
          <p:cNvSpPr/>
          <p:nvPr/>
        </p:nvSpPr>
        <p:spPr>
          <a:xfrm>
            <a:off x="3529080" y="1072080"/>
            <a:ext cx="163116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B1B3B3"/>
                </a:solidFill>
                <a:latin typeface="Frutiger LT Com 45 Light"/>
              </a:rPr>
              <a:t>Aspekt 1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371" name="CustomShape 7"/>
          <p:cNvSpPr/>
          <p:nvPr/>
        </p:nvSpPr>
        <p:spPr>
          <a:xfrm>
            <a:off x="5313240" y="1087560"/>
            <a:ext cx="13838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B1B3B3"/>
                </a:solidFill>
                <a:latin typeface="Frutiger LT Com 45 Light"/>
              </a:rPr>
              <a:t>Aspekt 2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372" name="CustomShape 8"/>
          <p:cNvSpPr/>
          <p:nvPr/>
        </p:nvSpPr>
        <p:spPr>
          <a:xfrm>
            <a:off x="8460000" y="1082880"/>
            <a:ext cx="21722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200" b="0" strike="noStrike" spc="-1">
                <a:solidFill>
                  <a:srgbClr val="B1B3B3"/>
                </a:solidFill>
                <a:latin typeface="Frutiger LT Com 45 Light"/>
              </a:rPr>
              <a:t>Thema 3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373" name="Line 9"/>
          <p:cNvSpPr/>
          <p:nvPr/>
        </p:nvSpPr>
        <p:spPr>
          <a:xfrm>
            <a:off x="1079640" y="1395000"/>
            <a:ext cx="9840600" cy="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74" name="CustomShape 10"/>
          <p:cNvSpPr/>
          <p:nvPr/>
        </p:nvSpPr>
        <p:spPr>
          <a:xfrm>
            <a:off x="6876360" y="1072080"/>
            <a:ext cx="13838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B1B3B3"/>
                </a:solidFill>
                <a:latin typeface="Frutiger LT Com 45 Light"/>
              </a:rPr>
              <a:t>Aspekt 3</a:t>
            </a:r>
            <a:endParaRPr lang="de-DE" sz="1200" b="0" strike="noStrike" spc="-1">
              <a:latin typeface="Arial"/>
            </a:endParaRPr>
          </a:p>
        </p:txBody>
      </p:sp>
      <p:sp>
        <p:nvSpPr>
          <p:cNvPr id="375" name="CustomShape 11"/>
          <p:cNvSpPr/>
          <p:nvPr/>
        </p:nvSpPr>
        <p:spPr>
          <a:xfrm>
            <a:off x="1944000" y="1316520"/>
            <a:ext cx="143640" cy="12600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715680" y="1700640"/>
            <a:ext cx="10803960" cy="432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79" name="TextShape 4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A166BCBF-12C0-4AD0-A267-CFCE4CA92B89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11</a:t>
            </a:fld>
            <a:endParaRPr lang="de-DE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Shape 1"/>
          <p:cNvSpPr txBox="1"/>
          <p:nvPr/>
        </p:nvSpPr>
        <p:spPr>
          <a:xfrm>
            <a:off x="8859240" y="2148480"/>
            <a:ext cx="3213000" cy="213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Frutiger LT Com 45 Light"/>
              </a:rPr>
              <a:t>Anne Koch</a:t>
            </a:r>
            <a:endParaRPr lang="de-DE" sz="2800" b="0" strike="noStrike" spc="-1">
              <a:solidFill>
                <a:srgbClr val="000000"/>
              </a:solidFill>
              <a:latin typeface="Frutiger LT Com 45 Ligh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Frutiger LT Com 45 Light"/>
              </a:rPr>
              <a:t>Clara Jansen</a:t>
            </a:r>
            <a:endParaRPr lang="de-DE" sz="2800" b="0" strike="noStrike" spc="-1">
              <a:solidFill>
                <a:srgbClr val="000000"/>
              </a:solidFill>
              <a:latin typeface="Frutiger LT Com 45 Light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de-DE" sz="2800" b="0" strike="noStrike" spc="-1">
                <a:solidFill>
                  <a:srgbClr val="FFFFFF"/>
                </a:solidFill>
                <a:latin typeface="Frutiger LT Com 45 Light"/>
              </a:rPr>
              <a:t>Dietrich Tönnies</a:t>
            </a:r>
            <a:endParaRPr lang="de-DE" sz="28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81" name="Line 2"/>
          <p:cNvSpPr/>
          <p:nvPr/>
        </p:nvSpPr>
        <p:spPr>
          <a:xfrm>
            <a:off x="1037520" y="1520640"/>
            <a:ext cx="17640" cy="3816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82" name="CustomShape 3"/>
          <p:cNvSpPr/>
          <p:nvPr/>
        </p:nvSpPr>
        <p:spPr>
          <a:xfrm>
            <a:off x="1145160" y="1746720"/>
            <a:ext cx="401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Thema 1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1145160" y="2445120"/>
            <a:ext cx="2286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Thema 2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384" name="CustomShape 5"/>
          <p:cNvSpPr/>
          <p:nvPr/>
        </p:nvSpPr>
        <p:spPr>
          <a:xfrm>
            <a:off x="1131480" y="4281120"/>
            <a:ext cx="3654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Thema 3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385" name="CustomShape 6"/>
          <p:cNvSpPr/>
          <p:nvPr/>
        </p:nvSpPr>
        <p:spPr>
          <a:xfrm>
            <a:off x="1487520" y="3219840"/>
            <a:ext cx="2286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Aspekt 2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386" name="CustomShape 7"/>
          <p:cNvSpPr/>
          <p:nvPr/>
        </p:nvSpPr>
        <p:spPr>
          <a:xfrm>
            <a:off x="1487520" y="2814120"/>
            <a:ext cx="2286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Aspekt 1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387" name="CustomShape 8"/>
          <p:cNvSpPr/>
          <p:nvPr/>
        </p:nvSpPr>
        <p:spPr>
          <a:xfrm>
            <a:off x="1487520" y="3625560"/>
            <a:ext cx="2286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Aspekt 3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715680" y="1229400"/>
            <a:ext cx="10803960" cy="4791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250200" indent="-2498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Quelle 1</a:t>
            </a:r>
          </a:p>
          <a:p>
            <a:pPr marL="250200" indent="-2498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en-US" sz="1700" b="0" strike="noStrike" spc="-1">
                <a:solidFill>
                  <a:srgbClr val="000000"/>
                </a:solidFill>
                <a:latin typeface="Frutiger LT Com 45 Light"/>
              </a:rPr>
              <a:t>Quelle 2</a:t>
            </a:r>
            <a:endParaRPr lang="de-DE" sz="1700" b="0" strike="noStrike" spc="-1">
              <a:solidFill>
                <a:srgbClr val="000000"/>
              </a:solidFill>
              <a:latin typeface="Frutiger LT Com 45 Light"/>
            </a:endParaRPr>
          </a:p>
          <a:p>
            <a:pPr marL="250200" indent="-249840">
              <a:lnSpc>
                <a:spcPct val="100000"/>
              </a:lnSpc>
              <a:spcAft>
                <a:spcPts val="1199"/>
              </a:spcAft>
              <a:buClr>
                <a:srgbClr val="5073A5"/>
              </a:buClr>
              <a:buFont typeface="Symbol"/>
              <a:buChar char="-"/>
            </a:pPr>
            <a:r>
              <a:rPr lang="de-DE" sz="1700" b="0" strike="noStrike" spc="-1">
                <a:solidFill>
                  <a:srgbClr val="000000"/>
                </a:solidFill>
                <a:latin typeface="Frutiger LT Com 45 Light"/>
              </a:rPr>
              <a:t>…</a:t>
            </a:r>
          </a:p>
        </p:txBody>
      </p:sp>
      <p:sp>
        <p:nvSpPr>
          <p:cNvPr id="389" name="TextShape 2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406D9B"/>
                </a:solidFill>
                <a:latin typeface="Frutiger LT Com 45 Light"/>
              </a:rPr>
              <a:t>Quellen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479520" y="6381360"/>
            <a:ext cx="719640" cy="215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TextShape 4"/>
          <p:cNvSpPr txBox="1"/>
          <p:nvPr/>
        </p:nvSpPr>
        <p:spPr>
          <a:xfrm>
            <a:off x="1631520" y="6426000"/>
            <a:ext cx="4122360" cy="31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406D9B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406D9B"/>
                </a:solidFill>
                <a:latin typeface="Frutiger LT Com 45 Light"/>
              </a:rPr>
              <a:t>Agenda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1631520" y="6426000"/>
            <a:ext cx="4122360" cy="31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4C97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1260000" y="1564200"/>
            <a:ext cx="9000000" cy="42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1. Aufgabenstellung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2. Probleme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	2.1 Aspekt 1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	2.2 Aspekt 2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3. Forschungsziele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4. Lösungsansatz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5. Modelle und Implementierung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	5.1 Allgemein (SpaCy, EntityLinker, …)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	5.2 Vorstellung der prototypischen Software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		5.2.1 Struktur / UML-Diagramme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		5.2.2 Preprocessor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		5.2.3 Knowledge-Extractor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		5.2.4 RDF-Serializer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6. Evaluation</a:t>
            </a: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7. Zusammenfassung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344" name="Line 4"/>
          <p:cNvSpPr/>
          <p:nvPr/>
        </p:nvSpPr>
        <p:spPr>
          <a:xfrm>
            <a:off x="1037520" y="1520640"/>
            <a:ext cx="17640" cy="3816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45" name="TextShape 5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47580363-051C-4EC9-A389-BDE383F70A03}" type="slidenum">
              <a:rPr lang="de-DE" sz="900" b="1" strike="noStrike" spc="-1">
                <a:solidFill>
                  <a:srgbClr val="406D9B"/>
                </a:solidFill>
                <a:latin typeface="Frutiger LT Com 45 Light"/>
              </a:rPr>
              <a:t>2</a:t>
            </a:fld>
            <a:endParaRPr lang="de-DE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47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70F38376-4304-4895-A509-0FB3E27C3C74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3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348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Aufgabenstellung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720000" y="1196640"/>
            <a:ext cx="101282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Frutiger LT Com 45 Light"/>
              </a:rPr>
              <a:t>Automatische Erstellung einer Wissensrepräsentation aus einem medizinischen Text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4AAE7838-D0A7-41A9-880C-F3895D508CFD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4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352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Probleme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C7F92E6A-7C08-4387-9A61-38A5C525E660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5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355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</a:rPr>
              <a:t>Lösungsansatz</a:t>
            </a:r>
            <a:endParaRPr lang="de-DE" sz="2200" b="0" strike="noStrike" spc="-1" dirty="0">
              <a:solidFill>
                <a:srgbClr val="000000"/>
              </a:solidFill>
              <a:latin typeface="Frutiger LT Com 45 Ligh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D0AE9F-BFDB-86F2-E8D1-B1C1276F5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784" y="1269464"/>
            <a:ext cx="4212505" cy="4809391"/>
          </a:xfrm>
          <a:prstGeom prst="rect">
            <a:avLst/>
          </a:prstGeom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BD95B691-6302-F0A8-98C0-4C85043C3A01}"/>
              </a:ext>
            </a:extLst>
          </p:cNvPr>
          <p:cNvSpPr/>
          <p:nvPr/>
        </p:nvSpPr>
        <p:spPr>
          <a:xfrm>
            <a:off x="720000" y="1269464"/>
            <a:ext cx="6170994" cy="45074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National Library of Medicine (NLM) stellt </a:t>
            </a:r>
            <a:r>
              <a:rPr lang="de-DE" spc="-1" dirty="0" err="1">
                <a:solidFill>
                  <a:srgbClr val="000000"/>
                </a:solidFill>
                <a:latin typeface="Frutiger LT Com 45 Light"/>
              </a:rPr>
              <a:t>Named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 Entity Recognition Tools auf ihrer Webseite zu Verfügung *)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Vokabular: </a:t>
            </a:r>
            <a:r>
              <a:rPr lang="de-DE" spc="-1" dirty="0" err="1">
                <a:solidFill>
                  <a:srgbClr val="000000"/>
                </a:solidFill>
                <a:latin typeface="Frutiger LT Com 45 Light"/>
              </a:rPr>
              <a:t>MetaMap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 bzw. </a:t>
            </a:r>
            <a:r>
              <a:rPr lang="de-DE" spc="-1" dirty="0" err="1">
                <a:solidFill>
                  <a:srgbClr val="000000"/>
                </a:solidFill>
                <a:latin typeface="Frutiger LT Com 45 Light"/>
              </a:rPr>
              <a:t>MetaMapLite</a:t>
            </a:r>
            <a:endParaRPr lang="de-DE" spc="-1" dirty="0">
              <a:solidFill>
                <a:srgbClr val="000000"/>
              </a:solidFill>
              <a:latin typeface="Frutiger LT Com 45 Light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Für das Training des </a:t>
            </a:r>
            <a:r>
              <a:rPr lang="de-DE" spc="-1" dirty="0" err="1">
                <a:solidFill>
                  <a:srgbClr val="000000"/>
                </a:solidFill>
                <a:latin typeface="Frutiger LT Com 45 Light"/>
              </a:rPr>
              <a:t>spaCy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 Entity </a:t>
            </a:r>
            <a:r>
              <a:rPr lang="de-DE" spc="-1" dirty="0" err="1">
                <a:solidFill>
                  <a:srgbClr val="000000"/>
                </a:solidFill>
                <a:latin typeface="Frutiger LT Com 45 Light"/>
              </a:rPr>
              <a:t>Rulers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 wurde das Vokabular aus dem </a:t>
            </a:r>
            <a:r>
              <a:rPr lang="de-DE" spc="-1" dirty="0" err="1">
                <a:solidFill>
                  <a:srgbClr val="000000"/>
                </a:solidFill>
                <a:latin typeface="Frutiger LT Com 45 Light"/>
              </a:rPr>
              <a:t>MetaMapLite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-Projekt verwendet.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Der Concept Unified Identifier (CUI) ermöglicht die Suche nach Synonymen.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Viele Begriffe des Vokabulars enthalten eine Kategorisierung wie </a:t>
            </a:r>
            <a:r>
              <a:rPr lang="de-DE" i="1" spc="-1" dirty="0" err="1">
                <a:solidFill>
                  <a:srgbClr val="000000"/>
                </a:solidFill>
                <a:latin typeface="Frutiger LT Com 45 Light"/>
              </a:rPr>
              <a:t>disease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, </a:t>
            </a:r>
            <a:r>
              <a:rPr lang="de-DE" i="1" spc="-1" dirty="0" err="1">
                <a:solidFill>
                  <a:srgbClr val="000000"/>
                </a:solidFill>
                <a:latin typeface="Frutiger LT Com 45 Light"/>
              </a:rPr>
              <a:t>disorder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, </a:t>
            </a:r>
            <a:r>
              <a:rPr lang="de-DE" i="1" spc="-1" dirty="0" err="1">
                <a:solidFill>
                  <a:srgbClr val="000000"/>
                </a:solidFill>
                <a:latin typeface="Frutiger LT Com 45 Light"/>
              </a:rPr>
              <a:t>finding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, etc.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Fehlt eine Kategorisierung, kann über die Synonymen-Suche ein Begriff mit Kategorisierung gesucht werden.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Diese Kategorisierung wird auch für das Training des Entity </a:t>
            </a:r>
            <a:r>
              <a:rPr lang="de-DE" spc="-1" dirty="0" err="1">
                <a:solidFill>
                  <a:srgbClr val="000000"/>
                </a:solidFill>
                <a:latin typeface="Frutiger LT Com 45 Light"/>
              </a:rPr>
              <a:t>Rulers</a:t>
            </a:r>
            <a:r>
              <a:rPr lang="de-DE" spc="-1" dirty="0">
                <a:solidFill>
                  <a:srgbClr val="000000"/>
                </a:solidFill>
                <a:latin typeface="Frutiger LT Com 45 Light"/>
              </a:rPr>
              <a:t> übernommen.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e-DE" sz="1800" b="0" strike="noStrike" spc="-1" dirty="0">
              <a:latin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67F54D-8227-6A89-78DA-EE4F5B60AFC1}"/>
              </a:ext>
            </a:extLst>
          </p:cNvPr>
          <p:cNvSpPr txBox="1"/>
          <p:nvPr/>
        </p:nvSpPr>
        <p:spPr>
          <a:xfrm>
            <a:off x="651827" y="5948050"/>
            <a:ext cx="4160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*) https://ii.nlm.nih.gov/Interactive/UTS_Required/MetaMap.html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02375-252A-474D-5D8C-B488BB93DC2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pc="-1" dirty="0" err="1">
                <a:solidFill>
                  <a:srgbClr val="5073A5"/>
                </a:solidFill>
                <a:latin typeface="Frutiger LT Com 45 Light"/>
                <a:ea typeface="+mn-ea"/>
                <a:cs typeface="+mn-cs"/>
              </a:rPr>
              <a:t>SpaCy‘s</a:t>
            </a:r>
            <a:r>
              <a:rPr lang="de-DE" sz="2200" b="1" spc="-1" dirty="0">
                <a:solidFill>
                  <a:srgbClr val="5073A5"/>
                </a:solidFill>
                <a:latin typeface="Frutiger LT Com 45 Light"/>
                <a:ea typeface="+mn-ea"/>
                <a:cs typeface="+mn-cs"/>
              </a:rPr>
              <a:t> Entity </a:t>
            </a:r>
            <a:r>
              <a:rPr lang="de-DE" sz="2200" b="1" spc="-1" dirty="0" err="1">
                <a:solidFill>
                  <a:srgbClr val="5073A5"/>
                </a:solidFill>
                <a:latin typeface="Frutiger LT Com 45 Light"/>
                <a:ea typeface="+mn-ea"/>
                <a:cs typeface="+mn-cs"/>
              </a:rPr>
              <a:t>Ruler</a:t>
            </a:r>
            <a:endParaRPr lang="de-DE" sz="2200" b="1" spc="-1" dirty="0">
              <a:solidFill>
                <a:srgbClr val="5073A5"/>
              </a:solidFill>
              <a:latin typeface="Frutiger LT Com 45 Light"/>
              <a:ea typeface="+mn-ea"/>
              <a:cs typeface="+mn-cs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E70C3E0-E250-BC0E-AA4E-2B892EC74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80" y="1463599"/>
            <a:ext cx="10729439" cy="432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4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57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C5573799-0A31-401F-92C4-6705CCA6B543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7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358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 dirty="0">
                <a:solidFill>
                  <a:srgbClr val="5073A5"/>
                </a:solidFill>
                <a:latin typeface="Frutiger LT Com 45 Light"/>
              </a:rPr>
              <a:t>Implementierung / Klassendiagramm</a:t>
            </a:r>
            <a:endParaRPr lang="de-DE" sz="2200" b="0" strike="noStrike" spc="-1" dirty="0">
              <a:solidFill>
                <a:srgbClr val="000000"/>
              </a:solidFill>
              <a:latin typeface="Frutiger LT Com 45 Ligh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BD4970-8F2D-B60F-BCF3-6835ADAA9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8" y="1068512"/>
            <a:ext cx="10217143" cy="51046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810E913F-87BD-4844-914F-489A9B4C1696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8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Evaluation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1631520" y="6426000"/>
            <a:ext cx="727236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5073A5"/>
                </a:solidFill>
                <a:latin typeface="Frutiger LT Com 45 Light"/>
              </a:rPr>
              <a:t>Fußzeile</a:t>
            </a:r>
            <a:endParaRPr lang="de-DE" sz="900" b="0" strike="noStrike" spc="-1">
              <a:latin typeface="Times New Roman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1055520" y="6426000"/>
            <a:ext cx="553320" cy="24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fld id="{B3AA2393-6CAD-47F5-B2B4-97C89E117396}" type="slidenum">
              <a:rPr lang="de-DE" sz="900" b="1" strike="noStrike" spc="-1">
                <a:solidFill>
                  <a:srgbClr val="5073A5"/>
                </a:solidFill>
                <a:latin typeface="Frutiger LT Com 45 Light"/>
              </a:rPr>
              <a:t>9</a:t>
            </a:fld>
            <a:endParaRPr lang="de-DE" sz="900" b="0" strike="noStrike" spc="-1">
              <a:latin typeface="Times New Roman"/>
            </a:endParaRPr>
          </a:p>
        </p:txBody>
      </p:sp>
      <p:sp>
        <p:nvSpPr>
          <p:cNvPr id="364" name="TextShape 3"/>
          <p:cNvSpPr txBox="1"/>
          <p:nvPr/>
        </p:nvSpPr>
        <p:spPr>
          <a:xfrm>
            <a:off x="720000" y="260640"/>
            <a:ext cx="8183880" cy="66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b="1" strike="noStrike" spc="-1">
                <a:solidFill>
                  <a:srgbClr val="5073A5"/>
                </a:solidFill>
                <a:latin typeface="Frutiger LT Com 45 Light"/>
              </a:rPr>
              <a:t>Zusammenfassung</a:t>
            </a:r>
            <a:endParaRPr lang="de-DE" sz="2200" b="0" strike="noStrike" spc="-1">
              <a:solidFill>
                <a:srgbClr val="000000"/>
              </a:solidFill>
              <a:latin typeface="Frutiger LT Com 45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C97"/>
      </a:dk2>
      <a:lt2>
        <a:srgbClr val="CCDBEA"/>
      </a:lt2>
      <a:accent1>
        <a:srgbClr val="004C97"/>
      </a:accent1>
      <a:accent2>
        <a:srgbClr val="336600"/>
      </a:accent2>
      <a:accent3>
        <a:srgbClr val="C84F0E"/>
      </a:accent3>
      <a:accent4>
        <a:srgbClr val="993333"/>
      </a:accent4>
      <a:accent5>
        <a:srgbClr val="006666"/>
      </a:accent5>
      <a:accent6>
        <a:srgbClr val="B1B3B3"/>
      </a:accent6>
      <a:hlink>
        <a:srgbClr val="004C97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FernUni</Template>
  <TotalTime>0</TotalTime>
  <Words>284</Words>
  <Application>Microsoft Office PowerPoint</Application>
  <PresentationFormat>Breitbild</PresentationFormat>
  <Paragraphs>75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13</vt:i4>
      </vt:variant>
    </vt:vector>
  </HeadingPairs>
  <TitlesOfParts>
    <vt:vector size="25" baseType="lpstr">
      <vt:lpstr>Arial</vt:lpstr>
      <vt:lpstr>Frutiger LT Com 45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SpaCy‘s Entity Ruler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FernUniversität Hagen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Jessen, Malte</dc:creator>
  <dc:description/>
  <cp:lastModifiedBy>Dietrich Tönnies</cp:lastModifiedBy>
  <cp:revision>643</cp:revision>
  <dcterms:created xsi:type="dcterms:W3CDTF">2017-05-29T05:49:40Z</dcterms:created>
  <dcterms:modified xsi:type="dcterms:W3CDTF">2023-03-12T07:28:58Z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Breitbild</vt:lpwstr>
  </property>
  <property fmtid="{D5CDD505-2E9C-101B-9397-08002B2CF9AE}" pid="4" name="Slides">
    <vt:i4>12</vt:i4>
  </property>
</Properties>
</file>