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25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14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Folie mittels Klicken verschieben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3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3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3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DC00D46-01A8-4D06-8095-B1E3268779DE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88465B9-1BC4-40FA-847C-C4D4722C6E3F}" type="slidenum">
              <a:rPr lang="de-DE" sz="1200" b="0" strike="noStrike" spc="-1">
                <a:latin typeface="Times New Roman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15"/>
          <p:cNvPicPr/>
          <p:nvPr/>
        </p:nvPicPr>
        <p:blipFill>
          <a:blip r:embed="rId15"/>
          <a:srcRect t="33854" b="16150"/>
          <a:stretch/>
        </p:blipFill>
        <p:spPr>
          <a:xfrm>
            <a:off x="0" y="0"/>
            <a:ext cx="12191760" cy="3428640"/>
          </a:xfrm>
          <a:prstGeom prst="rect">
            <a:avLst/>
          </a:prstGeom>
          <a:ln w="0">
            <a:noFill/>
          </a:ln>
        </p:spPr>
      </p:pic>
      <p:pic>
        <p:nvPicPr>
          <p:cNvPr id="8" name="Grafik 11"/>
          <p:cNvPicPr/>
          <p:nvPr/>
        </p:nvPicPr>
        <p:blipFill>
          <a:blip r:embed="rId16"/>
          <a:stretch/>
        </p:blipFill>
        <p:spPr>
          <a:xfrm>
            <a:off x="263520" y="332640"/>
            <a:ext cx="2476440" cy="44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1180800" y="4097520"/>
            <a:ext cx="8928720" cy="1124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</a:p>
        </p:txBody>
      </p:sp>
      <p:grpSp>
        <p:nvGrpSpPr>
          <p:cNvPr id="10" name="Group 7"/>
          <p:cNvGrpSpPr/>
          <p:nvPr/>
        </p:nvGrpSpPr>
        <p:grpSpPr>
          <a:xfrm>
            <a:off x="10104120" y="2126880"/>
            <a:ext cx="2087640" cy="1740960"/>
            <a:chOff x="10104120" y="2126880"/>
            <a:chExt cx="2087640" cy="1740960"/>
          </a:xfrm>
        </p:grpSpPr>
        <p:sp>
          <p:nvSpPr>
            <p:cNvPr id="11" name="CustomShape 8"/>
            <p:cNvSpPr/>
            <p:nvPr/>
          </p:nvSpPr>
          <p:spPr>
            <a:xfrm flipV="1">
              <a:off x="10920240" y="2126520"/>
              <a:ext cx="1271520" cy="942480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" name="Group 9"/>
            <p:cNvGrpSpPr/>
            <p:nvPr/>
          </p:nvGrpSpPr>
          <p:grpSpPr>
            <a:xfrm>
              <a:off x="10104120" y="2126880"/>
              <a:ext cx="2087640" cy="1740960"/>
              <a:chOff x="10104120" y="2126880"/>
              <a:chExt cx="2087640" cy="1740960"/>
            </a:xfrm>
          </p:grpSpPr>
          <p:sp>
            <p:nvSpPr>
              <p:cNvPr id="13" name="CustomShape 10"/>
              <p:cNvSpPr/>
              <p:nvPr/>
            </p:nvSpPr>
            <p:spPr>
              <a:xfrm flipV="1">
                <a:off x="10104120" y="2126520"/>
                <a:ext cx="2087640" cy="174096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rgbClr val="5073A5"/>
              </a:solidFill>
              <a:ln>
                <a:solidFill>
                  <a:srgbClr val="5073A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1"/>
              <p:cNvSpPr/>
              <p:nvPr/>
            </p:nvSpPr>
            <p:spPr>
              <a:xfrm>
                <a:off x="10247760" y="2368080"/>
                <a:ext cx="1800000" cy="10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de-DE" sz="1600" b="0" strike="noStrike" spc="-1">
                    <a:solidFill>
                      <a:srgbClr val="FFFFFF"/>
                    </a:solidFill>
                    <a:latin typeface="Frutiger LT Com 45 Light"/>
                  </a:rPr>
                  <a:t>Fakultät für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</a:rPr>
                  <a:t>Mathematik und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</a:rPr>
                  <a:t>Informatik</a:t>
                </a:r>
                <a:endParaRPr lang="de-DE" sz="1600" b="0" strike="noStrike" spc="-1">
                  <a:latin typeface="Arial"/>
                </a:endParaRPr>
              </a:p>
            </p:txBody>
          </p:sp>
        </p:grpSp>
      </p:grp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5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7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Mastertitelformat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01B5D32-A122-4994-A3CC-0FF4FD45CDFE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03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5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119D9E8-8D51-4195-885B-41F190BF4D12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48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49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Textmasterformat bearbeiten</a:t>
            </a:r>
          </a:p>
          <a:p>
            <a:pPr marL="45756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Ebene</a:t>
            </a:r>
          </a:p>
          <a:p>
            <a:pPr marL="9144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Ebene</a:t>
            </a:r>
          </a:p>
          <a:p>
            <a:pPr marL="13716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Ebene</a:t>
            </a:r>
          </a:p>
          <a:p>
            <a:pPr marL="18288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Fünfte Ebene</a:t>
            </a:r>
          </a:p>
        </p:txBody>
      </p:sp>
      <p:sp>
        <p:nvSpPr>
          <p:cNvPr id="152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53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DDBE467-836E-469F-87B1-60BEE947D2B7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92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94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95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1</a:t>
            </a:r>
          </a:p>
          <a:p>
            <a:pPr marL="743400" lvl="1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2</a:t>
            </a:r>
          </a:p>
          <a:p>
            <a:pPr marL="1200240" lvl="2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3</a:t>
            </a:r>
          </a:p>
          <a:p>
            <a:pPr marL="1657440" lvl="3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4</a:t>
            </a:r>
          </a:p>
        </p:txBody>
      </p:sp>
      <p:sp>
        <p:nvSpPr>
          <p:cNvPr id="198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68D62702-7EF6-4DEB-A7EC-D663C185D94E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3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41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Grafik 11"/>
          <p:cNvPicPr/>
          <p:nvPr/>
        </p:nvPicPr>
        <p:blipFill>
          <a:blip r:embed="rId15"/>
          <a:stretch/>
        </p:blipFill>
        <p:spPr>
          <a:xfrm>
            <a:off x="9336240" y="6143760"/>
            <a:ext cx="2476440" cy="449640"/>
          </a:xfrm>
          <a:prstGeom prst="rect">
            <a:avLst/>
          </a:prstGeom>
          <a:ln w="0">
            <a:noFill/>
          </a:ln>
        </p:spPr>
      </p:pic>
      <p:grpSp>
        <p:nvGrpSpPr>
          <p:cNvPr id="244" name="Group 6"/>
          <p:cNvGrpSpPr/>
          <p:nvPr/>
        </p:nvGrpSpPr>
        <p:grpSpPr>
          <a:xfrm>
            <a:off x="8643960" y="0"/>
            <a:ext cx="3548160" cy="4580640"/>
            <a:chOff x="8643960" y="0"/>
            <a:chExt cx="3548160" cy="4580640"/>
          </a:xfrm>
        </p:grpSpPr>
        <p:pic>
          <p:nvPicPr>
            <p:cNvPr id="245" name="Grafik 18"/>
            <p:cNvPicPr/>
            <p:nvPr/>
          </p:nvPicPr>
          <p:blipFill>
            <a:blip r:embed="rId16"/>
            <a:stretch/>
          </p:blipFill>
          <p:spPr>
            <a:xfrm flipH="1">
              <a:off x="8643960" y="0"/>
              <a:ext cx="3548160" cy="458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" name="CustomShape 7"/>
            <p:cNvSpPr/>
            <p:nvPr/>
          </p:nvSpPr>
          <p:spPr>
            <a:xfrm>
              <a:off x="8859240" y="164880"/>
              <a:ext cx="3240000" cy="2268720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CustomShape 8"/>
          <p:cNvSpPr/>
          <p:nvPr/>
        </p:nvSpPr>
        <p:spPr>
          <a:xfrm>
            <a:off x="8761320" y="116640"/>
            <a:ext cx="32432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Frutiger LT Com 45 Light"/>
              </a:rPr>
              <a:t>Fakultät für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Frutiger LT Com 45 Light"/>
              </a:rPr>
              <a:t>Mathematik und Informatik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48" name="PlaceHolder 9"/>
          <p:cNvSpPr>
            <a:spLocks noGrp="1"/>
          </p:cNvSpPr>
          <p:nvPr>
            <p:ph type="body"/>
          </p:nvPr>
        </p:nvSpPr>
        <p:spPr>
          <a:xfrm>
            <a:off x="8859240" y="2148480"/>
            <a:ext cx="2703600" cy="1712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Anne Koch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Clara Jansen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4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8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91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Textmasterformat bearbeiten</a:t>
            </a:r>
          </a:p>
          <a:p>
            <a:pPr marL="693000" lvl="1" indent="-2350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Fünfte Ebene</a:t>
            </a: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A1EA883-EF57-4340-BA03-9DF57B918FCD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5" name="PlaceHolder 8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80800" y="4097520"/>
            <a:ext cx="8928720" cy="112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1180800" y="5321880"/>
            <a:ext cx="8928720" cy="108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4C97"/>
                </a:solidFill>
                <a:latin typeface="Frutiger LT Com 45 Light"/>
              </a:rPr>
              <a:t>Fachpraktikum Natural Language Processing, Information Extraction und Retrieval (01589)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0116000" y="2349000"/>
            <a:ext cx="1944000" cy="1306440"/>
          </a:xfrm>
          <a:prstGeom prst="rect">
            <a:avLst/>
          </a:prstGeom>
          <a:solidFill>
            <a:srgbClr val="5073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Frutiger LT Com 45 Light"/>
              </a:rPr>
              <a:t>Fakultät für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</a:rPr>
              <a:t>Mathematik und</a:t>
            </a:r>
            <a:br>
              <a:rPr/>
            </a:br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</a:rPr>
              <a:t>Informatik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166BCBF-12C0-4AD0-A267-CFCE4CA92B89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10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859240" y="2148480"/>
            <a:ext cx="3213000" cy="213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Anne Koch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Clara Jansen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1" name="Line 2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1145160" y="1746720"/>
            <a:ext cx="401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1145160" y="2445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1131480" y="4281120"/>
            <a:ext cx="365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3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487520" y="321984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1487520" y="2814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1487520" y="362556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3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715680" y="1229400"/>
            <a:ext cx="10803960" cy="479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Quelle 1</a:t>
            </a: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en-US" sz="1700" b="0" strike="noStrike" spc="-1">
                <a:solidFill>
                  <a:srgbClr val="000000"/>
                </a:solidFill>
                <a:latin typeface="Frutiger LT Com 45 Light"/>
              </a:rPr>
              <a:t>Quelle 2</a:t>
            </a:r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…</a:t>
            </a:r>
          </a:p>
        </p:txBody>
      </p:sp>
      <p:sp>
        <p:nvSpPr>
          <p:cNvPr id="389" name="TextShape 2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Quellen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79520" y="6381360"/>
            <a:ext cx="719640" cy="21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TextShape 4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Agenda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4C97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260000" y="1564200"/>
            <a:ext cx="900000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1. Aufgabenstellung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2. Probleme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2.1 Aspekt 1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2.2 Aspekt 2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3. Forschungsziele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4. Lösungsansatz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5. Modelle und Implementierung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5.1 Allgemein (SpaCy, EntityLinker, …)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5.2 Vorstellung der prototypischen Software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5.2.1 Struktur / UML-Diagramme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5.2.2 Preprocessor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5.2.3 Knowledge-Extractor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5.2.4 RDF-Serializer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6. Evaluation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7. Zusammenfassung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44" name="Line 4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5" name="TextShape 5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7580363-051C-4EC9-A389-BDE383F70A03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2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0F38376-4304-4895-A509-0FB3E27C3C7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3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Aufgabenstellung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720000" y="1196640"/>
            <a:ext cx="10128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AAE7838-D0A7-41A9-880C-F3895D508CFD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4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Probleme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7F92E6A-7C08-4387-9A61-38A5C525E660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5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Lösungsansatz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D0AE9F-BFDB-86F2-E8D1-B1C1276F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84" y="1269464"/>
            <a:ext cx="4212505" cy="4809391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BD95B691-6302-F0A8-98C0-4C85043C3A01}"/>
              </a:ext>
            </a:extLst>
          </p:cNvPr>
          <p:cNvSpPr/>
          <p:nvPr/>
        </p:nvSpPr>
        <p:spPr>
          <a:xfrm>
            <a:off x="720000" y="1269464"/>
            <a:ext cx="6170994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National Library of Medicine (NLM) stellt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Named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Entity Recognition Tools auf ihrer Webseite zu Verfügung *)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Vokabular: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bzw.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MetaMapLite</a:t>
            </a:r>
            <a:endParaRPr lang="de-DE" spc="-1" dirty="0">
              <a:solidFill>
                <a:srgbClr val="000000"/>
              </a:solidFill>
              <a:latin typeface="Frutiger LT Com 45 Light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Für das Training des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spaCy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Entity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Rulers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wurde das Vokabular aus dem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MetaMapLite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-Projekt verwendet.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Der Concept Unified Identifier (CUI) ermöglicht die Suche nach Synonymen.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Viele Begriffe des Vokabulars enthalten eine Kategorisierung wie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disease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disorder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finding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etc.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Fehlt eine Kategorisierung, kann über die Synonymen-Suche ein Begriff mit Kategorisierung gesucht werden.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Diese Kategorisierung wird auch für das Training des Entity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Rulers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übernommen.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67F54D-8227-6A89-78DA-EE4F5B60AFC1}"/>
              </a:ext>
            </a:extLst>
          </p:cNvPr>
          <p:cNvSpPr txBox="1"/>
          <p:nvPr/>
        </p:nvSpPr>
        <p:spPr>
          <a:xfrm>
            <a:off x="651827" y="5948050"/>
            <a:ext cx="416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*) https://ii.nlm.nih.gov/Interactive/UTS_Required/MetaMap.html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5573799-0A31-401F-92C4-6705CCA6B543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6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</a:rPr>
              <a:t>Implementierung / Klassendiagramm</a:t>
            </a:r>
            <a:endParaRPr lang="de-DE" sz="2200" b="0" strike="noStrike" spc="-1" dirty="0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BD4970-8F2D-B60F-BCF3-6835ADAA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8" y="1068512"/>
            <a:ext cx="10217143" cy="5104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10E913F-87BD-4844-914F-489A9B4C1696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7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Evaluation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3AA2393-6CAD-47F5-B2B4-97C89E117396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8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Zusammenfassung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Folie mit Agenda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64F56BD-C8EE-4DE2-BD40-0964940A191E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9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032480" y="1087560"/>
            <a:ext cx="2495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Frutiger LT Com 45 Light"/>
              </a:rPr>
              <a:t>Thema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3529080" y="1072080"/>
            <a:ext cx="16311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5313240" y="108756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2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2" name="CustomShape 8"/>
          <p:cNvSpPr/>
          <p:nvPr/>
        </p:nvSpPr>
        <p:spPr>
          <a:xfrm>
            <a:off x="8460000" y="1082880"/>
            <a:ext cx="2172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Thema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3" name="Line 9"/>
          <p:cNvSpPr/>
          <p:nvPr/>
        </p:nvSpPr>
        <p:spPr>
          <a:xfrm>
            <a:off x="1079640" y="1395000"/>
            <a:ext cx="9840600" cy="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4" name="CustomShape 10"/>
          <p:cNvSpPr/>
          <p:nvPr/>
        </p:nvSpPr>
        <p:spPr>
          <a:xfrm>
            <a:off x="6876360" y="107208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1944000" y="1316520"/>
            <a:ext cx="143640" cy="1260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279</Words>
  <Application>Microsoft Office PowerPoint</Application>
  <PresentationFormat>Breitbild</PresentationFormat>
  <Paragraphs>74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12</vt:i4>
      </vt:variant>
    </vt:vector>
  </HeadingPairs>
  <TitlesOfParts>
    <vt:vector size="24" baseType="lpstr">
      <vt:lpstr>Arial</vt:lpstr>
      <vt:lpstr>Frutiger LT Com 45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Jessen, Malte</dc:creator>
  <dc:description/>
  <cp:lastModifiedBy>Dietrich Tönnies</cp:lastModifiedBy>
  <cp:revision>642</cp:revision>
  <dcterms:created xsi:type="dcterms:W3CDTF">2017-05-29T05:49:40Z</dcterms:created>
  <dcterms:modified xsi:type="dcterms:W3CDTF">2023-03-11T18:55:27Z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