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22" r:id="rId1"/>
    <p:sldMasterId id="2147483749" r:id="rId2"/>
    <p:sldMasterId id="2147483739" r:id="rId3"/>
    <p:sldMasterId id="2147483744" r:id="rId4"/>
    <p:sldMasterId id="2147483717" r:id="rId5"/>
  </p:sldMasterIdLst>
  <p:notesMasterIdLst>
    <p:notesMasterId r:id="rId14"/>
  </p:notesMasterIdLst>
  <p:sldIdLst>
    <p:sldId id="289" r:id="rId6"/>
    <p:sldId id="373" r:id="rId7"/>
    <p:sldId id="372" r:id="rId8"/>
    <p:sldId id="369" r:id="rId9"/>
    <p:sldId id="371" r:id="rId10"/>
    <p:sldId id="374" r:id="rId11"/>
    <p:sldId id="292" r:id="rId12"/>
    <p:sldId id="34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rutiger LT Com 45 Light" panose="020B040303050402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tat, Valerie" initials="RV" lastIdx="1" clrIdx="0">
    <p:extLst>
      <p:ext uri="{19B8F6BF-5375-455C-9EA6-DF929625EA0E}">
        <p15:presenceInfo xmlns:p15="http://schemas.microsoft.com/office/powerpoint/2012/main" userId="Restat, Valer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3A5"/>
    <a:srgbClr val="F6E3D8"/>
    <a:srgbClr val="0099CC"/>
    <a:srgbClr val="DFECEC"/>
    <a:srgbClr val="E6ECE0"/>
    <a:srgbClr val="00656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58" autoAdjust="0"/>
  </p:normalViewPr>
  <p:slideViewPr>
    <p:cSldViewPr snapToObjects="1">
      <p:cViewPr varScale="1">
        <p:scale>
          <a:sx n="97" d="100"/>
          <a:sy n="97" d="100"/>
        </p:scale>
        <p:origin x="11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BCAC-5F00-47F0-BBE7-4862A47AF8BE}" type="datetimeFigureOut">
              <a:rPr lang="de-DE" smtClean="0"/>
              <a:t>30.08.2022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3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B30FBFF-F9CA-46A1-A02C-B79147FD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B30425AB-5B55-42FB-9186-52767892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solidFill>
                <a:srgbClr val="5073A5"/>
              </a:solidFill>
              <a:ln>
                <a:solidFill>
                  <a:srgbClr val="5073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6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FFBF-37F6-4C1E-9394-D8581F81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791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D4A4DBE-E1E9-41AB-B673-EC305D9B0691}"/>
              </a:ext>
            </a:extLst>
          </p:cNvPr>
          <p:cNvGrpSpPr/>
          <p:nvPr userDrawn="1"/>
        </p:nvGrpSpPr>
        <p:grpSpPr>
          <a:xfrm flipH="1">
            <a:off x="8643302" y="0"/>
            <a:ext cx="3548698" cy="4581128"/>
            <a:chOff x="1171" y="0"/>
            <a:chExt cx="4229489" cy="5877272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" y="0"/>
              <a:ext cx="4229489" cy="5877272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61B983-C9B2-470B-B425-A345C928F5B0}"/>
                </a:ext>
              </a:extLst>
            </p:cNvPr>
            <p:cNvSpPr/>
            <p:nvPr userDrawn="1"/>
          </p:nvSpPr>
          <p:spPr>
            <a:xfrm>
              <a:off x="263352" y="264339"/>
              <a:ext cx="3744416" cy="37407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412622-88A7-4EA5-8D7F-4B064147B9D5}"/>
              </a:ext>
            </a:extLst>
          </p:cNvPr>
          <p:cNvSpPr txBox="1"/>
          <p:nvPr userDrawn="1"/>
        </p:nvSpPr>
        <p:spPr>
          <a:xfrm>
            <a:off x="8758046" y="2857579"/>
            <a:ext cx="39570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Lehrgebiet Datenbanken und Informationssysteme</a:t>
            </a:r>
          </a:p>
          <a:p>
            <a:r>
              <a:rPr lang="de-DE" sz="1600" i="1" dirty="0">
                <a:solidFill>
                  <a:schemeClr val="bg1"/>
                </a:solidFill>
              </a:rPr>
              <a:t>https://www.fernuni-hagen.de/dbis/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0825" y="2148386"/>
            <a:ext cx="2922587" cy="4885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42555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53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8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736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483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790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35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5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5E8D84-46C7-407C-9DBA-2F5968E305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1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6802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475E0A8-A6CD-46B5-8497-BB4D644E58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273F78E-FD2A-495A-B70A-8DCF8E515F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2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1pPr>
            <a:lvl2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2pPr>
            <a:lvl3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3pPr>
            <a:lvl4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4pPr>
            <a:lvl5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C39B9-7BBD-481A-B002-32E41D017E6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2F303FB-A42C-415A-8D60-56FFC0D8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092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73127C-7AB6-4B39-9A5C-39D13DF60C8E}"/>
              </a:ext>
            </a:extLst>
          </p:cNvPr>
          <p:cNvGrpSpPr/>
          <p:nvPr userDrawn="1"/>
        </p:nvGrpSpPr>
        <p:grpSpPr>
          <a:xfrm>
            <a:off x="8643302" y="0"/>
            <a:ext cx="3548698" cy="4581128"/>
            <a:chOff x="2135560" y="1498887"/>
            <a:chExt cx="3548698" cy="4581128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1951D80-7FBA-4AB2-A39E-5324A39543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35560" y="1498887"/>
              <a:ext cx="3548698" cy="4581128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E577D90-ACD5-48A2-AE50-C4525514D6A6}"/>
                </a:ext>
              </a:extLst>
            </p:cNvPr>
            <p:cNvSpPr/>
            <p:nvPr userDrawn="1"/>
          </p:nvSpPr>
          <p:spPr>
            <a:xfrm>
              <a:off x="2351584" y="1663925"/>
              <a:ext cx="3240360" cy="2269131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412622-88A7-4EA5-8D7F-4B064147B9D5}"/>
              </a:ext>
            </a:extLst>
          </p:cNvPr>
          <p:cNvSpPr txBox="1"/>
          <p:nvPr userDrawn="1"/>
        </p:nvSpPr>
        <p:spPr>
          <a:xfrm>
            <a:off x="8758046" y="2857579"/>
            <a:ext cx="39570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Lehrgebiet Datenbanken und Informationssysteme</a:t>
            </a:r>
          </a:p>
          <a:p>
            <a:r>
              <a:rPr lang="de-DE" sz="1600" i="1" dirty="0">
                <a:solidFill>
                  <a:schemeClr val="bg1"/>
                </a:solidFill>
              </a:rPr>
              <a:t>https://www.fernuni-hagen.de/dbis/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0825" y="2148386"/>
            <a:ext cx="2922587" cy="48852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 &lt;Name&gt;</a:t>
            </a:r>
          </a:p>
        </p:txBody>
      </p:sp>
    </p:spTree>
    <p:extLst>
      <p:ext uri="{BB962C8B-B14F-4D97-AF65-F5344CB8AC3E}">
        <p14:creationId xmlns:p14="http://schemas.microsoft.com/office/powerpoint/2010/main" val="13213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  <a:solidFill>
            <a:schemeClr val="accent5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  <a:grpFill/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CAF72C7-C77C-47C9-A173-9953564D5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454CEA3-0199-42BD-94E6-D1A1AE08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accent5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78F55C-A286-475F-A0ED-EFD25CB43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4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4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Chair of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Databases and Information Systems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9A3C298C-8E6C-474A-8D72-026DC58A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6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7" r:id="rId3"/>
    <p:sldLayoutId id="2147483728" r:id="rId4"/>
    <p:sldLayoutId id="2147483729" r:id="rId5"/>
    <p:sldLayoutId id="2147483731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DE89E539-DDF0-42A6-9DA6-9E52FBDA98EB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0">
            <a:extLst>
              <a:ext uri="{FF2B5EF4-FFF2-40B4-BE49-F238E27FC236}">
                <a16:creationId xmlns:a16="http://schemas.microsoft.com/office/drawing/2014/main" id="{30A54B5A-DD49-414F-A210-5ABF98843B80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rgbClr val="5073A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5073A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rgbClr val="5073A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rgbClr val="5073A5"/>
                </a:solidFill>
              </a:rPr>
              <a:t>Chair of </a:t>
            </a:r>
            <a:r>
              <a:rPr lang="de-DE" dirty="0">
                <a:solidFill>
                  <a:srgbClr val="5073A5"/>
                </a:solidFill>
              </a:rPr>
              <a:t>Databases and Information Systems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9FEC083C-1A4A-4F0D-9ED7-8BCF276E8B8C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3F5D0EC6-967B-4160-9B28-C36EF6016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36E4B7-326F-4189-B992-34C64D21C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7" name="Gerade Verbindung 10">
            <a:extLst>
              <a:ext uri="{FF2B5EF4-FFF2-40B4-BE49-F238E27FC236}">
                <a16:creationId xmlns:a16="http://schemas.microsoft.com/office/drawing/2014/main" id="{80F844FC-CD28-41D5-824E-732803128C69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rgbClr val="5073A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cxnSp>
        <p:nvCxnSpPr>
          <p:cNvPr id="16" name="Gerade Verbindung 9">
            <a:extLst>
              <a:ext uri="{FF2B5EF4-FFF2-40B4-BE49-F238E27FC236}">
                <a16:creationId xmlns:a16="http://schemas.microsoft.com/office/drawing/2014/main" id="{D4761A56-508A-419A-99EB-516CB953A9CD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95013751-71D7-4F27-BEB4-8606FBF48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A0C8A0F-12FE-44E4-ACA2-633A7E56E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9" name="Gerade Verbindung 10">
            <a:extLst>
              <a:ext uri="{FF2B5EF4-FFF2-40B4-BE49-F238E27FC236}">
                <a16:creationId xmlns:a16="http://schemas.microsoft.com/office/drawing/2014/main" id="{00C4ED81-9517-4985-9954-A3FED9D55471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6FEF7212-40FB-4212-A093-380BE3E3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0E48DD16-9232-47FD-B268-3B04434B6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9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6278B7C-B042-4F80-B27F-557A7379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265BE-313D-44D5-85E8-9D067CD1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731A6-684B-4A63-B15A-9BDF99C9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1EB15-5320-4289-A59F-0ED9DF7B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3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A3FB4D0-721A-41BB-BBBE-12F8C7FA8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phic 4" descr="Puzzleteile Silhouette">
            <a:extLst>
              <a:ext uri="{FF2B5EF4-FFF2-40B4-BE49-F238E27FC236}">
                <a16:creationId xmlns:a16="http://schemas.microsoft.com/office/drawing/2014/main" id="{B2B2AFF5-4DE6-4C3F-8538-4823B0059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664" y="1358541"/>
            <a:ext cx="1972455" cy="197245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B2FF1B6-F9EC-46F8-A0BC-329647BEF336}"/>
              </a:ext>
            </a:extLst>
          </p:cNvPr>
          <p:cNvSpPr txBox="1"/>
          <p:nvPr/>
        </p:nvSpPr>
        <p:spPr>
          <a:xfrm>
            <a:off x="2050592" y="3330996"/>
            <a:ext cx="401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Abschlussgrafik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643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E2B59A-0C3A-4D4B-AD1F-172B5921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Vorlage blau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312F315-519E-4CFC-A848-FBEC6788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Mit Agenda-Balken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7BB2A3-9A23-4C62-AC15-EB67BFC81A20}"/>
              </a:ext>
            </a:extLst>
          </p:cNvPr>
          <p:cNvSpPr txBox="1"/>
          <p:nvPr/>
        </p:nvSpPr>
        <p:spPr>
          <a:xfrm>
            <a:off x="10116075" y="2348880"/>
            <a:ext cx="1944217" cy="1077218"/>
          </a:xfrm>
          <a:prstGeom prst="rect">
            <a:avLst/>
          </a:prstGeom>
          <a:solidFill>
            <a:srgbClr val="5073A5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</a:rPr>
              <a:t>Faculty of</a:t>
            </a:r>
          </a:p>
          <a:p>
            <a:pPr algn="r"/>
            <a:r>
              <a:rPr lang="de-DE" sz="1600" b="1" dirty="0" err="1">
                <a:solidFill>
                  <a:schemeClr val="bg1"/>
                </a:solidFill>
              </a:rPr>
              <a:t>Mathematics</a:t>
            </a:r>
            <a:r>
              <a:rPr lang="de-DE" sz="1600" b="1" dirty="0">
                <a:solidFill>
                  <a:schemeClr val="bg1"/>
                </a:solidFill>
              </a:rPr>
              <a:t> and</a:t>
            </a:r>
            <a:br>
              <a:rPr lang="de-DE" sz="1600" b="1" dirty="0">
                <a:solidFill>
                  <a:schemeClr val="bg1"/>
                </a:solidFill>
              </a:rPr>
            </a:br>
            <a:r>
              <a:rPr lang="de-DE" sz="1600" b="1" dirty="0">
                <a:solidFill>
                  <a:schemeClr val="bg1"/>
                </a:solidFill>
              </a:rPr>
              <a:t>Computer Science</a:t>
            </a:r>
          </a:p>
          <a:p>
            <a:pPr algn="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7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86A6-DFEA-4D22-9F76-4833635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F751CDC-DFC3-465B-B0D3-34472B4019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Fußzeile</a:t>
            </a:r>
            <a:endParaRPr lang="de-DE" sz="9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108AD3-DCF5-4F70-960D-9183E775196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1</a:t>
            </a:r>
            <a:endParaRPr lang="de-DE" sz="17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9CEBA3-BAD3-482F-8AC4-454A59B3B02C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2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DBFE349-EAB1-4258-8B3C-E799BFA330A4}"/>
              </a:ext>
            </a:extLst>
          </p:cNvPr>
          <p:cNvSpPr txBox="1"/>
          <p:nvPr/>
        </p:nvSpPr>
        <p:spPr>
          <a:xfrm>
            <a:off x="1131341" y="428117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3</a:t>
            </a:r>
            <a:endParaRPr lang="de-DE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C005B4-ADC0-4FC0-ABE2-4E998B747F0A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1C556C-BEEF-43EB-9AA9-E6E7B8556591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F88F99-FDC0-4EE8-A741-AA2EA3347301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63FD2E-29D8-471E-B65B-45FB047DF99A}"/>
              </a:ext>
            </a:extLst>
          </p:cNvPr>
          <p:cNvSpPr txBox="1"/>
          <p:nvPr/>
        </p:nvSpPr>
        <p:spPr>
          <a:xfrm>
            <a:off x="1487490" y="3625551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3</a:t>
            </a: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CF9D7E-26F4-464F-BC7E-FFD2E76EE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FC98F6C-D7C2-442D-9E7D-AF0FD30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77DCCA-3481-4041-8BBC-5C69AA4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9AE26-8F31-4A01-B55C-C1FC693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7B04D1-560C-45BE-86DA-3B2CEE9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D16001-EADB-429F-BC5B-5CD6F694B5DF}"/>
              </a:ext>
            </a:extLst>
          </p:cNvPr>
          <p:cNvSpPr txBox="1"/>
          <p:nvPr/>
        </p:nvSpPr>
        <p:spPr>
          <a:xfrm>
            <a:off x="1032504" y="1087420"/>
            <a:ext cx="249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Thema 1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2DCC85-10A3-433A-9C1E-CCD2E2F1AD67}"/>
              </a:ext>
            </a:extLst>
          </p:cNvPr>
          <p:cNvSpPr txBox="1"/>
          <p:nvPr/>
        </p:nvSpPr>
        <p:spPr>
          <a:xfrm>
            <a:off x="3529239" y="1072160"/>
            <a:ext cx="163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Aspekt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FBE0DA-18F5-4AB4-9E71-410CFED24166}"/>
              </a:ext>
            </a:extLst>
          </p:cNvPr>
          <p:cNvSpPr txBox="1"/>
          <p:nvPr/>
        </p:nvSpPr>
        <p:spPr>
          <a:xfrm>
            <a:off x="5313296" y="108742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2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9E86F-6227-4FD8-8659-35BF16D86E62}"/>
              </a:ext>
            </a:extLst>
          </p:cNvPr>
          <p:cNvSpPr txBox="1"/>
          <p:nvPr/>
        </p:nvSpPr>
        <p:spPr>
          <a:xfrm>
            <a:off x="8459928" y="1082956"/>
            <a:ext cx="217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Thema 3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C51B20-1FE6-4723-B4A7-27A373DF3C1D}"/>
              </a:ext>
            </a:extLst>
          </p:cNvPr>
          <p:cNvCxnSpPr>
            <a:cxnSpLocks/>
          </p:cNvCxnSpPr>
          <p:nvPr/>
        </p:nvCxnSpPr>
        <p:spPr>
          <a:xfrm>
            <a:off x="1079976" y="1395197"/>
            <a:ext cx="98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1A650B5-22BB-477B-ADDC-89D7DC003794}"/>
              </a:ext>
            </a:extLst>
          </p:cNvPr>
          <p:cNvSpPr txBox="1"/>
          <p:nvPr/>
        </p:nvSpPr>
        <p:spPr>
          <a:xfrm>
            <a:off x="6876284" y="107216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3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5793867B-EDDC-4284-9904-0DFD8C3737A2}"/>
              </a:ext>
            </a:extLst>
          </p:cNvPr>
          <p:cNvSpPr/>
          <p:nvPr/>
        </p:nvSpPr>
        <p:spPr>
          <a:xfrm>
            <a:off x="1944072" y="1316591"/>
            <a:ext cx="144016" cy="126435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4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D6A61-F11A-445E-A389-DDF365A48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B1F520A-731A-4F28-B4FD-6CDD463BD287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E018C69-C6A4-4C1F-9098-4485BCD5423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1</a:t>
            </a:r>
            <a:endParaRPr lang="de-DE" sz="17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65E726-491C-4FED-A6BD-77C758195022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2</a:t>
            </a:r>
            <a:endParaRPr lang="de-DE" sz="2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B606E3-C272-466A-95DF-658225666BBC}"/>
              </a:ext>
            </a:extLst>
          </p:cNvPr>
          <p:cNvSpPr txBox="1"/>
          <p:nvPr/>
        </p:nvSpPr>
        <p:spPr>
          <a:xfrm>
            <a:off x="1131341" y="428117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3</a:t>
            </a:r>
            <a:endParaRPr lang="de-DE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66DEFA-0322-478E-AAEC-D005875D22B0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C013805-0013-4720-8864-FD253EFD490F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6AF223C-AF34-40C2-9B22-121D433C61D2}"/>
              </a:ext>
            </a:extLst>
          </p:cNvPr>
          <p:cNvSpPr txBox="1"/>
          <p:nvPr/>
        </p:nvSpPr>
        <p:spPr>
          <a:xfrm>
            <a:off x="1487490" y="3625551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004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02AFA-E81D-413D-AC9B-81F3953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 1</a:t>
            </a:r>
          </a:p>
          <a:p>
            <a:r>
              <a:rPr lang="en-US" dirty="0"/>
              <a:t>Quelle 2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44125B-29CD-477E-A90A-6E16A42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65AB538-E122-4F3A-A3E3-440875444D6F}"/>
              </a:ext>
            </a:extLst>
          </p:cNvPr>
          <p:cNvSpPr/>
          <p:nvPr/>
        </p:nvSpPr>
        <p:spPr>
          <a:xfrm>
            <a:off x="479376" y="6381328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054F9A-8633-4904-A5B7-80C28E219E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35112"/>
      </p:ext>
    </p:extLst>
  </p:cSld>
  <p:clrMapOvr>
    <a:masterClrMapping/>
  </p:clrMapOvr>
</p:sld>
</file>

<file path=ppt/theme/theme1.xml><?xml version="1.0" encoding="utf-8"?>
<a:theme xmlns:a="http://schemas.openxmlformats.org/drawingml/2006/main" name="dbis_blau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is_gruen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bis_blau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bis_gruen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eer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64</Words>
  <Application>Microsoft Office PowerPoint</Application>
  <PresentationFormat>Breitbild</PresentationFormat>
  <Paragraphs>36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Symbol</vt:lpstr>
      <vt:lpstr>Calibri</vt:lpstr>
      <vt:lpstr>Arial</vt:lpstr>
      <vt:lpstr>Frutiger LT Com 45 Light</vt:lpstr>
      <vt:lpstr>dbis_blau</vt:lpstr>
      <vt:lpstr>dbis_gruen</vt:lpstr>
      <vt:lpstr>dbis_blau_Agenda</vt:lpstr>
      <vt:lpstr>dbis_gruen_Agenda</vt:lpstr>
      <vt:lpstr>Leer</vt:lpstr>
      <vt:lpstr>PowerPoint-Präsentation</vt:lpstr>
      <vt:lpstr>PowerPoint-Präsentation</vt:lpstr>
      <vt:lpstr>PowerPoint-Präsentation</vt:lpstr>
      <vt:lpstr>Vorlage blau</vt:lpstr>
      <vt:lpstr>Agenda</vt:lpstr>
      <vt:lpstr>Folie mit Agenda</vt:lpstr>
      <vt:lpstr>PowerPoint-Präsentation</vt:lpstr>
      <vt:lpstr>Sources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Valerie Restat</cp:lastModifiedBy>
  <cp:revision>633</cp:revision>
  <dcterms:created xsi:type="dcterms:W3CDTF">2017-05-29T05:49:40Z</dcterms:created>
  <dcterms:modified xsi:type="dcterms:W3CDTF">2022-08-30T13:56:00Z</dcterms:modified>
</cp:coreProperties>
</file>