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6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8" r:id="rId13"/>
    <p:sldId id="274" r:id="rId14"/>
    <p:sldId id="275" r:id="rId15"/>
    <p:sldId id="260" r:id="rId16"/>
    <p:sldId id="261" r:id="rId17"/>
    <p:sldId id="263" r:id="rId18"/>
    <p:sldId id="276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78A15-FEAD-40F6-A9E0-21395685294A}" v="327" dt="2020-11-30T18:06:21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 snapToGrid="0">
      <p:cViewPr>
        <p:scale>
          <a:sx n="37" d="100"/>
          <a:sy n="37" d="100"/>
        </p:scale>
        <p:origin x="105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DF81D-B63D-4FFF-B6F7-32285024A90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5168D-362F-4DB6-9EE1-BEAD366B99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ko-KR" sz="1800" dirty="0"/>
            <a:t>현재 위치 기반 가장 가까운 영화관 추천</a:t>
          </a:r>
          <a:endParaRPr lang="en-US" sz="1800" dirty="0"/>
        </a:p>
      </dgm:t>
    </dgm:pt>
    <dgm:pt modelId="{E8370564-EC46-4C80-9E72-4938007F78BD}" type="parTrans" cxnId="{37902AB0-B08C-4B28-BCB1-9C62A2E4B2FD}">
      <dgm:prSet/>
      <dgm:spPr/>
      <dgm:t>
        <a:bodyPr/>
        <a:lstStyle/>
        <a:p>
          <a:endParaRPr lang="en-US"/>
        </a:p>
      </dgm:t>
    </dgm:pt>
    <dgm:pt modelId="{C850EFA9-195F-42C2-AFED-FC7F26D2FA49}" type="sibTrans" cxnId="{37902AB0-B08C-4B28-BCB1-9C62A2E4B2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471DD3-3874-4256-8352-9E542B37AA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ko-KR" sz="1800" dirty="0"/>
            <a:t>해당 영화관 상영정보</a:t>
          </a:r>
          <a:r>
            <a:rPr lang="en-US" sz="1800" dirty="0"/>
            <a:t>, </a:t>
          </a:r>
          <a:r>
            <a:rPr lang="ko-KR" sz="1800" dirty="0"/>
            <a:t>포스터 및 평점 정보 제공</a:t>
          </a:r>
          <a:endParaRPr lang="en-US" sz="1800" dirty="0"/>
        </a:p>
      </dgm:t>
    </dgm:pt>
    <dgm:pt modelId="{874468A7-CF17-4926-A244-EACF3669686D}" type="parTrans" cxnId="{A92A0792-CE9F-4AFB-8572-85CBDDA621D8}">
      <dgm:prSet/>
      <dgm:spPr/>
      <dgm:t>
        <a:bodyPr/>
        <a:lstStyle/>
        <a:p>
          <a:endParaRPr lang="en-US"/>
        </a:p>
      </dgm:t>
    </dgm:pt>
    <dgm:pt modelId="{7A57BB76-EF1F-419A-8FB8-258DC325813E}" type="sibTrans" cxnId="{A92A0792-CE9F-4AFB-8572-85CBDDA621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105371-D614-4489-85E5-FB93E227BA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ko-KR" sz="1800" dirty="0"/>
            <a:t>사용자의 취향에 맞는 영화 추천</a:t>
          </a:r>
          <a:endParaRPr lang="en-US" sz="1800" dirty="0"/>
        </a:p>
      </dgm:t>
    </dgm:pt>
    <dgm:pt modelId="{33D1CEBB-B46C-4498-9308-EB3958BEEF17}" type="parTrans" cxnId="{C7DD6FA0-94A0-4D0F-B2B0-BC9B92031926}">
      <dgm:prSet/>
      <dgm:spPr/>
      <dgm:t>
        <a:bodyPr/>
        <a:lstStyle/>
        <a:p>
          <a:endParaRPr lang="en-US"/>
        </a:p>
      </dgm:t>
    </dgm:pt>
    <dgm:pt modelId="{A073EC40-37C1-43CF-9F8C-E90F9F6A53C8}" type="sibTrans" cxnId="{C7DD6FA0-94A0-4D0F-B2B0-BC9B92031926}">
      <dgm:prSet/>
      <dgm:spPr/>
      <dgm:t>
        <a:bodyPr/>
        <a:lstStyle/>
        <a:p>
          <a:endParaRPr lang="en-US"/>
        </a:p>
      </dgm:t>
    </dgm:pt>
    <dgm:pt modelId="{08A10F41-E2F2-47B6-BD1B-DB749988870F}" type="pres">
      <dgm:prSet presAssocID="{791DF81D-B63D-4FFF-B6F7-32285024A907}" presName="root" presStyleCnt="0">
        <dgm:presLayoutVars>
          <dgm:dir/>
          <dgm:resizeHandles val="exact"/>
        </dgm:presLayoutVars>
      </dgm:prSet>
      <dgm:spPr/>
    </dgm:pt>
    <dgm:pt modelId="{A92FEA30-114B-49AD-9E79-AE4A251145B9}" type="pres">
      <dgm:prSet presAssocID="{791DF81D-B63D-4FFF-B6F7-32285024A907}" presName="container" presStyleCnt="0">
        <dgm:presLayoutVars>
          <dgm:dir/>
          <dgm:resizeHandles val="exact"/>
        </dgm:presLayoutVars>
      </dgm:prSet>
      <dgm:spPr/>
    </dgm:pt>
    <dgm:pt modelId="{59F99256-2D77-4725-B975-185E31202C51}" type="pres">
      <dgm:prSet presAssocID="{D7A5168D-362F-4DB6-9EE1-BEAD366B99A7}" presName="compNode" presStyleCnt="0"/>
      <dgm:spPr/>
    </dgm:pt>
    <dgm:pt modelId="{478A8C44-8C5F-463A-855C-A20BF776C773}" type="pres">
      <dgm:prSet presAssocID="{D7A5168D-362F-4DB6-9EE1-BEAD366B99A7}" presName="iconBgRect" presStyleLbl="bgShp" presStyleIdx="0" presStyleCnt="3"/>
      <dgm:spPr/>
    </dgm:pt>
    <dgm:pt modelId="{C866AC41-1A1B-4181-AC2C-38D07997B771}" type="pres">
      <dgm:prSet presAssocID="{D7A5168D-362F-4DB6-9EE1-BEAD366B99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한 경로로 두 개 핀 보내기"/>
        </a:ext>
      </dgm:extLst>
    </dgm:pt>
    <dgm:pt modelId="{95F915C4-B5D6-425B-93C1-4BE5EAC3A83E}" type="pres">
      <dgm:prSet presAssocID="{D7A5168D-362F-4DB6-9EE1-BEAD366B99A7}" presName="spaceRect" presStyleCnt="0"/>
      <dgm:spPr/>
    </dgm:pt>
    <dgm:pt modelId="{3CF29719-E032-4689-9713-3A9E3494C22E}" type="pres">
      <dgm:prSet presAssocID="{D7A5168D-362F-4DB6-9EE1-BEAD366B99A7}" presName="textRect" presStyleLbl="revTx" presStyleIdx="0" presStyleCnt="3">
        <dgm:presLayoutVars>
          <dgm:chMax val="1"/>
          <dgm:chPref val="1"/>
        </dgm:presLayoutVars>
      </dgm:prSet>
      <dgm:spPr/>
    </dgm:pt>
    <dgm:pt modelId="{BD3F0076-2F7F-427A-B40F-F22FF272C6F1}" type="pres">
      <dgm:prSet presAssocID="{C850EFA9-195F-42C2-AFED-FC7F26D2FA49}" presName="sibTrans" presStyleLbl="sibTrans2D1" presStyleIdx="0" presStyleCnt="0"/>
      <dgm:spPr/>
    </dgm:pt>
    <dgm:pt modelId="{A60BF6D0-5311-433A-ACD1-0AA802AF75F1}" type="pres">
      <dgm:prSet presAssocID="{8D471DD3-3874-4256-8352-9E542B37AA4D}" presName="compNode" presStyleCnt="0"/>
      <dgm:spPr/>
    </dgm:pt>
    <dgm:pt modelId="{0B448ABE-303A-4867-B2A8-7DC01ABAB7DC}" type="pres">
      <dgm:prSet presAssocID="{8D471DD3-3874-4256-8352-9E542B37AA4D}" presName="iconBgRect" presStyleLbl="bgShp" presStyleIdx="1" presStyleCnt="3"/>
      <dgm:spPr/>
    </dgm:pt>
    <dgm:pt modelId="{B7DE03BD-4E9E-4A63-B69B-E977CB2F614F}" type="pres">
      <dgm:prSet presAssocID="{8D471DD3-3874-4256-8352-9E542B37AA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티켓"/>
        </a:ext>
      </dgm:extLst>
    </dgm:pt>
    <dgm:pt modelId="{C45A3CC9-DA15-45FA-8435-4D631978C0EE}" type="pres">
      <dgm:prSet presAssocID="{8D471DD3-3874-4256-8352-9E542B37AA4D}" presName="spaceRect" presStyleCnt="0"/>
      <dgm:spPr/>
    </dgm:pt>
    <dgm:pt modelId="{7A50CDD1-F6B0-4781-8EB7-C020EEEC7DB9}" type="pres">
      <dgm:prSet presAssocID="{8D471DD3-3874-4256-8352-9E542B37AA4D}" presName="textRect" presStyleLbl="revTx" presStyleIdx="1" presStyleCnt="3">
        <dgm:presLayoutVars>
          <dgm:chMax val="1"/>
          <dgm:chPref val="1"/>
        </dgm:presLayoutVars>
      </dgm:prSet>
      <dgm:spPr/>
    </dgm:pt>
    <dgm:pt modelId="{41D97A95-2E92-4746-83F2-CC9D180C8C4C}" type="pres">
      <dgm:prSet presAssocID="{7A57BB76-EF1F-419A-8FB8-258DC325813E}" presName="sibTrans" presStyleLbl="sibTrans2D1" presStyleIdx="0" presStyleCnt="0"/>
      <dgm:spPr/>
    </dgm:pt>
    <dgm:pt modelId="{AC451AD3-242D-4397-9E98-DB2B597B5F6F}" type="pres">
      <dgm:prSet presAssocID="{3F105371-D614-4489-85E5-FB93E227BACE}" presName="compNode" presStyleCnt="0"/>
      <dgm:spPr/>
    </dgm:pt>
    <dgm:pt modelId="{6B32AB84-EFE6-47AA-9E1E-7F1EC8B7EFF7}" type="pres">
      <dgm:prSet presAssocID="{3F105371-D614-4489-85E5-FB93E227BACE}" presName="iconBgRect" presStyleLbl="bgShp" presStyleIdx="2" presStyleCnt="3"/>
      <dgm:spPr/>
    </dgm:pt>
    <dgm:pt modelId="{AF37F7B0-D9F8-47DE-81ED-22AF433625F3}" type="pres">
      <dgm:prSet presAssocID="{3F105371-D614-4489-85E5-FB93E227BA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비디오 카메라"/>
        </a:ext>
      </dgm:extLst>
    </dgm:pt>
    <dgm:pt modelId="{BD5A7E6C-D3D1-4E3E-B290-39DB9734C94E}" type="pres">
      <dgm:prSet presAssocID="{3F105371-D614-4489-85E5-FB93E227BACE}" presName="spaceRect" presStyleCnt="0"/>
      <dgm:spPr/>
    </dgm:pt>
    <dgm:pt modelId="{7283914D-EE26-474B-8DE2-6E43EC00BB4B}" type="pres">
      <dgm:prSet presAssocID="{3F105371-D614-4489-85E5-FB93E227BA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35801A-CD85-48ED-A0EC-4AEAA8FB1FF8}" type="presOf" srcId="{3F105371-D614-4489-85E5-FB93E227BACE}" destId="{7283914D-EE26-474B-8DE2-6E43EC00BB4B}" srcOrd="0" destOrd="0" presId="urn:microsoft.com/office/officeart/2018/2/layout/IconCircleList"/>
    <dgm:cxn modelId="{3F06D23C-8BEE-4D32-89B4-E5914B09C07D}" type="presOf" srcId="{8D471DD3-3874-4256-8352-9E542B37AA4D}" destId="{7A50CDD1-F6B0-4781-8EB7-C020EEEC7DB9}" srcOrd="0" destOrd="0" presId="urn:microsoft.com/office/officeart/2018/2/layout/IconCircleList"/>
    <dgm:cxn modelId="{278C8841-0018-4053-857B-B03EC55DCE94}" type="presOf" srcId="{C850EFA9-195F-42C2-AFED-FC7F26D2FA49}" destId="{BD3F0076-2F7F-427A-B40F-F22FF272C6F1}" srcOrd="0" destOrd="0" presId="urn:microsoft.com/office/officeart/2018/2/layout/IconCircleList"/>
    <dgm:cxn modelId="{3A0E3D84-86AA-4B82-B406-4BB1E4F22D53}" type="presOf" srcId="{791DF81D-B63D-4FFF-B6F7-32285024A907}" destId="{08A10F41-E2F2-47B6-BD1B-DB749988870F}" srcOrd="0" destOrd="0" presId="urn:microsoft.com/office/officeart/2018/2/layout/IconCircleList"/>
    <dgm:cxn modelId="{A92A0792-CE9F-4AFB-8572-85CBDDA621D8}" srcId="{791DF81D-B63D-4FFF-B6F7-32285024A907}" destId="{8D471DD3-3874-4256-8352-9E542B37AA4D}" srcOrd="1" destOrd="0" parTransId="{874468A7-CF17-4926-A244-EACF3669686D}" sibTransId="{7A57BB76-EF1F-419A-8FB8-258DC325813E}"/>
    <dgm:cxn modelId="{C7DD6FA0-94A0-4D0F-B2B0-BC9B92031926}" srcId="{791DF81D-B63D-4FFF-B6F7-32285024A907}" destId="{3F105371-D614-4489-85E5-FB93E227BACE}" srcOrd="2" destOrd="0" parTransId="{33D1CEBB-B46C-4498-9308-EB3958BEEF17}" sibTransId="{A073EC40-37C1-43CF-9F8C-E90F9F6A53C8}"/>
    <dgm:cxn modelId="{E47E28A1-051A-441B-987B-46443759AD5A}" type="presOf" srcId="{7A57BB76-EF1F-419A-8FB8-258DC325813E}" destId="{41D97A95-2E92-4746-83F2-CC9D180C8C4C}" srcOrd="0" destOrd="0" presId="urn:microsoft.com/office/officeart/2018/2/layout/IconCircleList"/>
    <dgm:cxn modelId="{37902AB0-B08C-4B28-BCB1-9C62A2E4B2FD}" srcId="{791DF81D-B63D-4FFF-B6F7-32285024A907}" destId="{D7A5168D-362F-4DB6-9EE1-BEAD366B99A7}" srcOrd="0" destOrd="0" parTransId="{E8370564-EC46-4C80-9E72-4938007F78BD}" sibTransId="{C850EFA9-195F-42C2-AFED-FC7F26D2FA49}"/>
    <dgm:cxn modelId="{826AE6B6-BC07-4D20-95F0-DE1EE5F127F4}" type="presOf" srcId="{D7A5168D-362F-4DB6-9EE1-BEAD366B99A7}" destId="{3CF29719-E032-4689-9713-3A9E3494C22E}" srcOrd="0" destOrd="0" presId="urn:microsoft.com/office/officeart/2018/2/layout/IconCircleList"/>
    <dgm:cxn modelId="{C5011425-8E26-40B7-B6C7-D163FE761271}" type="presParOf" srcId="{08A10F41-E2F2-47B6-BD1B-DB749988870F}" destId="{A92FEA30-114B-49AD-9E79-AE4A251145B9}" srcOrd="0" destOrd="0" presId="urn:microsoft.com/office/officeart/2018/2/layout/IconCircleList"/>
    <dgm:cxn modelId="{3B08DEA6-852F-4440-A06F-8C092039B612}" type="presParOf" srcId="{A92FEA30-114B-49AD-9E79-AE4A251145B9}" destId="{59F99256-2D77-4725-B975-185E31202C51}" srcOrd="0" destOrd="0" presId="urn:microsoft.com/office/officeart/2018/2/layout/IconCircleList"/>
    <dgm:cxn modelId="{AFE28481-B3C7-408D-90EA-B561A9CF5956}" type="presParOf" srcId="{59F99256-2D77-4725-B975-185E31202C51}" destId="{478A8C44-8C5F-463A-855C-A20BF776C773}" srcOrd="0" destOrd="0" presId="urn:microsoft.com/office/officeart/2018/2/layout/IconCircleList"/>
    <dgm:cxn modelId="{88FF7C3A-F421-4AC2-8738-972CF8911613}" type="presParOf" srcId="{59F99256-2D77-4725-B975-185E31202C51}" destId="{C866AC41-1A1B-4181-AC2C-38D07997B771}" srcOrd="1" destOrd="0" presId="urn:microsoft.com/office/officeart/2018/2/layout/IconCircleList"/>
    <dgm:cxn modelId="{10DFFB52-F185-4715-9744-B057C0D24DBB}" type="presParOf" srcId="{59F99256-2D77-4725-B975-185E31202C51}" destId="{95F915C4-B5D6-425B-93C1-4BE5EAC3A83E}" srcOrd="2" destOrd="0" presId="urn:microsoft.com/office/officeart/2018/2/layout/IconCircleList"/>
    <dgm:cxn modelId="{1AB5AE52-B257-48A0-B5AF-DDCAF37543E7}" type="presParOf" srcId="{59F99256-2D77-4725-B975-185E31202C51}" destId="{3CF29719-E032-4689-9713-3A9E3494C22E}" srcOrd="3" destOrd="0" presId="urn:microsoft.com/office/officeart/2018/2/layout/IconCircleList"/>
    <dgm:cxn modelId="{BFC27853-6AAE-405D-A369-F48F01929DDA}" type="presParOf" srcId="{A92FEA30-114B-49AD-9E79-AE4A251145B9}" destId="{BD3F0076-2F7F-427A-B40F-F22FF272C6F1}" srcOrd="1" destOrd="0" presId="urn:microsoft.com/office/officeart/2018/2/layout/IconCircleList"/>
    <dgm:cxn modelId="{A89A9A23-0F45-403D-A5A7-663C713516A2}" type="presParOf" srcId="{A92FEA30-114B-49AD-9E79-AE4A251145B9}" destId="{A60BF6D0-5311-433A-ACD1-0AA802AF75F1}" srcOrd="2" destOrd="0" presId="urn:microsoft.com/office/officeart/2018/2/layout/IconCircleList"/>
    <dgm:cxn modelId="{9BEB97B8-F84F-4C7E-A04E-A9F7EEEA0829}" type="presParOf" srcId="{A60BF6D0-5311-433A-ACD1-0AA802AF75F1}" destId="{0B448ABE-303A-4867-B2A8-7DC01ABAB7DC}" srcOrd="0" destOrd="0" presId="urn:microsoft.com/office/officeart/2018/2/layout/IconCircleList"/>
    <dgm:cxn modelId="{A5D7DE04-E789-4D42-A71F-1B4A7A9D4738}" type="presParOf" srcId="{A60BF6D0-5311-433A-ACD1-0AA802AF75F1}" destId="{B7DE03BD-4E9E-4A63-B69B-E977CB2F614F}" srcOrd="1" destOrd="0" presId="urn:microsoft.com/office/officeart/2018/2/layout/IconCircleList"/>
    <dgm:cxn modelId="{9114D676-C0A2-49E6-ACD2-F1DDE493ABCD}" type="presParOf" srcId="{A60BF6D0-5311-433A-ACD1-0AA802AF75F1}" destId="{C45A3CC9-DA15-45FA-8435-4D631978C0EE}" srcOrd="2" destOrd="0" presId="urn:microsoft.com/office/officeart/2018/2/layout/IconCircleList"/>
    <dgm:cxn modelId="{DC66A6A0-3F3E-4155-900C-1DD876F2EE59}" type="presParOf" srcId="{A60BF6D0-5311-433A-ACD1-0AA802AF75F1}" destId="{7A50CDD1-F6B0-4781-8EB7-C020EEEC7DB9}" srcOrd="3" destOrd="0" presId="urn:microsoft.com/office/officeart/2018/2/layout/IconCircleList"/>
    <dgm:cxn modelId="{986E2104-F983-44F2-B084-C645CA4C3D56}" type="presParOf" srcId="{A92FEA30-114B-49AD-9E79-AE4A251145B9}" destId="{41D97A95-2E92-4746-83F2-CC9D180C8C4C}" srcOrd="3" destOrd="0" presId="urn:microsoft.com/office/officeart/2018/2/layout/IconCircleList"/>
    <dgm:cxn modelId="{9B77EBE5-059E-4977-8B86-B6915639F5F7}" type="presParOf" srcId="{A92FEA30-114B-49AD-9E79-AE4A251145B9}" destId="{AC451AD3-242D-4397-9E98-DB2B597B5F6F}" srcOrd="4" destOrd="0" presId="urn:microsoft.com/office/officeart/2018/2/layout/IconCircleList"/>
    <dgm:cxn modelId="{D6C978CF-F0A2-4B32-AE84-C146E6B03011}" type="presParOf" srcId="{AC451AD3-242D-4397-9E98-DB2B597B5F6F}" destId="{6B32AB84-EFE6-47AA-9E1E-7F1EC8B7EFF7}" srcOrd="0" destOrd="0" presId="urn:microsoft.com/office/officeart/2018/2/layout/IconCircleList"/>
    <dgm:cxn modelId="{D1B14E2A-C568-4096-B6A9-8DD69E2E9620}" type="presParOf" srcId="{AC451AD3-242D-4397-9E98-DB2B597B5F6F}" destId="{AF37F7B0-D9F8-47DE-81ED-22AF433625F3}" srcOrd="1" destOrd="0" presId="urn:microsoft.com/office/officeart/2018/2/layout/IconCircleList"/>
    <dgm:cxn modelId="{BBB1A0F6-7531-49B8-84E2-79C64C79C63C}" type="presParOf" srcId="{AC451AD3-242D-4397-9E98-DB2B597B5F6F}" destId="{BD5A7E6C-D3D1-4E3E-B290-39DB9734C94E}" srcOrd="2" destOrd="0" presId="urn:microsoft.com/office/officeart/2018/2/layout/IconCircleList"/>
    <dgm:cxn modelId="{38B10124-D23E-439D-BA6D-B5CE89D488C0}" type="presParOf" srcId="{AC451AD3-242D-4397-9E98-DB2B597B5F6F}" destId="{7283914D-EE26-474B-8DE2-6E43EC00BB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A8C44-8C5F-463A-855C-A20BF776C773}">
      <dsp:nvSpPr>
        <dsp:cNvPr id="0" name=""/>
        <dsp:cNvSpPr/>
      </dsp:nvSpPr>
      <dsp:spPr>
        <a:xfrm>
          <a:off x="16361" y="737819"/>
          <a:ext cx="889467" cy="8894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6AC41-1A1B-4181-AC2C-38D07997B771}">
      <dsp:nvSpPr>
        <dsp:cNvPr id="0" name=""/>
        <dsp:cNvSpPr/>
      </dsp:nvSpPr>
      <dsp:spPr>
        <a:xfrm>
          <a:off x="203149" y="924607"/>
          <a:ext cx="515891" cy="515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29719-E032-4689-9713-3A9E3494C22E}">
      <dsp:nvSpPr>
        <dsp:cNvPr id="0" name=""/>
        <dsp:cNvSpPr/>
      </dsp:nvSpPr>
      <dsp:spPr>
        <a:xfrm>
          <a:off x="1096429" y="737819"/>
          <a:ext cx="2096603" cy="8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현재 위치 기반 가장 가까운 영화관 추천</a:t>
          </a:r>
          <a:endParaRPr lang="en-US" sz="1800" kern="1200" dirty="0"/>
        </a:p>
      </dsp:txBody>
      <dsp:txXfrm>
        <a:off x="1096429" y="737819"/>
        <a:ext cx="2096603" cy="889467"/>
      </dsp:txXfrm>
    </dsp:sp>
    <dsp:sp modelId="{0B448ABE-303A-4867-B2A8-7DC01ABAB7DC}">
      <dsp:nvSpPr>
        <dsp:cNvPr id="0" name=""/>
        <dsp:cNvSpPr/>
      </dsp:nvSpPr>
      <dsp:spPr>
        <a:xfrm>
          <a:off x="3558349" y="737819"/>
          <a:ext cx="889467" cy="8894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E03BD-4E9E-4A63-B69B-E977CB2F614F}">
      <dsp:nvSpPr>
        <dsp:cNvPr id="0" name=""/>
        <dsp:cNvSpPr/>
      </dsp:nvSpPr>
      <dsp:spPr>
        <a:xfrm>
          <a:off x="3745138" y="924607"/>
          <a:ext cx="515891" cy="515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CDD1-F6B0-4781-8EB7-C020EEEC7DB9}">
      <dsp:nvSpPr>
        <dsp:cNvPr id="0" name=""/>
        <dsp:cNvSpPr/>
      </dsp:nvSpPr>
      <dsp:spPr>
        <a:xfrm>
          <a:off x="4638418" y="737819"/>
          <a:ext cx="2096603" cy="8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해당 영화관 상영정보</a:t>
          </a:r>
          <a:r>
            <a:rPr lang="en-US" sz="1800" kern="1200" dirty="0"/>
            <a:t>, </a:t>
          </a:r>
          <a:r>
            <a:rPr lang="ko-KR" sz="1800" kern="1200" dirty="0"/>
            <a:t>포스터 및 평점 정보 제공</a:t>
          </a:r>
          <a:endParaRPr lang="en-US" sz="1800" kern="1200" dirty="0"/>
        </a:p>
      </dsp:txBody>
      <dsp:txXfrm>
        <a:off x="4638418" y="737819"/>
        <a:ext cx="2096603" cy="889467"/>
      </dsp:txXfrm>
    </dsp:sp>
    <dsp:sp modelId="{6B32AB84-EFE6-47AA-9E1E-7F1EC8B7EFF7}">
      <dsp:nvSpPr>
        <dsp:cNvPr id="0" name=""/>
        <dsp:cNvSpPr/>
      </dsp:nvSpPr>
      <dsp:spPr>
        <a:xfrm>
          <a:off x="7100338" y="737819"/>
          <a:ext cx="889467" cy="8894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7F7B0-D9F8-47DE-81ED-22AF433625F3}">
      <dsp:nvSpPr>
        <dsp:cNvPr id="0" name=""/>
        <dsp:cNvSpPr/>
      </dsp:nvSpPr>
      <dsp:spPr>
        <a:xfrm>
          <a:off x="7287126" y="924607"/>
          <a:ext cx="515891" cy="515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3914D-EE26-474B-8DE2-6E43EC00BB4B}">
      <dsp:nvSpPr>
        <dsp:cNvPr id="0" name=""/>
        <dsp:cNvSpPr/>
      </dsp:nvSpPr>
      <dsp:spPr>
        <a:xfrm>
          <a:off x="8180406" y="737819"/>
          <a:ext cx="2096603" cy="88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사용자의 취향에 맞는 영화 추천</a:t>
          </a:r>
          <a:endParaRPr lang="en-US" sz="1800" kern="1200" dirty="0"/>
        </a:p>
      </dsp:txBody>
      <dsp:txXfrm>
        <a:off x="8180406" y="737819"/>
        <a:ext cx="2096603" cy="889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EC634-5421-41C2-805E-EA218E64E70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FC57-A361-4798-B6C9-318B9D4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5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AFC57-A361-4798-B6C9-318B9D47E9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3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AFC57-A361-4798-B6C9-318B9D47E9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8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qn/capston2_movi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qn/capston2_mov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qn/capston2_movi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kslee7746.tistory.com/entry/%EC%9B%B9%ED%8E%98%EC%9D%B4%EC%A7%80-%EA%B2%8C%EC%8B%9C%EB%AC%BC-%EC%97%85%EB%8D%B0%EC%9D%B4%ED%8A%B8-%EC%95%8C%EB%9E%8C-%EB%B4%87-%EB%A7%8C%EB%93%A4%EA%B8%B02" TargetMode="External"/><Relationship Id="rId13" Type="http://schemas.openxmlformats.org/officeDocument/2006/relationships/hyperlink" Target="https://github.com/nickoala/telepot/blob/master/examples/simple/emodi.py" TargetMode="External"/><Relationship Id="rId3" Type="http://schemas.openxmlformats.org/officeDocument/2006/relationships/hyperlink" Target="https://github.com/ParkHyeonChae/Post-Board-Of-All/blob/master/app.py" TargetMode="External"/><Relationship Id="rId7" Type="http://schemas.openxmlformats.org/officeDocument/2006/relationships/hyperlink" Target="https://mikail0205.tistory.com/14" TargetMode="External"/><Relationship Id="rId12" Type="http://schemas.openxmlformats.org/officeDocument/2006/relationships/hyperlink" Target="https://www.clien.net/service/board/lecture/11196562" TargetMode="External"/><Relationship Id="rId2" Type="http://schemas.openxmlformats.org/officeDocument/2006/relationships/hyperlink" Target="https://wings2pc.tistory.com/entry/%EC%9B%B9-%EC%95%B1%ED%94%84%EB%A1%9C%EA%B7%B8%EB%9E%98%EB%B0%8D-%ED%8C%8C%EC%9D%B4%EC%8D%AC-%ED%94%8C%EB%9D%BC%EC%8A%A4%ED%81%ACPython-Flask?category=777829" TargetMode="External"/><Relationship Id="rId16" Type="http://schemas.openxmlformats.org/officeDocument/2006/relationships/hyperlink" Target="https://besixdouze.net/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samstdio.com/restock-bot/" TargetMode="External"/><Relationship Id="rId11" Type="http://schemas.openxmlformats.org/officeDocument/2006/relationships/hyperlink" Target="https://medium.com/bothub-studio-ko/python%EC%9C%BC%EB%A1%9C-telegram-%EC%B1%97%EB%B4%87-%EC%8B%9C%EC%9E%91%ED%95%98%EA%B8%B0-617f222dd393" TargetMode="External"/><Relationship Id="rId5" Type="http://schemas.openxmlformats.org/officeDocument/2006/relationships/hyperlink" Target="https://medium.com/bothub-studio-ko/%EC%B1%97%EB%B4%87-%EB%A7%8C%EB%93%A4%EA%B8%B0-%EC%98%81%ED%99%94-%EC%83%81%EC%98%81%EA%B4%80-%EC%B0%BE%EA%B8%B0-ec9bbff353d8" TargetMode="External"/><Relationship Id="rId15" Type="http://schemas.openxmlformats.org/officeDocument/2006/relationships/hyperlink" Target="https://eunjin3786.tistory.com/149" TargetMode="External"/><Relationship Id="rId10" Type="http://schemas.openxmlformats.org/officeDocument/2006/relationships/hyperlink" Target="https://gist.github.com/MKtalk/1daac93eab46f3c83f99349254e94dd3" TargetMode="External"/><Relationship Id="rId4" Type="http://schemas.openxmlformats.org/officeDocument/2006/relationships/hyperlink" Target="https://velog.io/@yvvyoon/python-current-location-coordinate" TargetMode="External"/><Relationship Id="rId9" Type="http://schemas.openxmlformats.org/officeDocument/2006/relationships/hyperlink" Target="https://beomi.github.io/2017/04/20/HowToMakeWebCrawler-Notice-with-Telegram/" TargetMode="External"/><Relationship Id="rId14" Type="http://schemas.openxmlformats.org/officeDocument/2006/relationships/hyperlink" Target="https://djangoworld.tistory.com/4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qn/capston2_movi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isam.com/board/detail.asp?bid=55390&amp;did=9109311047" TargetMode="External"/><Relationship Id="rId2" Type="http://schemas.openxmlformats.org/officeDocument/2006/relationships/hyperlink" Target="https://www.mobiinside.co.kr/2019/11/12/app-ape-cgv-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C86987-17DD-4486-826B-86FE81ACD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 b="9228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3C1EB-6040-422C-AFFB-7C0088139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SW</a:t>
            </a:r>
            <a:r>
              <a:rPr lang="ko-KR" altLang="en-US" sz="4000">
                <a:solidFill>
                  <a:srgbClr val="FFFFFF"/>
                </a:solidFill>
              </a:rPr>
              <a:t>융합캡스톤디자인</a:t>
            </a:r>
            <a:r>
              <a:rPr lang="en-US" altLang="ko-KR" sz="4000">
                <a:solidFill>
                  <a:srgbClr val="FFFFFF"/>
                </a:solidFill>
              </a:rPr>
              <a:t>2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C17C5-E0B5-425C-AEAF-D8B437F2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>
                <a:solidFill>
                  <a:srgbClr val="FFFFFF"/>
                </a:solidFill>
              </a:rPr>
              <a:t>2017108269</a:t>
            </a:r>
          </a:p>
          <a:p>
            <a:pPr>
              <a:lnSpc>
                <a:spcPct val="140000"/>
              </a:lnSpc>
            </a:pPr>
            <a:r>
              <a:rPr lang="ko-KR" altLang="en-US">
                <a:solidFill>
                  <a:srgbClr val="FFFFFF"/>
                </a:solidFill>
              </a:rPr>
              <a:t>임혜원</a:t>
            </a:r>
          </a:p>
        </p:txBody>
      </p:sp>
    </p:spTree>
    <p:extLst>
      <p:ext uri="{BB962C8B-B14F-4D97-AF65-F5344CB8AC3E}">
        <p14:creationId xmlns:p14="http://schemas.microsoft.com/office/powerpoint/2010/main" val="198443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1C9CDC6-4981-4698-BDC2-7A856EA64604}"/>
              </a:ext>
            </a:extLst>
          </p:cNvPr>
          <p:cNvSpPr txBox="1">
            <a:spLocks/>
          </p:cNvSpPr>
          <p:nvPr/>
        </p:nvSpPr>
        <p:spPr>
          <a:xfrm>
            <a:off x="857575" y="718772"/>
            <a:ext cx="10993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기존 기술에서 미진한 점을 고려해 본인이 하고자 하는 내용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19946-0424-4C8A-BE96-537FF822B4F3}"/>
              </a:ext>
            </a:extLst>
          </p:cNvPr>
          <p:cNvSpPr txBox="1">
            <a:spLocks/>
          </p:cNvSpPr>
          <p:nvPr/>
        </p:nvSpPr>
        <p:spPr>
          <a:xfrm>
            <a:off x="732723" y="2512336"/>
            <a:ext cx="10452349" cy="46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사용자의 위치와 가장 가까운 영화관을 알려주고 관련 상영시간표 및 예매 서비스인 </a:t>
            </a:r>
            <a:r>
              <a:rPr lang="en-US" altLang="ko-KR" sz="2400" dirty="0"/>
              <a:t>'</a:t>
            </a:r>
            <a:r>
              <a:rPr lang="ko-KR" altLang="en-US" sz="2400" dirty="0"/>
              <a:t>영화 </a:t>
            </a:r>
            <a:r>
              <a:rPr lang="ko-KR" altLang="en-US" sz="2400" dirty="0" err="1"/>
              <a:t>챗봇</a:t>
            </a:r>
            <a:r>
              <a:rPr lang="en-US" altLang="ko-KR" sz="2400" dirty="0"/>
              <a:t>' </a:t>
            </a:r>
            <a:r>
              <a:rPr lang="ko-KR" altLang="en-US" sz="2400" dirty="0"/>
              <a:t>시스템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상용중인 영화 중 사용자의 취향에 맞는 영화 추천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위 두 서비스를 동시에 제공함으로써 보다 편리한 영화관 찾기 및 영화 예매가 될 것이다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200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1C9CDC6-4981-4698-BDC2-7A856EA64604}"/>
              </a:ext>
            </a:extLst>
          </p:cNvPr>
          <p:cNvSpPr txBox="1">
            <a:spLocks/>
          </p:cNvSpPr>
          <p:nvPr/>
        </p:nvSpPr>
        <p:spPr>
          <a:xfrm>
            <a:off x="882076" y="179615"/>
            <a:ext cx="10993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제안하는 시스템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요약과 독창성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우수성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19946-0424-4C8A-BE96-537FF822B4F3}"/>
              </a:ext>
            </a:extLst>
          </p:cNvPr>
          <p:cNvSpPr txBox="1">
            <a:spLocks/>
          </p:cNvSpPr>
          <p:nvPr/>
        </p:nvSpPr>
        <p:spPr>
          <a:xfrm>
            <a:off x="882076" y="1505176"/>
            <a:ext cx="4539010" cy="48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accent1"/>
                </a:solidFill>
              </a:rPr>
              <a:t>제안하는 시스템의 요약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현재 위치 기반 가장 가까운 영화관 추천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해당 영화관 상영정보 제공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해당 영화의 포스터 및 평점 정보 제공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사용자의 취향에 맞는 영화 추천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3B1058-AA45-4C12-972E-ADFA7EE41B89}"/>
              </a:ext>
            </a:extLst>
          </p:cNvPr>
          <p:cNvSpPr txBox="1">
            <a:spLocks/>
          </p:cNvSpPr>
          <p:nvPr/>
        </p:nvSpPr>
        <p:spPr>
          <a:xfrm>
            <a:off x="5421085" y="1505177"/>
            <a:ext cx="5404757" cy="5173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solidFill>
                  <a:schemeClr val="accent1"/>
                </a:solidFill>
              </a:rPr>
              <a:t>제안하는 시스템의 독창성</a:t>
            </a:r>
            <a:r>
              <a:rPr lang="en-US" altLang="ko-KR" sz="2600" b="1" dirty="0">
                <a:solidFill>
                  <a:schemeClr val="accent1"/>
                </a:solidFill>
              </a:rPr>
              <a:t>, </a:t>
            </a:r>
            <a:r>
              <a:rPr lang="ko-KR" altLang="en-US" sz="2600" b="1" dirty="0">
                <a:solidFill>
                  <a:schemeClr val="accent1"/>
                </a:solidFill>
              </a:rPr>
              <a:t>우수성</a:t>
            </a:r>
            <a:endParaRPr lang="en-US" altLang="ko-KR" sz="26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700" dirty="0"/>
              <a:t>기존에 있는 어플의 시스템을 분석하고 이를 부분적으로 업그레이드하는 것에 중점을 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700" dirty="0"/>
              <a:t>실시간 정보제공 </a:t>
            </a:r>
            <a:r>
              <a:rPr lang="en-US" altLang="ko-KR" sz="1700" dirty="0"/>
              <a:t>: </a:t>
            </a:r>
            <a:r>
              <a:rPr lang="ko-KR" altLang="en-US" sz="1700" dirty="0"/>
              <a:t>사용자의 위치를 실시간으로 받아와서 가장 가까운 영화관을 추천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700" dirty="0"/>
              <a:t>사용자의 취향 분석 및 추천 </a:t>
            </a:r>
            <a:r>
              <a:rPr lang="en-US" altLang="ko-KR" sz="1700" dirty="0"/>
              <a:t>: </a:t>
            </a:r>
            <a:r>
              <a:rPr lang="ko-KR" altLang="en-US" sz="1700" dirty="0"/>
              <a:t>사용자가 어떠한 영화를 자주 보고 좋아하는지를 분석하여 현재 상영중인 영화의 카테고리와 매치해보고 맞는 영화를 추천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700" dirty="0"/>
              <a:t>영화 관련 부가적인 정보 제공 </a:t>
            </a:r>
            <a:r>
              <a:rPr lang="en-US" altLang="ko-KR" sz="1700" dirty="0"/>
              <a:t>: </a:t>
            </a:r>
            <a:r>
              <a:rPr lang="ko-KR" altLang="en-US" sz="1700" dirty="0"/>
              <a:t>사용자가 궁금증을 </a:t>
            </a:r>
            <a:r>
              <a:rPr lang="ko-KR" altLang="en-US" sz="1700" dirty="0" err="1"/>
              <a:t>가질만한</a:t>
            </a:r>
            <a:r>
              <a:rPr lang="ko-KR" altLang="en-US" sz="1700" dirty="0"/>
              <a:t> 부분의 정보들을 제공</a:t>
            </a:r>
            <a:r>
              <a:rPr lang="en-US" altLang="ko-KR" sz="1700" dirty="0"/>
              <a:t>(</a:t>
            </a:r>
            <a:r>
              <a:rPr lang="ko-KR" altLang="en-US" sz="1700" dirty="0"/>
              <a:t>영화의 포스터</a:t>
            </a:r>
            <a:r>
              <a:rPr lang="en-US" altLang="ko-KR" sz="1700" dirty="0"/>
              <a:t>/</a:t>
            </a:r>
            <a:r>
              <a:rPr lang="ko-KR" altLang="en-US" sz="1700" dirty="0"/>
              <a:t>예고편 및 평점 정보 등</a:t>
            </a:r>
            <a:r>
              <a:rPr lang="en-US" altLang="ko-KR" sz="17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30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14" y="542408"/>
            <a:ext cx="9634011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주요 기능별 내용 정리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mainpage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20" y="2086797"/>
            <a:ext cx="10110248" cy="4521656"/>
          </a:xfrm>
        </p:spPr>
        <p:txBody>
          <a:bodyPr>
            <a:normAutofit/>
          </a:bodyPr>
          <a:lstStyle/>
          <a:p>
            <a:r>
              <a:rPr lang="ko-KR" altLang="en-US" dirty="0"/>
              <a:t>메인 페이지</a:t>
            </a:r>
            <a:endParaRPr lang="en-US" altLang="ko-KR" dirty="0"/>
          </a:p>
          <a:p>
            <a:pPr marL="834390" lvl="2"/>
            <a:r>
              <a:rPr lang="en-US" altLang="ko-KR" sz="2000" dirty="0"/>
              <a:t>Movie Chart : </a:t>
            </a:r>
            <a:r>
              <a:rPr lang="ko-KR" altLang="en-US" sz="2000" dirty="0"/>
              <a:t>현재 상영중인 영화의 순위를 확인</a:t>
            </a:r>
            <a:r>
              <a:rPr lang="en-US" altLang="ko-KR" sz="2000" dirty="0"/>
              <a:t>	</a:t>
            </a:r>
          </a:p>
          <a:p>
            <a:pPr marL="1120140" lvl="3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실시간 영화 순위 제공</a:t>
            </a:r>
            <a:endParaRPr lang="en-US" altLang="ko-KR" sz="1800" dirty="0"/>
          </a:p>
          <a:p>
            <a:pPr marL="1120140" lvl="3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해당 영화의 제목</a:t>
            </a:r>
            <a:r>
              <a:rPr lang="en-US" altLang="ko-KR" sz="1800" dirty="0"/>
              <a:t>,</a:t>
            </a:r>
            <a:r>
              <a:rPr lang="ko-KR" altLang="en-US" sz="1800" dirty="0"/>
              <a:t>순위</a:t>
            </a:r>
            <a:r>
              <a:rPr lang="en-US" altLang="ko-KR" sz="1800" dirty="0"/>
              <a:t>,</a:t>
            </a:r>
            <a:r>
              <a:rPr lang="ko-KR" altLang="en-US" sz="1800" dirty="0"/>
              <a:t>평점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예매율</a:t>
            </a:r>
            <a:r>
              <a:rPr lang="en-US" altLang="ko-KR" sz="1800" dirty="0"/>
              <a:t>,</a:t>
            </a:r>
            <a:r>
              <a:rPr lang="ko-KR" altLang="en-US" sz="1800" dirty="0"/>
              <a:t>감독</a:t>
            </a:r>
            <a:r>
              <a:rPr lang="en-US" altLang="ko-KR" sz="1800" dirty="0"/>
              <a:t>,</a:t>
            </a:r>
            <a:r>
              <a:rPr lang="ko-KR" altLang="en-US" sz="1800" dirty="0"/>
              <a:t>출연진 등의 정보 제공</a:t>
            </a:r>
            <a:endParaRPr lang="en-US" altLang="ko-KR" sz="1800" dirty="0"/>
          </a:p>
          <a:p>
            <a:pPr marL="1120140" lvl="3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해당 영화의 예고편 및 예매하기 페이지 이동</a:t>
            </a:r>
            <a:endParaRPr lang="en-US" altLang="ko-KR" sz="1800" dirty="0"/>
          </a:p>
          <a:p>
            <a:pPr marL="834390" lvl="2"/>
            <a:r>
              <a:rPr lang="en-US" altLang="ko-KR" sz="1800" dirty="0"/>
              <a:t>Recommendation : </a:t>
            </a:r>
            <a:r>
              <a:rPr lang="ko-KR" altLang="en-US" sz="1800" dirty="0"/>
              <a:t>취향을 분석 받아 영화 추천 받기</a:t>
            </a:r>
            <a:endParaRPr lang="en-US" altLang="ko-KR" sz="1800" dirty="0"/>
          </a:p>
          <a:p>
            <a:pPr marL="834390" lvl="2"/>
            <a:r>
              <a:rPr lang="en-US" altLang="ko-KR" sz="1800" dirty="0"/>
              <a:t>Map : </a:t>
            </a:r>
            <a:r>
              <a:rPr lang="ko-KR" altLang="en-US" sz="1800" dirty="0"/>
              <a:t>현재 사용자의 위치 확인</a:t>
            </a:r>
            <a:endParaRPr lang="en-US" altLang="ko-KR" sz="1800" dirty="0"/>
          </a:p>
          <a:p>
            <a:pPr marL="834390" lvl="3"/>
            <a:endParaRPr lang="en-US" altLang="ko-KR" sz="1800" dirty="0"/>
          </a:p>
        </p:txBody>
      </p:sp>
      <p:pic>
        <p:nvPicPr>
          <p:cNvPr id="5" name="그래픽 4" descr="배지 체크 표시1">
            <a:extLst>
              <a:ext uri="{FF2B5EF4-FFF2-40B4-BE49-F238E27FC236}">
                <a16:creationId xmlns:a16="http://schemas.microsoft.com/office/drawing/2014/main" id="{2BD7B443-FE2A-41E8-BB09-77027CE9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8429" y="5971426"/>
            <a:ext cx="628436" cy="628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30DE7-33E1-4743-B98F-966B691CA4F1}"/>
              </a:ext>
            </a:extLst>
          </p:cNvPr>
          <p:cNvSpPr txBox="1"/>
          <p:nvPr/>
        </p:nvSpPr>
        <p:spPr>
          <a:xfrm>
            <a:off x="8021549" y="6130926"/>
            <a:ext cx="41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기능의 구현 완료 표시</a:t>
            </a:r>
          </a:p>
        </p:txBody>
      </p:sp>
      <p:pic>
        <p:nvPicPr>
          <p:cNvPr id="8" name="그래픽 7" descr="배지 체크 표시1">
            <a:extLst>
              <a:ext uri="{FF2B5EF4-FFF2-40B4-BE49-F238E27FC236}">
                <a16:creationId xmlns:a16="http://schemas.microsoft.com/office/drawing/2014/main" id="{0A4EBF69-590C-4E46-81E8-7679CA1BD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3113" y="2527572"/>
            <a:ext cx="628436" cy="628436"/>
          </a:xfrm>
          <a:prstGeom prst="rect">
            <a:avLst/>
          </a:prstGeom>
        </p:spPr>
      </p:pic>
      <p:pic>
        <p:nvPicPr>
          <p:cNvPr id="9" name="그래픽 8" descr="배지 체크 표시1">
            <a:extLst>
              <a:ext uri="{FF2B5EF4-FFF2-40B4-BE49-F238E27FC236}">
                <a16:creationId xmlns:a16="http://schemas.microsoft.com/office/drawing/2014/main" id="{2A4DC1C7-0F55-49B0-9F8D-C729AEF0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0801" y="5000170"/>
            <a:ext cx="628436" cy="6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3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04" y="1874520"/>
            <a:ext cx="10110248" cy="452165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메인 페이지</a:t>
            </a:r>
            <a:endParaRPr lang="en-US" altLang="ko-KR" dirty="0"/>
          </a:p>
          <a:p>
            <a:pPr marL="834390" lvl="2"/>
            <a:r>
              <a:rPr lang="en-US" altLang="ko-KR" sz="2000" dirty="0"/>
              <a:t>Chat Bot :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서비스로 주변 영화관을 찾고 해당 영화관 상영정보 확인</a:t>
            </a:r>
            <a:endParaRPr lang="en-US" altLang="ko-KR" sz="2000" dirty="0"/>
          </a:p>
          <a:p>
            <a:pPr marL="1120140" lvl="3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현재위치 확인</a:t>
            </a:r>
            <a:endParaRPr lang="en-US" altLang="ko-KR" sz="1800" dirty="0"/>
          </a:p>
          <a:p>
            <a:pPr marL="1120140" lvl="3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실시간영화순위</a:t>
            </a:r>
            <a:r>
              <a:rPr lang="en-US" altLang="ko-KR" sz="1800" dirty="0"/>
              <a:t>(</a:t>
            </a:r>
            <a:r>
              <a:rPr lang="ko-KR" altLang="en-US" sz="1800" dirty="0"/>
              <a:t>상위</a:t>
            </a:r>
            <a:r>
              <a:rPr lang="en-US" altLang="ko-KR" sz="1800" dirty="0"/>
              <a:t>10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정보 제공</a:t>
            </a:r>
            <a:endParaRPr lang="en-US" altLang="ko-KR" sz="1800" dirty="0"/>
          </a:p>
          <a:p>
            <a:pPr marL="1120140" lvl="3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해당 영화의 포스터 및 간단정보 제공</a:t>
            </a:r>
            <a:endParaRPr lang="en-US" altLang="ko-KR" sz="1800" dirty="0"/>
          </a:p>
          <a:p>
            <a:pPr marL="1120140" lvl="3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가장 가까운 영화관 </a:t>
            </a:r>
            <a:r>
              <a:rPr lang="en-US" altLang="ko-KR" sz="1800" dirty="0"/>
              <a:t>3</a:t>
            </a:r>
            <a:r>
              <a:rPr lang="ko-KR" altLang="en-US" sz="1800" dirty="0"/>
              <a:t>개 찾기</a:t>
            </a:r>
            <a:endParaRPr lang="en-US" altLang="ko-KR" sz="1800" dirty="0"/>
          </a:p>
          <a:p>
            <a:r>
              <a:rPr lang="ko-KR" altLang="en-US" dirty="0"/>
              <a:t>회원정보페이지</a:t>
            </a:r>
            <a:endParaRPr lang="en-US" altLang="ko-KR" dirty="0"/>
          </a:p>
          <a:p>
            <a:pPr marL="834390" lvl="2"/>
            <a:r>
              <a:rPr lang="ko-KR" altLang="en-US" sz="2000" dirty="0"/>
              <a:t>로그인 페이지</a:t>
            </a:r>
            <a:r>
              <a:rPr lang="en-US" altLang="ko-KR" sz="2000" dirty="0"/>
              <a:t>(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)         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834390" lvl="2"/>
            <a:r>
              <a:rPr lang="ko-KR" altLang="en-US" sz="2000" dirty="0"/>
              <a:t>회원가입페이지</a:t>
            </a:r>
            <a:endParaRPr lang="en-US" altLang="ko-KR" sz="2000" dirty="0"/>
          </a:p>
          <a:p>
            <a:endParaRPr lang="en-US" altLang="ko-KR" dirty="0"/>
          </a:p>
        </p:txBody>
      </p:sp>
      <p:pic>
        <p:nvPicPr>
          <p:cNvPr id="5" name="그래픽 4" descr="배지 체크 표시1">
            <a:extLst>
              <a:ext uri="{FF2B5EF4-FFF2-40B4-BE49-F238E27FC236}">
                <a16:creationId xmlns:a16="http://schemas.microsoft.com/office/drawing/2014/main" id="{2BD7B443-FE2A-41E8-BB09-77027CE9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2983" y="5952405"/>
            <a:ext cx="628436" cy="628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30DE7-33E1-4743-B98F-966B691CA4F1}"/>
              </a:ext>
            </a:extLst>
          </p:cNvPr>
          <p:cNvSpPr txBox="1"/>
          <p:nvPr/>
        </p:nvSpPr>
        <p:spPr>
          <a:xfrm>
            <a:off x="8081419" y="6113977"/>
            <a:ext cx="41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기능의 구현 완료 표시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4DAE96-ACC2-499A-9B51-623388B285B5}"/>
              </a:ext>
            </a:extLst>
          </p:cNvPr>
          <p:cNvSpPr txBox="1">
            <a:spLocks/>
          </p:cNvSpPr>
          <p:nvPr/>
        </p:nvSpPr>
        <p:spPr>
          <a:xfrm>
            <a:off x="568014" y="542408"/>
            <a:ext cx="101102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주요 기능별 내용 정리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mainpage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infopage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9" name="그래픽 8" descr="배지 체크 표시1">
            <a:extLst>
              <a:ext uri="{FF2B5EF4-FFF2-40B4-BE49-F238E27FC236}">
                <a16:creationId xmlns:a16="http://schemas.microsoft.com/office/drawing/2014/main" id="{B5DECC0D-5E0B-4900-A949-FF19AF9F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807" y="2316577"/>
            <a:ext cx="628436" cy="628436"/>
          </a:xfrm>
          <a:prstGeom prst="rect">
            <a:avLst/>
          </a:prstGeom>
        </p:spPr>
      </p:pic>
      <p:pic>
        <p:nvPicPr>
          <p:cNvPr id="10" name="그래픽 9" descr="배지 체크 표시1">
            <a:extLst>
              <a:ext uri="{FF2B5EF4-FFF2-40B4-BE49-F238E27FC236}">
                <a16:creationId xmlns:a16="http://schemas.microsoft.com/office/drawing/2014/main" id="{2A589D7E-9490-4D1A-9234-40E9D3D4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5612" y="5125091"/>
            <a:ext cx="628436" cy="6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7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1C9CDC6-4981-4698-BDC2-7A856EA64604}"/>
              </a:ext>
            </a:extLst>
          </p:cNvPr>
          <p:cNvSpPr txBox="1">
            <a:spLocks/>
          </p:cNvSpPr>
          <p:nvPr/>
        </p:nvSpPr>
        <p:spPr>
          <a:xfrm>
            <a:off x="971875" y="457515"/>
            <a:ext cx="10993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시스템 구성도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19946-0424-4C8A-BE96-537FF822B4F3}"/>
              </a:ext>
            </a:extLst>
          </p:cNvPr>
          <p:cNvSpPr txBox="1">
            <a:spLocks/>
          </p:cNvSpPr>
          <p:nvPr/>
        </p:nvSpPr>
        <p:spPr>
          <a:xfrm>
            <a:off x="1128194" y="1797825"/>
            <a:ext cx="10452349" cy="4602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메인페이지</a:t>
            </a:r>
            <a:endParaRPr lang="en-US" altLang="ko-KR" dirty="0"/>
          </a:p>
          <a:p>
            <a:pPr marL="605790" lvl="2"/>
            <a:r>
              <a:rPr lang="en-US" altLang="ko-KR" sz="2000" dirty="0" err="1"/>
              <a:t>Moviechart</a:t>
            </a:r>
            <a:endParaRPr lang="en-US" altLang="ko-KR" sz="2000" dirty="0"/>
          </a:p>
          <a:p>
            <a:pPr marL="605790" lvl="2"/>
            <a:r>
              <a:rPr lang="en-US" altLang="ko-KR" sz="2000" dirty="0"/>
              <a:t>Chatbot</a:t>
            </a:r>
          </a:p>
          <a:p>
            <a:pPr marL="605790" lvl="2"/>
            <a:r>
              <a:rPr lang="en-US" altLang="ko-KR" sz="2000" dirty="0"/>
              <a:t>Map</a:t>
            </a:r>
          </a:p>
          <a:p>
            <a:pPr marL="605790" lvl="2"/>
            <a:r>
              <a:rPr lang="en-US" altLang="ko-KR" sz="2000" dirty="0"/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회원정보페이지</a:t>
            </a:r>
            <a:endParaRPr lang="en-US" altLang="ko-KR" dirty="0"/>
          </a:p>
          <a:p>
            <a:pPr marL="605790" lvl="2"/>
            <a:r>
              <a:rPr lang="en-US" altLang="ko-KR" sz="2000" dirty="0"/>
              <a:t>Login/Logout</a:t>
            </a:r>
          </a:p>
          <a:p>
            <a:pPr marL="605790" lvl="2"/>
            <a:r>
              <a:rPr lang="en-US" altLang="ko-KR" sz="20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84021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원래의 계획 </a:t>
            </a:r>
            <a:r>
              <a:rPr lang="en-US" altLang="ko-KR" dirty="0"/>
              <a:t>: </a:t>
            </a:r>
            <a:r>
              <a:rPr lang="ko-KR" altLang="en-US" dirty="0"/>
              <a:t>부담이 적은</a:t>
            </a:r>
            <a:r>
              <a:rPr lang="en-US" altLang="ko-KR" dirty="0"/>
              <a:t> </a:t>
            </a:r>
            <a:r>
              <a:rPr lang="ko-KR" altLang="en-US" dirty="0"/>
              <a:t>웹 구축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휴대성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편리성을 생각하여 모바일환경에서도 사용 가능할 수 있는 반응형 웹</a:t>
            </a:r>
            <a:endParaRPr lang="en-US" altLang="ko-KR" dirty="0"/>
          </a:p>
          <a:p>
            <a:r>
              <a:rPr lang="en-US" altLang="ko-KR" dirty="0"/>
              <a:t>Bootstrap </a:t>
            </a:r>
            <a:r>
              <a:rPr lang="ko-KR" altLang="en-US" dirty="0"/>
              <a:t>를 활용해 반응형 웹 디자인</a:t>
            </a:r>
            <a:endParaRPr lang="en-US" altLang="ko-KR" dirty="0"/>
          </a:p>
          <a:p>
            <a:r>
              <a:rPr lang="en-US" altLang="ko-KR" dirty="0" err="1"/>
              <a:t>Moviechart</a:t>
            </a:r>
            <a:r>
              <a:rPr lang="en-US" altLang="ko-KR" dirty="0"/>
              <a:t>, Chatbot, Recommendation, Map </a:t>
            </a:r>
            <a:r>
              <a:rPr lang="ko-KR" altLang="en-US" dirty="0"/>
              <a:t>각각의 아이콘을 클릭하면 화면이동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Moviechart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Map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Chatbot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Recommendation</a:t>
            </a:r>
          </a:p>
          <a:p>
            <a:pPr marL="0" indent="0">
              <a:buNone/>
            </a:pPr>
            <a:r>
              <a:rPr lang="ko-KR" altLang="en-US" dirty="0"/>
              <a:t>순으로 개발할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646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MovieChart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5617"/>
            <a:ext cx="963401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를 통한 </a:t>
            </a:r>
            <a:r>
              <a:rPr lang="ko-KR" altLang="en-US" dirty="0" err="1"/>
              <a:t>웹개발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네이버 상영영화</a:t>
            </a:r>
            <a:r>
              <a:rPr lang="en-US" altLang="ko-KR" dirty="0"/>
              <a:t>’ </a:t>
            </a:r>
            <a:r>
              <a:rPr lang="ko-KR" altLang="en-US" dirty="0"/>
              <a:t>사이트를 크롤링해서 영화의 실시간 순위를 보여주는 것</a:t>
            </a:r>
            <a:endParaRPr lang="en-US" altLang="ko-KR" dirty="0"/>
          </a:p>
          <a:p>
            <a:r>
              <a:rPr lang="ko-KR" altLang="en-US" dirty="0"/>
              <a:t>영화제목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출연진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예매하기</a:t>
            </a:r>
            <a:r>
              <a:rPr lang="en-US" altLang="ko-KR" dirty="0"/>
              <a:t>, </a:t>
            </a:r>
            <a:r>
              <a:rPr lang="ko-KR" altLang="en-US" dirty="0"/>
              <a:t>예고편 등을 순위대로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예매하기</a:t>
            </a:r>
            <a:r>
              <a:rPr lang="en-US" altLang="ko-KR" dirty="0"/>
              <a:t>, </a:t>
            </a:r>
            <a:r>
              <a:rPr lang="ko-KR" altLang="en-US" dirty="0"/>
              <a:t>예고편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발표 당일 </a:t>
            </a:r>
            <a:r>
              <a:rPr lang="ko-KR" altLang="en-US" dirty="0" err="1">
                <a:sym typeface="Wingdings" panose="05000000000000000000" pitchFamily="2" charset="2"/>
              </a:rPr>
              <a:t>캡스톤</a:t>
            </a:r>
            <a:r>
              <a:rPr lang="ko-KR" altLang="en-US" dirty="0">
                <a:sym typeface="Wingdings" panose="05000000000000000000" pitchFamily="2" charset="2"/>
              </a:rPr>
              <a:t> 시간에 구현 예정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74A1B-FC23-442C-9C09-785120FA0086}"/>
              </a:ext>
            </a:extLst>
          </p:cNvPr>
          <p:cNvSpPr/>
          <p:nvPr/>
        </p:nvSpPr>
        <p:spPr>
          <a:xfrm>
            <a:off x="78127" y="130628"/>
            <a:ext cx="5159829" cy="65967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 Chart</a:t>
            </a:r>
          </a:p>
          <a:p>
            <a:pPr algn="ctr"/>
            <a:r>
              <a:rPr lang="ko-KR" altLang="en-US" dirty="0"/>
              <a:t>실시간 영화 순위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br>
              <a:rPr lang="en-US" altLang="ko-KR" dirty="0"/>
            </a:b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4C4A2-409D-4FAB-9559-DFB7B08B7222}"/>
              </a:ext>
            </a:extLst>
          </p:cNvPr>
          <p:cNvSpPr/>
          <p:nvPr/>
        </p:nvSpPr>
        <p:spPr>
          <a:xfrm>
            <a:off x="415585" y="1494339"/>
            <a:ext cx="1540328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5A9A89-CABC-4BA4-903B-64081B78554D}"/>
              </a:ext>
            </a:extLst>
          </p:cNvPr>
          <p:cNvSpPr/>
          <p:nvPr/>
        </p:nvSpPr>
        <p:spPr>
          <a:xfrm>
            <a:off x="415585" y="3014889"/>
            <a:ext cx="1540328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989E4C-98D0-47C1-A106-6BF5CD6C3CEB}"/>
              </a:ext>
            </a:extLst>
          </p:cNvPr>
          <p:cNvSpPr/>
          <p:nvPr/>
        </p:nvSpPr>
        <p:spPr>
          <a:xfrm>
            <a:off x="415585" y="4555694"/>
            <a:ext cx="1540328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C6E2AA-28F0-4818-B8F7-ABE5353CBE0C}"/>
              </a:ext>
            </a:extLst>
          </p:cNvPr>
          <p:cNvSpPr/>
          <p:nvPr/>
        </p:nvSpPr>
        <p:spPr>
          <a:xfrm>
            <a:off x="2053884" y="1446191"/>
            <a:ext cx="2779059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영화제목</a:t>
            </a:r>
            <a:endParaRPr lang="en-US" altLang="ko-KR" dirty="0"/>
          </a:p>
          <a:p>
            <a:r>
              <a:rPr lang="ko-KR" altLang="en-US" dirty="0"/>
              <a:t>감독 </a:t>
            </a:r>
            <a:r>
              <a:rPr lang="en-US" altLang="ko-KR" dirty="0"/>
              <a:t>: OOO</a:t>
            </a:r>
          </a:p>
          <a:p>
            <a:r>
              <a:rPr lang="ko-KR" altLang="en-US" dirty="0"/>
              <a:t>출연진 </a:t>
            </a:r>
            <a:r>
              <a:rPr lang="en-US" altLang="ko-KR" dirty="0"/>
              <a:t>: </a:t>
            </a:r>
            <a:r>
              <a:rPr lang="en-US" altLang="ko-KR" dirty="0" err="1"/>
              <a:t>aaa</a:t>
            </a:r>
            <a:r>
              <a:rPr lang="en-US" altLang="ko-KR" dirty="0"/>
              <a:t>, </a:t>
            </a:r>
            <a:r>
              <a:rPr lang="en-US" altLang="ko-KR" dirty="0" err="1"/>
              <a:t>bbb</a:t>
            </a:r>
            <a:r>
              <a:rPr lang="en-US" altLang="ko-KR" dirty="0"/>
              <a:t>, ccc, </a:t>
            </a:r>
            <a:r>
              <a:rPr lang="en-US" altLang="ko-KR" dirty="0" err="1"/>
              <a:t>ddd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ED9C36-B4E1-4E39-8375-39398F57E6FE}"/>
              </a:ext>
            </a:extLst>
          </p:cNvPr>
          <p:cNvSpPr/>
          <p:nvPr/>
        </p:nvSpPr>
        <p:spPr>
          <a:xfrm>
            <a:off x="2087662" y="3014888"/>
            <a:ext cx="2779059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  </a:t>
            </a:r>
            <a:r>
              <a:rPr lang="ko-KR" altLang="en-US" dirty="0"/>
              <a:t>영화제목</a:t>
            </a:r>
            <a:endParaRPr lang="en-US" altLang="ko-KR" dirty="0"/>
          </a:p>
          <a:p>
            <a:r>
              <a:rPr lang="ko-KR" altLang="en-US" dirty="0"/>
              <a:t>감독 </a:t>
            </a:r>
            <a:r>
              <a:rPr lang="en-US" altLang="ko-KR" dirty="0"/>
              <a:t>: DDD</a:t>
            </a:r>
          </a:p>
          <a:p>
            <a:r>
              <a:rPr lang="ko-KR" altLang="en-US" dirty="0"/>
              <a:t>출연진 </a:t>
            </a:r>
            <a:r>
              <a:rPr lang="en-US" altLang="ko-KR" dirty="0"/>
              <a:t>: </a:t>
            </a:r>
            <a:r>
              <a:rPr lang="en-US" altLang="ko-KR" dirty="0" err="1"/>
              <a:t>eee</a:t>
            </a:r>
            <a:r>
              <a:rPr lang="en-US" altLang="ko-KR" dirty="0"/>
              <a:t>, </a:t>
            </a:r>
            <a:r>
              <a:rPr lang="en-US" altLang="ko-KR" dirty="0" err="1"/>
              <a:t>ppp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86BE65-F68D-4E5C-9FA9-DECB7A224047}"/>
              </a:ext>
            </a:extLst>
          </p:cNvPr>
          <p:cNvSpPr/>
          <p:nvPr/>
        </p:nvSpPr>
        <p:spPr>
          <a:xfrm>
            <a:off x="2087662" y="4523899"/>
            <a:ext cx="2779059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영화제목</a:t>
            </a:r>
            <a:endParaRPr lang="en-US" altLang="ko-KR" dirty="0"/>
          </a:p>
          <a:p>
            <a:r>
              <a:rPr lang="ko-KR" altLang="en-US" dirty="0"/>
              <a:t>감독 </a:t>
            </a:r>
            <a:r>
              <a:rPr lang="en-US" altLang="ko-KR" dirty="0"/>
              <a:t>: NNN</a:t>
            </a:r>
          </a:p>
          <a:p>
            <a:r>
              <a:rPr lang="ko-KR" altLang="en-US" dirty="0"/>
              <a:t>출연진 </a:t>
            </a:r>
            <a:r>
              <a:rPr lang="en-US" altLang="ko-KR" dirty="0"/>
              <a:t>: www, </a:t>
            </a:r>
            <a:r>
              <a:rPr lang="en-US" altLang="ko-KR" dirty="0" err="1"/>
              <a:t>ttt</a:t>
            </a:r>
            <a:r>
              <a:rPr lang="en-US" altLang="ko-KR" dirty="0"/>
              <a:t>, </a:t>
            </a:r>
            <a:r>
              <a:rPr lang="en-US" altLang="ko-KR" dirty="0" err="1"/>
              <a:t>yyy</a:t>
            </a:r>
            <a:r>
              <a:rPr lang="en-US" altLang="ko-KR" dirty="0"/>
              <a:t>, </a:t>
            </a:r>
            <a:r>
              <a:rPr lang="en-US" altLang="ko-KR" dirty="0" err="1"/>
              <a:t>uuu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E8ED50-3337-40D8-B3ED-D25E4F1B1C1A}"/>
              </a:ext>
            </a:extLst>
          </p:cNvPr>
          <p:cNvSpPr/>
          <p:nvPr/>
        </p:nvSpPr>
        <p:spPr>
          <a:xfrm>
            <a:off x="4404080" y="6011886"/>
            <a:ext cx="786970" cy="553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맨위로</a:t>
            </a:r>
            <a:endParaRPr lang="en-US" altLang="ko-KR" sz="1500" dirty="0"/>
          </a:p>
          <a:p>
            <a:pPr algn="ctr"/>
            <a:r>
              <a:rPr lang="ko-KR" altLang="en-US" sz="1500" dirty="0"/>
              <a:t>스크롤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247CA0-FA59-479A-862F-B99D752196F6}"/>
              </a:ext>
            </a:extLst>
          </p:cNvPr>
          <p:cNvSpPr/>
          <p:nvPr/>
        </p:nvSpPr>
        <p:spPr>
          <a:xfrm rot="5400000">
            <a:off x="6468226" y="1081724"/>
            <a:ext cx="4443107" cy="68481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altLang="ko-KR" dirty="0"/>
              <a:t>Movie Chart</a:t>
            </a:r>
          </a:p>
          <a:p>
            <a:pPr algn="ctr"/>
            <a:r>
              <a:rPr lang="ko-KR" altLang="en-US" dirty="0"/>
              <a:t>실시간 영화 순위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42146A-8FB3-4C53-B846-23C2C1D0F949}"/>
              </a:ext>
            </a:extLst>
          </p:cNvPr>
          <p:cNvSpPr/>
          <p:nvPr/>
        </p:nvSpPr>
        <p:spPr>
          <a:xfrm>
            <a:off x="5308399" y="2979494"/>
            <a:ext cx="866038" cy="938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900E9C-61C4-4F0A-B7F5-07357E5FBE52}"/>
              </a:ext>
            </a:extLst>
          </p:cNvPr>
          <p:cNvSpPr/>
          <p:nvPr/>
        </p:nvSpPr>
        <p:spPr>
          <a:xfrm>
            <a:off x="6221939" y="2979494"/>
            <a:ext cx="2436028" cy="961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영화제목</a:t>
            </a:r>
            <a:endParaRPr lang="en-US" altLang="ko-KR" sz="1400" dirty="0"/>
          </a:p>
          <a:p>
            <a:r>
              <a:rPr lang="ko-KR" altLang="en-US" sz="1400" dirty="0"/>
              <a:t>감독 </a:t>
            </a:r>
            <a:r>
              <a:rPr lang="en-US" altLang="ko-KR" sz="1400" dirty="0"/>
              <a:t>: OOO</a:t>
            </a:r>
          </a:p>
          <a:p>
            <a:r>
              <a:rPr lang="ko-KR" altLang="en-US" sz="1400" dirty="0"/>
              <a:t>출연진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bbb</a:t>
            </a:r>
            <a:r>
              <a:rPr lang="en-US" altLang="ko-KR" sz="1400" dirty="0"/>
              <a:t>, ccc, </a:t>
            </a:r>
            <a:r>
              <a:rPr lang="en-US" altLang="ko-KR" sz="1400" dirty="0" err="1"/>
              <a:t>ddd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74354-10B3-42B8-947D-1AC16D8551DB}"/>
              </a:ext>
            </a:extLst>
          </p:cNvPr>
          <p:cNvSpPr/>
          <p:nvPr/>
        </p:nvSpPr>
        <p:spPr>
          <a:xfrm>
            <a:off x="8700680" y="2979494"/>
            <a:ext cx="866038" cy="938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62AC46-8F93-4FD8-A77C-621627D1875F}"/>
              </a:ext>
            </a:extLst>
          </p:cNvPr>
          <p:cNvSpPr/>
          <p:nvPr/>
        </p:nvSpPr>
        <p:spPr>
          <a:xfrm>
            <a:off x="9614220" y="2979494"/>
            <a:ext cx="2436028" cy="961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영화제목</a:t>
            </a:r>
            <a:endParaRPr lang="en-US" altLang="ko-KR" sz="1400" dirty="0"/>
          </a:p>
          <a:p>
            <a:r>
              <a:rPr lang="ko-KR" altLang="en-US" sz="1400" dirty="0"/>
              <a:t>감독 </a:t>
            </a:r>
            <a:r>
              <a:rPr lang="en-US" altLang="ko-KR" sz="1400" dirty="0"/>
              <a:t>: OOO</a:t>
            </a:r>
          </a:p>
          <a:p>
            <a:r>
              <a:rPr lang="ko-KR" altLang="en-US" sz="1400" dirty="0"/>
              <a:t>출연진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bbb</a:t>
            </a:r>
            <a:r>
              <a:rPr lang="en-US" altLang="ko-KR" sz="1400" dirty="0"/>
              <a:t>, ccc, </a:t>
            </a:r>
            <a:r>
              <a:rPr lang="en-US" altLang="ko-KR" sz="1400" dirty="0" err="1"/>
              <a:t>ddd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C23098-C8D7-467C-B2DF-58F423EAD63B}"/>
              </a:ext>
            </a:extLst>
          </p:cNvPr>
          <p:cNvSpPr/>
          <p:nvPr/>
        </p:nvSpPr>
        <p:spPr>
          <a:xfrm>
            <a:off x="5342230" y="4282054"/>
            <a:ext cx="866038" cy="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DFD497-9636-4FC9-A645-4774B05FBC03}"/>
              </a:ext>
            </a:extLst>
          </p:cNvPr>
          <p:cNvSpPr/>
          <p:nvPr/>
        </p:nvSpPr>
        <p:spPr>
          <a:xfrm>
            <a:off x="6255770" y="4282054"/>
            <a:ext cx="2436028" cy="9080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영화제목</a:t>
            </a:r>
            <a:endParaRPr lang="en-US" altLang="ko-KR" sz="1400" dirty="0"/>
          </a:p>
          <a:p>
            <a:r>
              <a:rPr lang="ko-KR" altLang="en-US" sz="1400" dirty="0"/>
              <a:t>감독 </a:t>
            </a:r>
            <a:r>
              <a:rPr lang="en-US" altLang="ko-KR" sz="1400" dirty="0"/>
              <a:t>: OOO</a:t>
            </a:r>
          </a:p>
          <a:p>
            <a:r>
              <a:rPr lang="ko-KR" altLang="en-US" sz="1400" dirty="0"/>
              <a:t>출연진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bbb</a:t>
            </a:r>
            <a:r>
              <a:rPr lang="en-US" altLang="ko-KR" sz="1400" dirty="0"/>
              <a:t>, ccc, </a:t>
            </a:r>
            <a:r>
              <a:rPr lang="en-US" altLang="ko-KR" sz="1400" dirty="0" err="1"/>
              <a:t>ddd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5B8156-54D8-41A2-AB10-25D49A392D11}"/>
              </a:ext>
            </a:extLst>
          </p:cNvPr>
          <p:cNvSpPr/>
          <p:nvPr/>
        </p:nvSpPr>
        <p:spPr>
          <a:xfrm>
            <a:off x="8734511" y="4282054"/>
            <a:ext cx="866038" cy="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ECA579-486B-4622-BC2E-69CF50D6540F}"/>
              </a:ext>
            </a:extLst>
          </p:cNvPr>
          <p:cNvSpPr/>
          <p:nvPr/>
        </p:nvSpPr>
        <p:spPr>
          <a:xfrm>
            <a:off x="9648051" y="4282054"/>
            <a:ext cx="2436028" cy="9080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영화제목</a:t>
            </a:r>
            <a:endParaRPr lang="en-US" altLang="ko-KR" sz="1400" dirty="0"/>
          </a:p>
          <a:p>
            <a:r>
              <a:rPr lang="ko-KR" altLang="en-US" sz="1400" dirty="0"/>
              <a:t>감독 </a:t>
            </a:r>
            <a:r>
              <a:rPr lang="en-US" altLang="ko-KR" sz="1400" dirty="0"/>
              <a:t>: OOO</a:t>
            </a:r>
          </a:p>
          <a:p>
            <a:r>
              <a:rPr lang="ko-KR" altLang="en-US" sz="1400" dirty="0"/>
              <a:t>출연진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bbb</a:t>
            </a:r>
            <a:r>
              <a:rPr lang="en-US" altLang="ko-KR" sz="1400" dirty="0"/>
              <a:t>, ccc, </a:t>
            </a:r>
            <a:r>
              <a:rPr lang="en-US" altLang="ko-KR" sz="1400" dirty="0" err="1"/>
              <a:t>ddd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C97394-A395-4815-AF21-D007F67EAC20}"/>
              </a:ext>
            </a:extLst>
          </p:cNvPr>
          <p:cNvSpPr/>
          <p:nvPr/>
        </p:nvSpPr>
        <p:spPr>
          <a:xfrm>
            <a:off x="5342230" y="5531127"/>
            <a:ext cx="866038" cy="938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1C44FA-FB6D-44D1-91CA-242F25CE5342}"/>
              </a:ext>
            </a:extLst>
          </p:cNvPr>
          <p:cNvSpPr/>
          <p:nvPr/>
        </p:nvSpPr>
        <p:spPr>
          <a:xfrm>
            <a:off x="6255770" y="5531127"/>
            <a:ext cx="2436028" cy="961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영화제목</a:t>
            </a:r>
            <a:endParaRPr lang="en-US" altLang="ko-KR" sz="1400" dirty="0"/>
          </a:p>
          <a:p>
            <a:r>
              <a:rPr lang="ko-KR" altLang="en-US" sz="1400" dirty="0"/>
              <a:t>감독 </a:t>
            </a:r>
            <a:r>
              <a:rPr lang="en-US" altLang="ko-KR" sz="1400" dirty="0"/>
              <a:t>: OOO</a:t>
            </a:r>
          </a:p>
          <a:p>
            <a:r>
              <a:rPr lang="ko-KR" altLang="en-US" sz="1400" dirty="0"/>
              <a:t>출연진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bbb</a:t>
            </a:r>
            <a:r>
              <a:rPr lang="en-US" altLang="ko-KR" sz="1400" dirty="0"/>
              <a:t>, ccc, </a:t>
            </a:r>
            <a:r>
              <a:rPr lang="en-US" altLang="ko-KR" sz="1400" dirty="0" err="1"/>
              <a:t>ddd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60373E-FBA9-40E8-AAB1-661BBE150973}"/>
              </a:ext>
            </a:extLst>
          </p:cNvPr>
          <p:cNvSpPr/>
          <p:nvPr/>
        </p:nvSpPr>
        <p:spPr>
          <a:xfrm>
            <a:off x="8734511" y="5531127"/>
            <a:ext cx="866038" cy="938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이미지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953BF4-1FA1-46E5-A2ED-68BF697348F5}"/>
              </a:ext>
            </a:extLst>
          </p:cNvPr>
          <p:cNvSpPr/>
          <p:nvPr/>
        </p:nvSpPr>
        <p:spPr>
          <a:xfrm>
            <a:off x="9648051" y="5531127"/>
            <a:ext cx="2436028" cy="961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영화제목</a:t>
            </a:r>
            <a:endParaRPr lang="en-US" altLang="ko-KR" sz="1400" dirty="0"/>
          </a:p>
          <a:p>
            <a:r>
              <a:rPr lang="ko-KR" altLang="en-US" sz="1400" dirty="0"/>
              <a:t>감독 </a:t>
            </a:r>
            <a:r>
              <a:rPr lang="en-US" altLang="ko-KR" sz="1400" dirty="0"/>
              <a:t>: OOO</a:t>
            </a:r>
          </a:p>
          <a:p>
            <a:r>
              <a:rPr lang="ko-KR" altLang="en-US" sz="1400" dirty="0"/>
              <a:t>출연진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bbb</a:t>
            </a:r>
            <a:r>
              <a:rPr lang="en-US" altLang="ko-KR" sz="1400" dirty="0"/>
              <a:t>, ccc, </a:t>
            </a:r>
            <a:r>
              <a:rPr lang="en-US" altLang="ko-KR" sz="1400" dirty="0" err="1"/>
              <a:t>ddd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88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MovieChart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90" y="1474553"/>
            <a:ext cx="2837196" cy="745390"/>
          </a:xfrm>
        </p:spPr>
        <p:txBody>
          <a:bodyPr>
            <a:normAutofit/>
          </a:bodyPr>
          <a:lstStyle/>
          <a:p>
            <a:r>
              <a:rPr lang="en-US" altLang="ko-KR" dirty="0"/>
              <a:t>main.py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30183-DECB-44F1-A492-BF0D812E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9" y="1483224"/>
            <a:ext cx="5434745" cy="51339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A59811-618C-4165-9A29-DEF3DA34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14" y="2134017"/>
            <a:ext cx="5138708" cy="9131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3D54C5-760B-445D-B194-6286B668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53" y="4804831"/>
            <a:ext cx="5655977" cy="181232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FE388D-1DA5-4E0D-A73C-EE72DB321D39}"/>
              </a:ext>
            </a:extLst>
          </p:cNvPr>
          <p:cNvSpPr txBox="1">
            <a:spLocks/>
          </p:cNvSpPr>
          <p:nvPr/>
        </p:nvSpPr>
        <p:spPr>
          <a:xfrm>
            <a:off x="8586538" y="4178896"/>
            <a:ext cx="2837196" cy="74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movie_chart.html</a:t>
            </a:r>
          </a:p>
        </p:txBody>
      </p:sp>
    </p:spTree>
    <p:extLst>
      <p:ext uri="{BB962C8B-B14F-4D97-AF65-F5344CB8AC3E}">
        <p14:creationId xmlns:p14="http://schemas.microsoft.com/office/powerpoint/2010/main" val="370015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_Map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915617"/>
            <a:ext cx="11813394" cy="1072512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위치를 반환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구글맵</a:t>
            </a:r>
            <a:r>
              <a:rPr lang="ko-KR" altLang="en-US" dirty="0">
                <a:sym typeface="Wingdings" panose="05000000000000000000" pitchFamily="2" charset="2"/>
              </a:rPr>
              <a:t> 연결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15C18-7A29-4B1E-A849-F68F79B7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84529"/>
            <a:ext cx="5918781" cy="38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_Chatbot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915616"/>
            <a:ext cx="11813394" cy="4439463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Command</a:t>
            </a:r>
            <a:r>
              <a:rPr lang="ko-KR" altLang="en-US" dirty="0"/>
              <a:t>를 통해 원하는 서비스 제공받을 수 있음</a:t>
            </a:r>
            <a:endParaRPr lang="en-US" altLang="ko-KR" dirty="0"/>
          </a:p>
          <a:p>
            <a:r>
              <a:rPr lang="en-US" altLang="ko-KR" dirty="0"/>
              <a:t>/location : </a:t>
            </a:r>
            <a:r>
              <a:rPr lang="ko-KR" altLang="en-US" dirty="0"/>
              <a:t>현재 위치 반환</a:t>
            </a:r>
            <a:endParaRPr lang="en-US" altLang="ko-KR" dirty="0"/>
          </a:p>
          <a:p>
            <a:r>
              <a:rPr lang="en-US" altLang="ko-KR" dirty="0"/>
              <a:t>/chart : </a:t>
            </a:r>
            <a:r>
              <a:rPr lang="ko-KR" altLang="en-US" dirty="0"/>
              <a:t>실시간 영화 순위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/>
              <a:t>/info : </a:t>
            </a:r>
            <a:r>
              <a:rPr lang="ko-KR" altLang="en-US" dirty="0"/>
              <a:t>영화의 포스터 및 간단 정보를 반환</a:t>
            </a:r>
            <a:endParaRPr lang="en-US" altLang="ko-KR" dirty="0"/>
          </a:p>
          <a:p>
            <a:r>
              <a:rPr lang="en-US" altLang="ko-KR" dirty="0"/>
              <a:t>/near : </a:t>
            </a:r>
            <a:r>
              <a:rPr lang="ko-KR" altLang="en-US" dirty="0"/>
              <a:t>사용자의 위치에서 가장 가까운 영화관 최대 </a:t>
            </a:r>
            <a:r>
              <a:rPr lang="en-US" altLang="ko-KR" dirty="0"/>
              <a:t>3</a:t>
            </a:r>
            <a:r>
              <a:rPr lang="ko-KR" altLang="en-US" dirty="0"/>
              <a:t>개까지 반환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058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646B-4C58-44FD-A2F6-BFB35346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SW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Capston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Project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C83C-40D7-457C-9E04-44574F82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6237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영화관 찾기 및 상영영화 추천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1D49724-F88D-48BF-9F46-94DB025FCACD}"/>
              </a:ext>
            </a:extLst>
          </p:cNvPr>
          <p:cNvSpPr txBox="1">
            <a:spLocks/>
          </p:cNvSpPr>
          <p:nvPr/>
        </p:nvSpPr>
        <p:spPr>
          <a:xfrm>
            <a:off x="1069848" y="3270472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주요 기능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1A066B3-91C2-4B54-9236-B93A39FF9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852636"/>
              </p:ext>
            </p:extLst>
          </p:nvPr>
        </p:nvGraphicFramePr>
        <p:xfrm>
          <a:off x="1069848" y="4031812"/>
          <a:ext cx="10293371" cy="236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979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_Chatbot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CE01C1-9D77-4C40-92E8-A6F026E99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" r="37102" b="1"/>
          <a:stretch/>
        </p:blipFill>
        <p:spPr>
          <a:xfrm>
            <a:off x="3582415" y="1687446"/>
            <a:ext cx="2866407" cy="2377909"/>
          </a:xfrm>
          <a:prstGeom prst="rect">
            <a:avLst/>
          </a:prstGeom>
        </p:spPr>
      </p:pic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A9A409B7-5C82-4866-96D8-88DDFA570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98" b="3"/>
          <a:stretch/>
        </p:blipFill>
        <p:spPr>
          <a:xfrm>
            <a:off x="457200" y="1665549"/>
            <a:ext cx="2866407" cy="2399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E1F108-C648-4E5C-B6AA-FCBEB95E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630" y="1687445"/>
            <a:ext cx="3010664" cy="23779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0ADB67-278D-4AA6-B1DE-F4FC3C7A4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4197686"/>
            <a:ext cx="3429000" cy="2557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B4AA63-8FF5-445A-A304-774758A64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225" y="4197686"/>
            <a:ext cx="3096346" cy="22922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6A6C3A-4520-4DF4-A7FA-3C018D2D5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595" y="4197686"/>
            <a:ext cx="3625069" cy="2557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981CC9-2A2E-4FEF-A251-473EB0725FD3}"/>
              </a:ext>
            </a:extLst>
          </p:cNvPr>
          <p:cNvSpPr txBox="1"/>
          <p:nvPr/>
        </p:nvSpPr>
        <p:spPr>
          <a:xfrm>
            <a:off x="9718294" y="3111247"/>
            <a:ext cx="2008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구현 전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355325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3304"/>
            <a:ext cx="9634011" cy="1325563"/>
          </a:xfrm>
        </p:spPr>
        <p:txBody>
          <a:bodyPr/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+mn-lt"/>
              </a:rPr>
              <a:t>_Chatbot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3A8C0-8722-4383-B832-9F3D549D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5" y="1648867"/>
            <a:ext cx="4513489" cy="2620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C1F1B0-20FF-4E36-8391-D85EEB2B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084" y="1648867"/>
            <a:ext cx="5438775" cy="446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270462-B886-4983-9C89-8310B40C37F4}"/>
              </a:ext>
            </a:extLst>
          </p:cNvPr>
          <p:cNvSpPr txBox="1"/>
          <p:nvPr/>
        </p:nvSpPr>
        <p:spPr>
          <a:xfrm>
            <a:off x="890234" y="4407845"/>
            <a:ext cx="41226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/chart </a:t>
            </a:r>
            <a:r>
              <a:rPr lang="ko-KR" altLang="en-US" sz="2800" b="1" dirty="0">
                <a:solidFill>
                  <a:schemeClr val="accent1"/>
                </a:solidFill>
              </a:rPr>
              <a:t>명령어 구현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ko-KR" altLang="en-US" sz="2800" dirty="0"/>
              <a:t>네이버 영화 사이트의 순위를 크롤링해 </a:t>
            </a:r>
            <a:r>
              <a:rPr lang="en-US" altLang="ko-KR" sz="2800" dirty="0"/>
              <a:t>Telegram</a:t>
            </a:r>
            <a:r>
              <a:rPr lang="ko-KR" altLang="en-US" sz="2800" dirty="0"/>
              <a:t> 을 통해 실시간 영화 순위를 보여줌</a:t>
            </a:r>
          </a:p>
        </p:txBody>
      </p:sp>
    </p:spTree>
    <p:extLst>
      <p:ext uri="{BB962C8B-B14F-4D97-AF65-F5344CB8AC3E}">
        <p14:creationId xmlns:p14="http://schemas.microsoft.com/office/powerpoint/2010/main" val="341788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8617"/>
            <a:ext cx="9634011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_Chatbot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70462-B886-4983-9C89-8310B40C37F4}"/>
              </a:ext>
            </a:extLst>
          </p:cNvPr>
          <p:cNvSpPr txBox="1"/>
          <p:nvPr/>
        </p:nvSpPr>
        <p:spPr>
          <a:xfrm>
            <a:off x="1138631" y="4222614"/>
            <a:ext cx="9634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/location </a:t>
            </a:r>
            <a:r>
              <a:rPr lang="ko-KR" altLang="en-US" sz="2800" b="1" dirty="0">
                <a:solidFill>
                  <a:schemeClr val="accent1"/>
                </a:solidFill>
              </a:rPr>
              <a:t>명령어 구현</a:t>
            </a:r>
          </a:p>
          <a:p>
            <a:r>
              <a:rPr lang="en-US" altLang="ko-KR" sz="2800" dirty="0" err="1"/>
              <a:t>Geocoder.ip</a:t>
            </a:r>
            <a:r>
              <a:rPr lang="en-US" altLang="ko-KR" sz="2800" dirty="0"/>
              <a:t> </a:t>
            </a:r>
            <a:r>
              <a:rPr lang="ko-KR" altLang="en-US" sz="2800" dirty="0"/>
              <a:t>를 통해 나의 </a:t>
            </a:r>
            <a:r>
              <a:rPr lang="en-US" altLang="ko-KR" sz="2800" dirty="0" err="1"/>
              <a:t>ip</a:t>
            </a:r>
            <a:r>
              <a:rPr lang="ko-KR" altLang="en-US" sz="2800" dirty="0"/>
              <a:t>주소로 현재 위치를 위도</a:t>
            </a:r>
            <a:r>
              <a:rPr lang="en-US" altLang="ko-KR" sz="2800" dirty="0"/>
              <a:t>,</a:t>
            </a:r>
            <a:r>
              <a:rPr lang="ko-KR" altLang="en-US" sz="2800" dirty="0"/>
              <a:t>경도로 </a:t>
            </a:r>
            <a:r>
              <a:rPr lang="ko-KR" altLang="en-US" sz="2800" dirty="0" err="1"/>
              <a:t>받아옴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 err="1">
                <a:sym typeface="Wingdings" panose="05000000000000000000" pitchFamily="2" charset="2"/>
              </a:rPr>
              <a:t>bot.send_location</a:t>
            </a:r>
            <a:r>
              <a:rPr lang="ko-KR" altLang="en-US" sz="2800" dirty="0">
                <a:sym typeface="Wingdings" panose="05000000000000000000" pitchFamily="2" charset="2"/>
              </a:rPr>
              <a:t>을 통해 위치를 전송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1072D-20C7-43FD-A6D7-C7EE96C8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51" y="1864859"/>
            <a:ext cx="3762375" cy="2181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9320E7-50A5-4FDC-92D0-D3A54303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42" y="2330174"/>
            <a:ext cx="3686634" cy="341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53AF42-0904-4677-95B0-DFA01483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42" y="2889816"/>
            <a:ext cx="3646841" cy="1078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C224-ECCC-4C31-8D58-55D1FA393AA1}"/>
              </a:ext>
            </a:extLst>
          </p:cNvPr>
          <p:cNvSpPr txBox="1"/>
          <p:nvPr/>
        </p:nvSpPr>
        <p:spPr>
          <a:xfrm>
            <a:off x="1138630" y="5784139"/>
            <a:ext cx="9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정확한 위치가 아닌 곳을 반환하기도 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이는 나중에 수정이 필요할 것으로 보임</a:t>
            </a:r>
            <a:r>
              <a:rPr lang="en-US" altLang="ko-KR" dirty="0">
                <a:sym typeface="Wingdings" panose="05000000000000000000" pitchFamily="2" charset="2"/>
              </a:rPr>
              <a:t>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73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3304"/>
            <a:ext cx="9634011" cy="1325563"/>
          </a:xfrm>
        </p:spPr>
        <p:txBody>
          <a:bodyPr/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+mn-lt"/>
              </a:rPr>
              <a:t>_Chatbot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70462-B886-4983-9C89-8310B40C37F4}"/>
              </a:ext>
            </a:extLst>
          </p:cNvPr>
          <p:cNvSpPr txBox="1"/>
          <p:nvPr/>
        </p:nvSpPr>
        <p:spPr>
          <a:xfrm>
            <a:off x="5886853" y="4885601"/>
            <a:ext cx="4938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/info </a:t>
            </a:r>
            <a:r>
              <a:rPr lang="ko-KR" altLang="en-US" sz="2800" b="1" dirty="0">
                <a:solidFill>
                  <a:schemeClr val="accent1"/>
                </a:solidFill>
              </a:rPr>
              <a:t>명령어 구현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ko-KR" altLang="en-US" sz="2800" dirty="0"/>
              <a:t>상위 </a:t>
            </a:r>
            <a:r>
              <a:rPr lang="en-US" altLang="ko-KR" sz="2800" dirty="0"/>
              <a:t>10</a:t>
            </a:r>
            <a:r>
              <a:rPr lang="ko-KR" altLang="en-US" sz="2800" dirty="0"/>
              <a:t>개 영화의 포스터 및 간단 정보</a:t>
            </a:r>
            <a:r>
              <a:rPr lang="en-US" altLang="ko-KR" sz="2800" dirty="0"/>
              <a:t>(</a:t>
            </a:r>
            <a:r>
              <a:rPr lang="ko-KR" altLang="en-US" sz="2800" dirty="0"/>
              <a:t>관람가연령</a:t>
            </a:r>
            <a:r>
              <a:rPr lang="en-US" altLang="ko-KR" sz="2800" dirty="0"/>
              <a:t>,</a:t>
            </a:r>
            <a:r>
              <a:rPr lang="ko-KR" altLang="en-US" sz="2800" dirty="0" err="1"/>
              <a:t>예매율</a:t>
            </a:r>
            <a:r>
              <a:rPr lang="en-US" altLang="ko-KR" sz="2800" dirty="0"/>
              <a:t>,</a:t>
            </a:r>
            <a:r>
              <a:rPr lang="ko-KR" altLang="en-US" sz="2800" dirty="0"/>
              <a:t>장르</a:t>
            </a:r>
            <a:r>
              <a:rPr lang="en-US" altLang="ko-KR" sz="2800" dirty="0"/>
              <a:t>,</a:t>
            </a:r>
            <a:r>
              <a:rPr lang="ko-KR" altLang="en-US" sz="2800" dirty="0"/>
              <a:t>평점</a:t>
            </a:r>
            <a:r>
              <a:rPr lang="en-US" altLang="ko-KR" sz="2800" dirty="0"/>
              <a:t>)</a:t>
            </a:r>
            <a:r>
              <a:rPr lang="ko-KR" altLang="en-US" sz="2800" dirty="0"/>
              <a:t>를 크롤링해 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34BEB-3C03-403F-BBDF-B801B797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00721"/>
            <a:ext cx="4743450" cy="5133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4B6FE3-4ECD-4A0A-9B77-21FC424C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53" y="1400721"/>
            <a:ext cx="4122636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82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3304"/>
            <a:ext cx="9634011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_Chatbot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70462-B886-4983-9C89-8310B40C37F4}"/>
              </a:ext>
            </a:extLst>
          </p:cNvPr>
          <p:cNvSpPr txBox="1"/>
          <p:nvPr/>
        </p:nvSpPr>
        <p:spPr>
          <a:xfrm>
            <a:off x="890234" y="5525611"/>
            <a:ext cx="5696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/near</a:t>
            </a:r>
            <a:r>
              <a:rPr lang="ko-KR" altLang="en-US" sz="2800" b="1" dirty="0">
                <a:solidFill>
                  <a:schemeClr val="accent1"/>
                </a:solidFill>
              </a:rPr>
              <a:t>명령어 구현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ko-KR" altLang="en-US" sz="2000" dirty="0" err="1"/>
              <a:t>셀레니움으로</a:t>
            </a:r>
            <a:r>
              <a:rPr lang="ko-KR" altLang="en-US" sz="2000" dirty="0"/>
              <a:t> 네이버지도에 </a:t>
            </a:r>
            <a:r>
              <a:rPr lang="en-US" altLang="ko-KR" sz="2000" dirty="0"/>
              <a:t>‘</a:t>
            </a:r>
            <a:r>
              <a:rPr lang="ko-KR" altLang="en-US" sz="2000" dirty="0"/>
              <a:t>영화관</a:t>
            </a:r>
            <a:r>
              <a:rPr lang="en-US" altLang="ko-KR" sz="2000" dirty="0"/>
              <a:t>‘ </a:t>
            </a:r>
            <a:r>
              <a:rPr lang="ko-KR" altLang="en-US" sz="2000" dirty="0"/>
              <a:t>검색</a:t>
            </a:r>
            <a:r>
              <a:rPr lang="en-US" altLang="ko-KR" sz="2000" dirty="0"/>
              <a:t>. </a:t>
            </a:r>
            <a:r>
              <a:rPr lang="ko-KR" altLang="en-US" sz="2000" dirty="0"/>
              <a:t>검색에 해당하는 영화관 이름 최대 </a:t>
            </a:r>
            <a:r>
              <a:rPr lang="en-US" altLang="ko-KR" sz="2000" dirty="0"/>
              <a:t>3</a:t>
            </a:r>
            <a:r>
              <a:rPr lang="ko-KR" altLang="en-US" sz="2000" dirty="0"/>
              <a:t>개까지 가져옴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DF829-1FE1-4FA5-ADDC-3C5BA6C6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71647"/>
            <a:ext cx="5264604" cy="39147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2CF332-C376-427A-8B47-C6D155BA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65" y="1471647"/>
            <a:ext cx="4296508" cy="47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메인페이지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_Chatbot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150" y="5257801"/>
            <a:ext cx="3153001" cy="109728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핸들러</a:t>
            </a:r>
            <a:r>
              <a:rPr lang="ko-KR" altLang="en-US" dirty="0"/>
              <a:t> 함수 구현으로 마무리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6E8B1-69D3-4608-908A-C5B120ED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28483"/>
            <a:ext cx="6806293" cy="45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시스템 구성도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프로젝트 이후 구현할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828483"/>
            <a:ext cx="9200823" cy="3959403"/>
          </a:xfrm>
        </p:spPr>
        <p:txBody>
          <a:bodyPr>
            <a:normAutofit/>
          </a:bodyPr>
          <a:lstStyle/>
          <a:p>
            <a:r>
              <a:rPr lang="ko-KR" altLang="en-US" dirty="0"/>
              <a:t>회원정보 페이지 구현과 </a:t>
            </a:r>
            <a:r>
              <a:rPr lang="en-US" altLang="ko-KR" dirty="0"/>
              <a:t>DB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해당 영화관의 상영시간표 정보 반환</a:t>
            </a:r>
            <a:r>
              <a:rPr lang="en-US" altLang="ko-KR" dirty="0"/>
              <a:t>(</a:t>
            </a:r>
            <a:r>
              <a:rPr lang="ko-KR" altLang="en-US" dirty="0" err="1"/>
              <a:t>다중콜백쿼리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에서 파이썬 파일 열 수 있는지 찾아보기</a:t>
            </a:r>
            <a:endParaRPr lang="en-US" altLang="ko-KR" dirty="0"/>
          </a:p>
          <a:p>
            <a:r>
              <a:rPr lang="ko-KR" altLang="en-US" dirty="0"/>
              <a:t>구글</a:t>
            </a:r>
            <a:r>
              <a:rPr lang="en-US" altLang="ko-KR" dirty="0"/>
              <a:t>API</a:t>
            </a:r>
            <a:r>
              <a:rPr lang="ko-KR" altLang="en-US" dirty="0"/>
              <a:t>로 현재위치 위도</a:t>
            </a:r>
            <a:r>
              <a:rPr lang="en-US" altLang="ko-KR" dirty="0"/>
              <a:t>,</a:t>
            </a:r>
            <a:r>
              <a:rPr lang="ko-KR" altLang="en-US" dirty="0"/>
              <a:t>경도로 받아오는 것</a:t>
            </a:r>
            <a:endParaRPr lang="en-US" altLang="ko-KR" dirty="0"/>
          </a:p>
          <a:p>
            <a:r>
              <a:rPr lang="ko-KR" altLang="en-US" dirty="0"/>
              <a:t>사용자의 영화 장르 취향을 분석하고 추천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’</a:t>
            </a:r>
            <a:r>
              <a:rPr lang="ko-KR" altLang="en-US" dirty="0">
                <a:sym typeface="Wingdings" panose="05000000000000000000" pitchFamily="2" charset="2"/>
              </a:rPr>
              <a:t>인공지능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수업에서 공부한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영화추천알고리즘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을 이용해 추가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가장 가까운 영화관 중 하나를 클릭하면 해당 영화관의 위치 지도 반환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16076F-F3A0-4653-8EC1-D466C0E74D19}"/>
              </a:ext>
            </a:extLst>
          </p:cNvPr>
          <p:cNvSpPr txBox="1">
            <a:spLocks/>
          </p:cNvSpPr>
          <p:nvPr/>
        </p:nvSpPr>
        <p:spPr>
          <a:xfrm>
            <a:off x="1069847" y="5968685"/>
            <a:ext cx="5342959" cy="80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accent1"/>
                </a:solidFill>
              </a:rPr>
              <a:t>종강 이후 프로젝트 추가 개발할 것</a:t>
            </a:r>
            <a:r>
              <a:rPr lang="en-US" altLang="ko-KR" sz="24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481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C535-C79A-468A-99E9-401D9815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05" y="2876136"/>
            <a:ext cx="9634011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구현 및 테스트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테스트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904" y="1493014"/>
            <a:ext cx="9200823" cy="1600517"/>
          </a:xfrm>
        </p:spPr>
        <p:txBody>
          <a:bodyPr>
            <a:normAutofit/>
          </a:bodyPr>
          <a:lstStyle/>
          <a:p>
            <a:r>
              <a:rPr lang="en-US" altLang="ko-KR" dirty="0"/>
              <a:t>Visual Studio Code</a:t>
            </a:r>
            <a:r>
              <a:rPr lang="ko-KR" altLang="en-US" dirty="0"/>
              <a:t>를 이용해 </a:t>
            </a:r>
            <a:r>
              <a:rPr lang="en-US" altLang="ko-KR" dirty="0"/>
              <a:t>Python</a:t>
            </a:r>
            <a:r>
              <a:rPr lang="ko-KR" altLang="en-US" dirty="0"/>
              <a:t> 언어로 </a:t>
            </a:r>
            <a:r>
              <a:rPr lang="ko-KR" altLang="en-US" dirty="0" err="1"/>
              <a:t>웹개발</a:t>
            </a:r>
            <a:endParaRPr lang="en-US" altLang="ko-KR" dirty="0"/>
          </a:p>
          <a:p>
            <a:r>
              <a:rPr lang="en-US" altLang="ko-KR" dirty="0"/>
              <a:t>Telegram ‘</a:t>
            </a:r>
            <a:r>
              <a:rPr lang="ko-KR" altLang="en-US" dirty="0" err="1"/>
              <a:t>챗봇</a:t>
            </a:r>
            <a:r>
              <a:rPr lang="en-US" altLang="ko-KR" dirty="0"/>
              <a:t>’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7200C4A-065C-4DBB-91CE-B01BAAC243B3}"/>
              </a:ext>
            </a:extLst>
          </p:cNvPr>
          <p:cNvSpPr txBox="1">
            <a:spLocks/>
          </p:cNvSpPr>
          <p:nvPr/>
        </p:nvSpPr>
        <p:spPr>
          <a:xfrm>
            <a:off x="1254906" y="328741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구현 및 테스트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구현 환경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EC8FB9D-3A58-44D0-A0C3-12EBDBCFC659}"/>
              </a:ext>
            </a:extLst>
          </p:cNvPr>
          <p:cNvSpPr txBox="1">
            <a:spLocks/>
          </p:cNvSpPr>
          <p:nvPr/>
        </p:nvSpPr>
        <p:spPr>
          <a:xfrm>
            <a:off x="1254904" y="4201699"/>
            <a:ext cx="9200823" cy="2240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노트북으로 개발</a:t>
            </a:r>
            <a:br>
              <a:rPr lang="en-US" altLang="ko-KR" dirty="0"/>
            </a:br>
            <a:r>
              <a:rPr lang="ko-KR" altLang="en-US" dirty="0"/>
              <a:t>프로세서 </a:t>
            </a:r>
            <a:r>
              <a:rPr lang="en-US" altLang="ko-KR" dirty="0"/>
              <a:t>: Intel Core™ i7-10510U CPU</a:t>
            </a:r>
            <a:br>
              <a:rPr lang="en-US" altLang="ko-KR" dirty="0"/>
            </a:br>
            <a:r>
              <a:rPr lang="ko-KR" altLang="en-US" dirty="0"/>
              <a:t>메모리 </a:t>
            </a:r>
            <a:r>
              <a:rPr lang="en-US" altLang="ko-KR" dirty="0"/>
              <a:t>: 16GB</a:t>
            </a:r>
            <a:br>
              <a:rPr lang="en-US" altLang="ko-KR" dirty="0"/>
            </a:br>
            <a:r>
              <a:rPr lang="ko-KR" altLang="en-US" dirty="0"/>
              <a:t>운영체제 </a:t>
            </a:r>
            <a:r>
              <a:rPr lang="en-US" altLang="ko-KR" dirty="0"/>
              <a:t>: 64</a:t>
            </a:r>
            <a:r>
              <a:rPr lang="ko-KR" altLang="en-US" dirty="0"/>
              <a:t>비트 운영체제</a:t>
            </a:r>
            <a:br>
              <a:rPr lang="en-US" altLang="ko-KR" dirty="0"/>
            </a:br>
            <a:r>
              <a:rPr lang="ko-KR" altLang="en-US" dirty="0"/>
              <a:t>윈도우 </a:t>
            </a:r>
            <a:r>
              <a:rPr lang="en-US" altLang="ko-KR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25570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4" name="제목 1">
            <a:extLst>
              <a:ext uri="{FF2B5EF4-FFF2-40B4-BE49-F238E27FC236}">
                <a16:creationId xmlns:a16="http://schemas.microsoft.com/office/drawing/2014/main" id="{96B9C9A6-BC4B-45A9-9F27-C7030ED5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973" y="2990536"/>
            <a:ext cx="1916666" cy="1325563"/>
          </a:xfrm>
        </p:spPr>
        <p:txBody>
          <a:bodyPr>
            <a:normAutofit fontScale="90000"/>
          </a:bodyPr>
          <a:lstStyle/>
          <a:p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구현 화면 캡쳐는 앞쪽 시스템 구성도에 이미 첨부했기 때문에 생략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!!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5" name="제목 1">
            <a:extLst>
              <a:ext uri="{FF2B5EF4-FFF2-40B4-BE49-F238E27FC236}">
                <a16:creationId xmlns:a16="http://schemas.microsoft.com/office/drawing/2014/main" id="{EF1044C8-2635-4AFD-837E-02BF2B999EC5}"/>
              </a:ext>
            </a:extLst>
          </p:cNvPr>
          <p:cNvSpPr txBox="1">
            <a:spLocks/>
          </p:cNvSpPr>
          <p:nvPr/>
        </p:nvSpPr>
        <p:spPr>
          <a:xfrm>
            <a:off x="342900" y="5161326"/>
            <a:ext cx="114897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구현 및 테스트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테스트 화면 동영상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메인웹페이지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BAA888-0BC8-4621-817F-572BADA126DD}"/>
              </a:ext>
            </a:extLst>
          </p:cNvPr>
          <p:cNvSpPr/>
          <p:nvPr/>
        </p:nvSpPr>
        <p:spPr>
          <a:xfrm>
            <a:off x="2248992" y="1311415"/>
            <a:ext cx="7285200" cy="240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PPT</a:t>
            </a:r>
            <a:r>
              <a:rPr lang="ko-KR" altLang="en-US" dirty="0"/>
              <a:t>의 용량이 커져 테스트 화면은 따로 첨부했습니다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3EE0DDD-2590-4DE8-ABA6-CC69660B7F47}"/>
              </a:ext>
            </a:extLst>
          </p:cNvPr>
          <p:cNvSpPr txBox="1"/>
          <p:nvPr/>
        </p:nvSpPr>
        <p:spPr>
          <a:xfrm>
            <a:off x="2273961" y="4008434"/>
            <a:ext cx="8611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영상 바로 </a:t>
            </a:r>
            <a:r>
              <a:rPr lang="ko-KR" altLang="en-US" dirty="0" err="1">
                <a:hlinkClick r:id="rId2"/>
              </a:rPr>
              <a:t>보러가기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https://github.com/claraqn/capston2_movie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401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232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3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4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5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8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0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1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2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3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6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1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2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3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4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5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7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8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9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0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1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2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3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4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5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6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7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8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9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0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1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2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3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4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5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6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8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9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0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1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2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3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5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6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7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8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0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1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2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5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6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7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8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9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0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1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2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3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4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5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6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8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9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0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1" name="제목 1">
            <a:extLst>
              <a:ext uri="{FF2B5EF4-FFF2-40B4-BE49-F238E27FC236}">
                <a16:creationId xmlns:a16="http://schemas.microsoft.com/office/drawing/2014/main" id="{480B88F0-3C41-4954-A581-72BC662430A8}"/>
              </a:ext>
            </a:extLst>
          </p:cNvPr>
          <p:cNvSpPr txBox="1">
            <a:spLocks/>
          </p:cNvSpPr>
          <p:nvPr/>
        </p:nvSpPr>
        <p:spPr>
          <a:xfrm>
            <a:off x="562836" y="5161590"/>
            <a:ext cx="11214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구현 및 테스트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테스트 화면 동영상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챗봇구현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_pc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EF8919C-0E03-4CA3-830A-37DC4F5CC2D2}"/>
              </a:ext>
            </a:extLst>
          </p:cNvPr>
          <p:cNvSpPr/>
          <p:nvPr/>
        </p:nvSpPr>
        <p:spPr>
          <a:xfrm>
            <a:off x="2446632" y="1204503"/>
            <a:ext cx="7285200" cy="240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PPT</a:t>
            </a:r>
            <a:r>
              <a:rPr lang="ko-KR" altLang="en-US" dirty="0"/>
              <a:t>의 용량이 커져 테스트 화면은 따로 첨부했습니다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87F69A7-7778-46E5-87DF-D9C2FC5B17FC}"/>
              </a:ext>
            </a:extLst>
          </p:cNvPr>
          <p:cNvSpPr txBox="1"/>
          <p:nvPr/>
        </p:nvSpPr>
        <p:spPr>
          <a:xfrm>
            <a:off x="2386261" y="3927313"/>
            <a:ext cx="8611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영상 바로 </a:t>
            </a:r>
            <a:r>
              <a:rPr lang="ko-KR" altLang="en-US" dirty="0" err="1">
                <a:hlinkClick r:id="rId2"/>
              </a:rPr>
              <a:t>보러가기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https://github.com/claraqn/capston2_movie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47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C83C-40D7-457C-9E04-44574F82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18" y="2217418"/>
            <a:ext cx="10052305" cy="3236323"/>
          </a:xfrm>
        </p:spPr>
        <p:txBody>
          <a:bodyPr>
            <a:normAutofit/>
          </a:bodyPr>
          <a:lstStyle/>
          <a:p>
            <a:r>
              <a:rPr lang="ko-KR" altLang="en-US" dirty="0"/>
              <a:t>영화관 특유의 분위기를 좋아하는 사람으로써 시간과 비용을 많이 투자하는 편</a:t>
            </a:r>
            <a:endParaRPr lang="en-US" altLang="ko-KR" dirty="0"/>
          </a:p>
          <a:p>
            <a:r>
              <a:rPr lang="ko-KR" altLang="en-US" dirty="0"/>
              <a:t>약속들 간에 시간이 생기면 영화관을 먼저 찾아봄</a:t>
            </a:r>
            <a:endParaRPr lang="en-US" altLang="ko-KR" dirty="0"/>
          </a:p>
          <a:p>
            <a:r>
              <a:rPr lang="ko-KR" altLang="en-US" dirty="0"/>
              <a:t> 네이버 영화관 검색→</a:t>
            </a:r>
            <a:r>
              <a:rPr lang="en-US" altLang="ko-KR" dirty="0"/>
              <a:t>GPS</a:t>
            </a:r>
            <a:r>
              <a:rPr lang="ko-KR" altLang="en-US" dirty="0"/>
              <a:t>를 통한 가까운 영화관 위치 목록 </a:t>
            </a:r>
            <a:r>
              <a:rPr lang="ko-KR" altLang="en-US" dirty="0" err="1"/>
              <a:t>제공받음→해당</a:t>
            </a:r>
            <a:r>
              <a:rPr lang="ko-KR" altLang="en-US" dirty="0"/>
              <a:t> 영화관 </a:t>
            </a:r>
            <a:r>
              <a:rPr lang="ko-KR" altLang="en-US" dirty="0" err="1"/>
              <a:t>재검색→해당</a:t>
            </a:r>
            <a:r>
              <a:rPr lang="ko-KR" altLang="en-US" dirty="0"/>
              <a:t> 영화관 사이트의 상영시간표 </a:t>
            </a:r>
            <a:r>
              <a:rPr lang="ko-KR" altLang="en-US" dirty="0" err="1"/>
              <a:t>찾아봄→조건에</a:t>
            </a:r>
            <a:r>
              <a:rPr lang="ko-KR" altLang="en-US" dirty="0"/>
              <a:t> 맞는 </a:t>
            </a:r>
            <a:r>
              <a:rPr lang="ko-KR" altLang="en-US" dirty="0" err="1"/>
              <a:t>영화찾기</a:t>
            </a:r>
            <a:r>
              <a:rPr lang="en-US" altLang="ko-KR" dirty="0"/>
              <a:t>'</a:t>
            </a:r>
            <a:r>
              <a:rPr lang="ko-KR" altLang="en-US" dirty="0"/>
              <a:t>의 과정이 번거로워 </a:t>
            </a:r>
            <a:r>
              <a:rPr lang="ko-KR" altLang="en-US" sz="2400" b="1" dirty="0">
                <a:solidFill>
                  <a:schemeClr val="accent1"/>
                </a:solidFill>
              </a:rPr>
              <a:t>좀 더 간편하게 정보를 받아볼 수 있지 않을까 </a:t>
            </a:r>
            <a:r>
              <a:rPr lang="ko-KR" altLang="en-US" dirty="0"/>
              <a:t>하는 궁금증에서 시작되었다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15343D-6133-4D71-A166-B1886B95EBE8}"/>
              </a:ext>
            </a:extLst>
          </p:cNvPr>
          <p:cNvSpPr txBox="1">
            <a:spLocks/>
          </p:cNvSpPr>
          <p:nvPr/>
        </p:nvSpPr>
        <p:spPr>
          <a:xfrm>
            <a:off x="939218" y="620484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개발 동기</a:t>
            </a:r>
          </a:p>
        </p:txBody>
      </p:sp>
    </p:spTree>
    <p:extLst>
      <p:ext uri="{BB962C8B-B14F-4D97-AF65-F5344CB8AC3E}">
        <p14:creationId xmlns:p14="http://schemas.microsoft.com/office/powerpoint/2010/main" val="286803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7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49" name="Rectangle 34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020A6AE-B717-4124-91F1-AB61221C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1055" y="-4534"/>
            <a:ext cx="778194" cy="6834534"/>
            <a:chOff x="5721055" y="-4534"/>
            <a:chExt cx="778194" cy="6834534"/>
          </a:xfrm>
        </p:grpSpPr>
        <p:sp>
          <p:nvSpPr>
            <p:cNvPr id="354" name="Freeform 8">
              <a:extLst>
                <a:ext uri="{FF2B5EF4-FFF2-40B4-BE49-F238E27FC236}">
                  <a16:creationId xmlns:a16="http://schemas.microsoft.com/office/drawing/2014/main" id="{A2B0F4FD-3823-42B3-950C-03F9CBC51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6590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0">
              <a:extLst>
                <a:ext uri="{FF2B5EF4-FFF2-40B4-BE49-F238E27FC236}">
                  <a16:creationId xmlns:a16="http://schemas.microsoft.com/office/drawing/2014/main" id="{426C99B0-870A-4702-9F5F-4459EF213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3615" y="15224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5">
              <a:extLst>
                <a:ext uri="{FF2B5EF4-FFF2-40B4-BE49-F238E27FC236}">
                  <a16:creationId xmlns:a16="http://schemas.microsoft.com/office/drawing/2014/main" id="{11D4FA37-ADE6-45F4-AF91-AB50C4100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7545" y="66643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8">
              <a:extLst>
                <a:ext uri="{FF2B5EF4-FFF2-40B4-BE49-F238E27FC236}">
                  <a16:creationId xmlns:a16="http://schemas.microsoft.com/office/drawing/2014/main" id="{D07613C1-CC87-4032-B649-4A49D0834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0959" y="40969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9">
              <a:extLst>
                <a:ext uri="{FF2B5EF4-FFF2-40B4-BE49-F238E27FC236}">
                  <a16:creationId xmlns:a16="http://schemas.microsoft.com/office/drawing/2014/main" id="{8479CDC1-5BCA-4A67-9DF5-9513EEE49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0877" y="209657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0">
              <a:extLst>
                <a:ext uri="{FF2B5EF4-FFF2-40B4-BE49-F238E27FC236}">
                  <a16:creationId xmlns:a16="http://schemas.microsoft.com/office/drawing/2014/main" id="{1EEA2AC4-D6A7-4B7B-932E-1D6D26846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65640" y="229412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2">
              <a:extLst>
                <a:ext uri="{FF2B5EF4-FFF2-40B4-BE49-F238E27FC236}">
                  <a16:creationId xmlns:a16="http://schemas.microsoft.com/office/drawing/2014/main" id="{2FBF34A8-BE86-423A-BCE9-2E928D4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4979" y="112397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23">
              <a:extLst>
                <a:ext uri="{FF2B5EF4-FFF2-40B4-BE49-F238E27FC236}">
                  <a16:creationId xmlns:a16="http://schemas.microsoft.com/office/drawing/2014/main" id="{9FEE8137-C904-47D2-8922-093ABE0D8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48666" y="91140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26">
              <a:extLst>
                <a:ext uri="{FF2B5EF4-FFF2-40B4-BE49-F238E27FC236}">
                  <a16:creationId xmlns:a16="http://schemas.microsoft.com/office/drawing/2014/main" id="{1AD01E09-0A63-4683-B8DC-2A5969A19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5890" y="139511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27">
              <a:extLst>
                <a:ext uri="{FF2B5EF4-FFF2-40B4-BE49-F238E27FC236}">
                  <a16:creationId xmlns:a16="http://schemas.microsoft.com/office/drawing/2014/main" id="{39FDBC61-D90E-4D14-87BD-116805F62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6366" y="1832215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28">
              <a:extLst>
                <a:ext uri="{FF2B5EF4-FFF2-40B4-BE49-F238E27FC236}">
                  <a16:creationId xmlns:a16="http://schemas.microsoft.com/office/drawing/2014/main" id="{E69FE8D2-E9F3-4F4F-8D6B-67378D75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3450" y="160962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0">
              <a:extLst>
                <a:ext uri="{FF2B5EF4-FFF2-40B4-BE49-F238E27FC236}">
                  <a16:creationId xmlns:a16="http://schemas.microsoft.com/office/drawing/2014/main" id="{32B6BAD6-38C4-47DC-A947-5967E513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8700" y="115272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43">
              <a:extLst>
                <a:ext uri="{FF2B5EF4-FFF2-40B4-BE49-F238E27FC236}">
                  <a16:creationId xmlns:a16="http://schemas.microsoft.com/office/drawing/2014/main" id="{8ECDF132-F20F-4401-9040-2A1E99DA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90740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51">
              <a:extLst>
                <a:ext uri="{FF2B5EF4-FFF2-40B4-BE49-F238E27FC236}">
                  <a16:creationId xmlns:a16="http://schemas.microsoft.com/office/drawing/2014/main" id="{8190E0B5-EEB8-4A3D-82D0-0A07902F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5661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52">
              <a:extLst>
                <a:ext uri="{FF2B5EF4-FFF2-40B4-BE49-F238E27FC236}">
                  <a16:creationId xmlns:a16="http://schemas.microsoft.com/office/drawing/2014/main" id="{6B331F8A-6B87-45CD-8DC6-61EDEA5A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666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53">
              <a:extLst>
                <a:ext uri="{FF2B5EF4-FFF2-40B4-BE49-F238E27FC236}">
                  <a16:creationId xmlns:a16="http://schemas.microsoft.com/office/drawing/2014/main" id="{16F46124-28C8-499E-8B05-7717602B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747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54">
              <a:extLst>
                <a:ext uri="{FF2B5EF4-FFF2-40B4-BE49-F238E27FC236}">
                  <a16:creationId xmlns:a16="http://schemas.microsoft.com/office/drawing/2014/main" id="{CFE5982B-3464-4395-A9D1-D4C76E12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594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55">
              <a:extLst>
                <a:ext uri="{FF2B5EF4-FFF2-40B4-BE49-F238E27FC236}">
                  <a16:creationId xmlns:a16="http://schemas.microsoft.com/office/drawing/2014/main" id="{D1BDAE7B-982F-4DE3-9A85-25AC24AA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607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56">
              <a:extLst>
                <a:ext uri="{FF2B5EF4-FFF2-40B4-BE49-F238E27FC236}">
                  <a16:creationId xmlns:a16="http://schemas.microsoft.com/office/drawing/2014/main" id="{451188D6-4679-4978-B625-FF583115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303" y="2293440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7">
              <a:extLst>
                <a:ext uri="{FF2B5EF4-FFF2-40B4-BE49-F238E27FC236}">
                  <a16:creationId xmlns:a16="http://schemas.microsoft.com/office/drawing/2014/main" id="{1F1D0A06-6238-4F0B-928E-C6E99BB02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756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5669DE26-8D01-484D-87C6-C970883E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9206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E2C89DF0-B876-4FA5-A15D-2B4EC693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4437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6D278107-786C-48BD-9B90-624B943E1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0734" y="210144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78">
              <a:extLst>
                <a:ext uri="{FF2B5EF4-FFF2-40B4-BE49-F238E27FC236}">
                  <a16:creationId xmlns:a16="http://schemas.microsoft.com/office/drawing/2014/main" id="{B791B486-ACCB-4731-891C-9B2FF434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9972" y="7210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79">
              <a:extLst>
                <a:ext uri="{FF2B5EF4-FFF2-40B4-BE49-F238E27FC236}">
                  <a16:creationId xmlns:a16="http://schemas.microsoft.com/office/drawing/2014/main" id="{881F663B-742F-4B18-9EEC-425CF381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22344" y="952087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80">
              <a:extLst>
                <a:ext uri="{FF2B5EF4-FFF2-40B4-BE49-F238E27FC236}">
                  <a16:creationId xmlns:a16="http://schemas.microsoft.com/office/drawing/2014/main" id="{2C84BFA9-A28F-42D0-AA09-BFA6CAB6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17003" y="1189882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81">
              <a:extLst>
                <a:ext uri="{FF2B5EF4-FFF2-40B4-BE49-F238E27FC236}">
                  <a16:creationId xmlns:a16="http://schemas.microsoft.com/office/drawing/2014/main" id="{1BAA7F31-C0A0-4447-BF38-3698F585D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0053" y="2202936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82">
              <a:extLst>
                <a:ext uri="{FF2B5EF4-FFF2-40B4-BE49-F238E27FC236}">
                  <a16:creationId xmlns:a16="http://schemas.microsoft.com/office/drawing/2014/main" id="{B9A620F2-3D35-4A32-B16C-89CE7442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889" y="198048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83">
              <a:extLst>
                <a:ext uri="{FF2B5EF4-FFF2-40B4-BE49-F238E27FC236}">
                  <a16:creationId xmlns:a16="http://schemas.microsoft.com/office/drawing/2014/main" id="{4D6420E0-3BDF-44BC-B4AD-D4DCEEB22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0446" y="166569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84">
              <a:extLst>
                <a:ext uri="{FF2B5EF4-FFF2-40B4-BE49-F238E27FC236}">
                  <a16:creationId xmlns:a16="http://schemas.microsoft.com/office/drawing/2014/main" id="{EF852FAE-C00C-4555-A21B-1C78FF00F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91462" y="516456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86">
              <a:extLst>
                <a:ext uri="{FF2B5EF4-FFF2-40B4-BE49-F238E27FC236}">
                  <a16:creationId xmlns:a16="http://schemas.microsoft.com/office/drawing/2014/main" id="{015DE73A-6E8F-4AA3-8B47-D1E6BFAEA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1431" y="17044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89">
              <a:extLst>
                <a:ext uri="{FF2B5EF4-FFF2-40B4-BE49-F238E27FC236}">
                  <a16:creationId xmlns:a16="http://schemas.microsoft.com/office/drawing/2014/main" id="{1EF3E8F2-433E-4CFA-8523-B3F4B6305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234" y="145334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90">
              <a:extLst>
                <a:ext uri="{FF2B5EF4-FFF2-40B4-BE49-F238E27FC236}">
                  <a16:creationId xmlns:a16="http://schemas.microsoft.com/office/drawing/2014/main" id="{A8EC2038-DAA0-4BF3-8107-A1D5A142F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34086" y="207625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">
              <a:extLst>
                <a:ext uri="{FF2B5EF4-FFF2-40B4-BE49-F238E27FC236}">
                  <a16:creationId xmlns:a16="http://schemas.microsoft.com/office/drawing/2014/main" id="{B437840B-3F78-4C20-8184-29631B1AF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1525" y="27651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">
              <a:extLst>
                <a:ext uri="{FF2B5EF4-FFF2-40B4-BE49-F238E27FC236}">
                  <a16:creationId xmlns:a16="http://schemas.microsoft.com/office/drawing/2014/main" id="{0A039CCA-16FE-44AE-B9E7-76316DBD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3052" y="510935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7">
              <a:extLst>
                <a:ext uri="{FF2B5EF4-FFF2-40B4-BE49-F238E27FC236}">
                  <a16:creationId xmlns:a16="http://schemas.microsoft.com/office/drawing/2014/main" id="{090EE3F3-65C4-44DB-ABF0-27598282E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1482" y="2478886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8">
              <a:extLst>
                <a:ext uri="{FF2B5EF4-FFF2-40B4-BE49-F238E27FC236}">
                  <a16:creationId xmlns:a16="http://schemas.microsoft.com/office/drawing/2014/main" id="{732F50C7-DE00-45B7-A7D9-AFC5FDF3E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9930" y="4810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9">
              <a:extLst>
                <a:ext uri="{FF2B5EF4-FFF2-40B4-BE49-F238E27FC236}">
                  <a16:creationId xmlns:a16="http://schemas.microsoft.com/office/drawing/2014/main" id="{C4B7759D-1CB7-4AE3-A334-693715080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8068" y="4529838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1">
              <a:extLst>
                <a:ext uri="{FF2B5EF4-FFF2-40B4-BE49-F238E27FC236}">
                  <a16:creationId xmlns:a16="http://schemas.microsoft.com/office/drawing/2014/main" id="{2A71D132-8124-4734-AA62-7E12B621F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8429" y="4268606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2">
              <a:extLst>
                <a:ext uri="{FF2B5EF4-FFF2-40B4-BE49-F238E27FC236}">
                  <a16:creationId xmlns:a16="http://schemas.microsoft.com/office/drawing/2014/main" id="{4E0B6377-5004-4F75-8CBB-D7DD0B9B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0205" y="3766125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3">
              <a:extLst>
                <a:ext uri="{FF2B5EF4-FFF2-40B4-BE49-F238E27FC236}">
                  <a16:creationId xmlns:a16="http://schemas.microsoft.com/office/drawing/2014/main" id="{174DED7F-DAF6-480E-9002-A25110B96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4670" y="3170095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4">
              <a:extLst>
                <a:ext uri="{FF2B5EF4-FFF2-40B4-BE49-F238E27FC236}">
                  <a16:creationId xmlns:a16="http://schemas.microsoft.com/office/drawing/2014/main" id="{E6057EAD-75B0-49A4-A761-AC1AF22A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85310" y="3410025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6">
              <a:extLst>
                <a:ext uri="{FF2B5EF4-FFF2-40B4-BE49-F238E27FC236}">
                  <a16:creationId xmlns:a16="http://schemas.microsoft.com/office/drawing/2014/main" id="{B4C50A97-FAC0-4E9B-A50C-ECC875EB7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69045" y="40091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7">
              <a:extLst>
                <a:ext uri="{FF2B5EF4-FFF2-40B4-BE49-F238E27FC236}">
                  <a16:creationId xmlns:a16="http://schemas.microsoft.com/office/drawing/2014/main" id="{1018DBC0-ACE2-4A9B-BD33-D168A3B25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4024" y="542184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21">
              <a:extLst>
                <a:ext uri="{FF2B5EF4-FFF2-40B4-BE49-F238E27FC236}">
                  <a16:creationId xmlns:a16="http://schemas.microsoft.com/office/drawing/2014/main" id="{783E14F5-0E4B-40DF-908C-65950C968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52015" y="5732999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5">
              <a:extLst>
                <a:ext uri="{FF2B5EF4-FFF2-40B4-BE49-F238E27FC236}">
                  <a16:creationId xmlns:a16="http://schemas.microsoft.com/office/drawing/2014/main" id="{D8D640D2-32FA-4974-8D6B-7F90FA747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676" y="649826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9">
              <a:extLst>
                <a:ext uri="{FF2B5EF4-FFF2-40B4-BE49-F238E27FC236}">
                  <a16:creationId xmlns:a16="http://schemas.microsoft.com/office/drawing/2014/main" id="{05116718-3AD6-431D-B4CC-BD1390AC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898" y="5971706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31">
              <a:extLst>
                <a:ext uri="{FF2B5EF4-FFF2-40B4-BE49-F238E27FC236}">
                  <a16:creationId xmlns:a16="http://schemas.microsoft.com/office/drawing/2014/main" id="{44DD8DD9-6927-4164-BE78-26B0793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11599" y="6281124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32">
              <a:extLst>
                <a:ext uri="{FF2B5EF4-FFF2-40B4-BE49-F238E27FC236}">
                  <a16:creationId xmlns:a16="http://schemas.microsoft.com/office/drawing/2014/main" id="{DF352A39-5DCA-42AC-ACE8-CC0F6170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2779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3">
              <a:extLst>
                <a:ext uri="{FF2B5EF4-FFF2-40B4-BE49-F238E27FC236}">
                  <a16:creationId xmlns:a16="http://schemas.microsoft.com/office/drawing/2014/main" id="{60EBB535-208F-4849-9E96-53B9971CE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692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34">
              <a:extLst>
                <a:ext uri="{FF2B5EF4-FFF2-40B4-BE49-F238E27FC236}">
                  <a16:creationId xmlns:a16="http://schemas.microsoft.com/office/drawing/2014/main" id="{BCD96233-15EF-4543-B9C5-CA5253AC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6622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35">
              <a:extLst>
                <a:ext uri="{FF2B5EF4-FFF2-40B4-BE49-F238E27FC236}">
                  <a16:creationId xmlns:a16="http://schemas.microsoft.com/office/drawing/2014/main" id="{CF3994DF-D5ED-45DB-826C-A4531DF8C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274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36">
              <a:extLst>
                <a:ext uri="{FF2B5EF4-FFF2-40B4-BE49-F238E27FC236}">
                  <a16:creationId xmlns:a16="http://schemas.microsoft.com/office/drawing/2014/main" id="{E0114E4D-A88A-403A-B4BF-6687B1FC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37">
              <a:extLst>
                <a:ext uri="{FF2B5EF4-FFF2-40B4-BE49-F238E27FC236}">
                  <a16:creationId xmlns:a16="http://schemas.microsoft.com/office/drawing/2014/main" id="{0CA46612-D58D-4AA5-B800-7ED35828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6177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38">
              <a:extLst>
                <a:ext uri="{FF2B5EF4-FFF2-40B4-BE49-F238E27FC236}">
                  <a16:creationId xmlns:a16="http://schemas.microsoft.com/office/drawing/2014/main" id="{591A86C8-305F-45B1-A8B6-3A30A4B3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846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39">
              <a:extLst>
                <a:ext uri="{FF2B5EF4-FFF2-40B4-BE49-F238E27FC236}">
                  <a16:creationId xmlns:a16="http://schemas.microsoft.com/office/drawing/2014/main" id="{A7FABED8-48B7-4734-A612-FBE652656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5954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0">
              <a:extLst>
                <a:ext uri="{FF2B5EF4-FFF2-40B4-BE49-F238E27FC236}">
                  <a16:creationId xmlns:a16="http://schemas.microsoft.com/office/drawing/2014/main" id="{243BE91E-2B74-406E-B9D2-CF3138EC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0918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41">
              <a:extLst>
                <a:ext uri="{FF2B5EF4-FFF2-40B4-BE49-F238E27FC236}">
                  <a16:creationId xmlns:a16="http://schemas.microsoft.com/office/drawing/2014/main" id="{F37AEA50-01C6-4691-8FA1-7E299BC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2">
              <a:extLst>
                <a:ext uri="{FF2B5EF4-FFF2-40B4-BE49-F238E27FC236}">
                  <a16:creationId xmlns:a16="http://schemas.microsoft.com/office/drawing/2014/main" id="{A736913D-B8FC-479E-AA14-C18815AD8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2579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44">
              <a:extLst>
                <a:ext uri="{FF2B5EF4-FFF2-40B4-BE49-F238E27FC236}">
                  <a16:creationId xmlns:a16="http://schemas.microsoft.com/office/drawing/2014/main" id="{CBB0E630-D998-47AF-9E54-0FD6C921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6369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45">
              <a:extLst>
                <a:ext uri="{FF2B5EF4-FFF2-40B4-BE49-F238E27FC236}">
                  <a16:creationId xmlns:a16="http://schemas.microsoft.com/office/drawing/2014/main" id="{BB51A47C-E2F5-46B8-83A1-39880822C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4218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46">
              <a:extLst>
                <a:ext uri="{FF2B5EF4-FFF2-40B4-BE49-F238E27FC236}">
                  <a16:creationId xmlns:a16="http://schemas.microsoft.com/office/drawing/2014/main" id="{932E215A-211D-4622-9EDF-811E4BAF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277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47">
              <a:extLst>
                <a:ext uri="{FF2B5EF4-FFF2-40B4-BE49-F238E27FC236}">
                  <a16:creationId xmlns:a16="http://schemas.microsoft.com/office/drawing/2014/main" id="{86D90953-B2B8-4A6D-963E-985D3D27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1422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48">
              <a:extLst>
                <a:ext uri="{FF2B5EF4-FFF2-40B4-BE49-F238E27FC236}">
                  <a16:creationId xmlns:a16="http://schemas.microsoft.com/office/drawing/2014/main" id="{32D4D340-FB6E-4E98-A44E-DA02CF7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6679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49">
              <a:extLst>
                <a:ext uri="{FF2B5EF4-FFF2-40B4-BE49-F238E27FC236}">
                  <a16:creationId xmlns:a16="http://schemas.microsoft.com/office/drawing/2014/main" id="{923308B4-4A82-4DB8-84F5-17F1075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293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2">
              <a:extLst>
                <a:ext uri="{FF2B5EF4-FFF2-40B4-BE49-F238E27FC236}">
                  <a16:creationId xmlns:a16="http://schemas.microsoft.com/office/drawing/2014/main" id="{4A3BBCB7-915D-49E4-9637-49EEC7296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77111" y="2950571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3">
              <a:extLst>
                <a:ext uri="{FF2B5EF4-FFF2-40B4-BE49-F238E27FC236}">
                  <a16:creationId xmlns:a16="http://schemas.microsoft.com/office/drawing/2014/main" id="{DCCFB289-1B21-4B18-A4C2-F6B90A188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8469" y="4089184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64">
              <a:extLst>
                <a:ext uri="{FF2B5EF4-FFF2-40B4-BE49-F238E27FC236}">
                  <a16:creationId xmlns:a16="http://schemas.microsoft.com/office/drawing/2014/main" id="{BA95FC3F-2B17-490E-AB71-071E0890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420" y="26822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65">
              <a:extLst>
                <a:ext uri="{FF2B5EF4-FFF2-40B4-BE49-F238E27FC236}">
                  <a16:creationId xmlns:a16="http://schemas.microsoft.com/office/drawing/2014/main" id="{691A1360-1623-4EB9-9C7A-65F2CAEB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7051" y="382627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66">
              <a:extLst>
                <a:ext uri="{FF2B5EF4-FFF2-40B4-BE49-F238E27FC236}">
                  <a16:creationId xmlns:a16="http://schemas.microsoft.com/office/drawing/2014/main" id="{ABCE1120-7682-4074-8190-4B4F65A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33" y="53727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67">
              <a:extLst>
                <a:ext uri="{FF2B5EF4-FFF2-40B4-BE49-F238E27FC236}">
                  <a16:creationId xmlns:a16="http://schemas.microsoft.com/office/drawing/2014/main" id="{682A8DF3-E4CC-47A8-B3E0-200ECC56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25013" y="4588736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68">
              <a:extLst>
                <a:ext uri="{FF2B5EF4-FFF2-40B4-BE49-F238E27FC236}">
                  <a16:creationId xmlns:a16="http://schemas.microsoft.com/office/drawing/2014/main" id="{EB91FF40-9F0D-4296-8A06-29DCE64A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2401" y="324599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69">
              <a:extLst>
                <a:ext uri="{FF2B5EF4-FFF2-40B4-BE49-F238E27FC236}">
                  <a16:creationId xmlns:a16="http://schemas.microsoft.com/office/drawing/2014/main" id="{56EE39D5-D7CD-44ED-B21C-C1222DB1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1658" y="5654959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0">
              <a:extLst>
                <a:ext uri="{FF2B5EF4-FFF2-40B4-BE49-F238E27FC236}">
                  <a16:creationId xmlns:a16="http://schemas.microsoft.com/office/drawing/2014/main" id="{1C65B9CC-1020-47B2-BD6A-01642D100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5871" y="624670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71">
              <a:extLst>
                <a:ext uri="{FF2B5EF4-FFF2-40B4-BE49-F238E27FC236}">
                  <a16:creationId xmlns:a16="http://schemas.microsoft.com/office/drawing/2014/main" id="{14AE5CE8-179F-4637-B418-FCBB775F0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3201" y="513430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72">
              <a:extLst>
                <a:ext uri="{FF2B5EF4-FFF2-40B4-BE49-F238E27FC236}">
                  <a16:creationId xmlns:a16="http://schemas.microsoft.com/office/drawing/2014/main" id="{A887C011-3342-49F5-ABA6-21BC4E16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9938" y="490745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73">
              <a:extLst>
                <a:ext uri="{FF2B5EF4-FFF2-40B4-BE49-F238E27FC236}">
                  <a16:creationId xmlns:a16="http://schemas.microsoft.com/office/drawing/2014/main" id="{59453A63-F4C1-484C-BD63-45BCF1F89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11" y="4407815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74">
              <a:extLst>
                <a:ext uri="{FF2B5EF4-FFF2-40B4-BE49-F238E27FC236}">
                  <a16:creationId xmlns:a16="http://schemas.microsoft.com/office/drawing/2014/main" id="{E32981CE-84F8-46C0-8DED-9AB67176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2763" y="598809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75">
              <a:extLst>
                <a:ext uri="{FF2B5EF4-FFF2-40B4-BE49-F238E27FC236}">
                  <a16:creationId xmlns:a16="http://schemas.microsoft.com/office/drawing/2014/main" id="{4534D7C6-DC5B-4AF8-9DA0-56212A899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772" y="2442495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77">
              <a:extLst>
                <a:ext uri="{FF2B5EF4-FFF2-40B4-BE49-F238E27FC236}">
                  <a16:creationId xmlns:a16="http://schemas.microsoft.com/office/drawing/2014/main" id="{B1BEA7AD-37D1-4AAA-8229-E3B97FE5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3018" y="360677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85">
              <a:extLst>
                <a:ext uri="{FF2B5EF4-FFF2-40B4-BE49-F238E27FC236}">
                  <a16:creationId xmlns:a16="http://schemas.microsoft.com/office/drawing/2014/main" id="{D5C0F08C-8A9A-438B-A79C-56393D3A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5588" y="647106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87">
              <a:extLst>
                <a:ext uri="{FF2B5EF4-FFF2-40B4-BE49-F238E27FC236}">
                  <a16:creationId xmlns:a16="http://schemas.microsoft.com/office/drawing/2014/main" id="{30753EBC-ED22-4E17-ABDA-227B5CFD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7100" y="66673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8">
              <a:extLst>
                <a:ext uri="{FF2B5EF4-FFF2-40B4-BE49-F238E27FC236}">
                  <a16:creationId xmlns:a16="http://schemas.microsoft.com/office/drawing/2014/main" id="{661FC4FE-1390-4C3A-A6E8-B21ECCF7D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50434" y="1697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06">
              <a:extLst>
                <a:ext uri="{FF2B5EF4-FFF2-40B4-BE49-F238E27FC236}">
                  <a16:creationId xmlns:a16="http://schemas.microsoft.com/office/drawing/2014/main" id="{DB8CC66A-2BF1-4B83-A9CC-115D9877B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09765" y="671409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" name="제목 1">
            <a:extLst>
              <a:ext uri="{FF2B5EF4-FFF2-40B4-BE49-F238E27FC236}">
                <a16:creationId xmlns:a16="http://schemas.microsoft.com/office/drawing/2014/main" id="{A7C0D262-E98A-4257-B94A-1A3BB1E17097}"/>
              </a:ext>
            </a:extLst>
          </p:cNvPr>
          <p:cNvSpPr txBox="1">
            <a:spLocks/>
          </p:cNvSpPr>
          <p:nvPr/>
        </p:nvSpPr>
        <p:spPr>
          <a:xfrm>
            <a:off x="562836" y="517986"/>
            <a:ext cx="4693163" cy="596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구현 및 테스트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테스트 화면동영상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챗봇구현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_mobile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532D2D7-D9B3-47CC-B927-0D17BB97371E}"/>
              </a:ext>
            </a:extLst>
          </p:cNvPr>
          <p:cNvSpPr/>
          <p:nvPr/>
        </p:nvSpPr>
        <p:spPr>
          <a:xfrm rot="5400000">
            <a:off x="7619825" y="2233568"/>
            <a:ext cx="3352997" cy="240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PPT</a:t>
            </a:r>
            <a:r>
              <a:rPr lang="ko-KR" altLang="en-US" dirty="0"/>
              <a:t>의 용량이 커져 테스트 화면은 따로 첨부했습니다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0F336D2-D874-41B3-9D58-60EB2FE540E5}"/>
              </a:ext>
            </a:extLst>
          </p:cNvPr>
          <p:cNvSpPr txBox="1"/>
          <p:nvPr/>
        </p:nvSpPr>
        <p:spPr>
          <a:xfrm>
            <a:off x="6908863" y="6027059"/>
            <a:ext cx="8611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영상 바로 </a:t>
            </a:r>
            <a:r>
              <a:rPr lang="ko-KR" altLang="en-US" dirty="0" err="1">
                <a:hlinkClick r:id="rId2"/>
              </a:rPr>
              <a:t>보러가기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: </a:t>
            </a:r>
          </a:p>
          <a:p>
            <a:r>
              <a:rPr lang="ko-KR" altLang="en-US" dirty="0">
                <a:hlinkClick r:id="rId2"/>
              </a:rPr>
              <a:t>https://github.com/claraqn/capston2_movie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909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7200C4A-065C-4DBB-91CE-B01BAAC243B3}"/>
              </a:ext>
            </a:extLst>
          </p:cNvPr>
          <p:cNvSpPr txBox="1">
            <a:spLocks/>
          </p:cNvSpPr>
          <p:nvPr/>
        </p:nvSpPr>
        <p:spPr>
          <a:xfrm>
            <a:off x="1140604" y="212271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결론 및 향후 연구방향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9C3849D-6B13-4FE3-A465-E5A449B6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04" y="1280743"/>
            <a:ext cx="9200823" cy="5364986"/>
          </a:xfrm>
        </p:spPr>
        <p:txBody>
          <a:bodyPr>
            <a:norm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: flask</a:t>
            </a:r>
            <a:r>
              <a:rPr lang="ko-KR" altLang="en-US" dirty="0"/>
              <a:t>를 통해 웹페이지를 개발</a:t>
            </a:r>
            <a:r>
              <a:rPr lang="en-US" altLang="ko-KR" dirty="0"/>
              <a:t>&amp;</a:t>
            </a:r>
            <a:r>
              <a:rPr lang="ko-KR" altLang="en-US" dirty="0" err="1"/>
              <a:t>챗봇을</a:t>
            </a:r>
            <a:r>
              <a:rPr lang="ko-KR" altLang="en-US" dirty="0"/>
              <a:t> 통해 명령어로 서비스 제공</a:t>
            </a:r>
            <a:endParaRPr lang="en-US" altLang="ko-KR" dirty="0"/>
          </a:p>
          <a:p>
            <a:r>
              <a:rPr lang="ko-KR" altLang="en-US" dirty="0" err="1"/>
              <a:t>느낀점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캡스톤의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팀 프로젝트</a:t>
            </a:r>
            <a:r>
              <a:rPr lang="en-US" altLang="ko-KR" dirty="0"/>
              <a:t>’</a:t>
            </a:r>
            <a:r>
              <a:rPr lang="ko-KR" altLang="en-US" dirty="0"/>
              <a:t>의미가  </a:t>
            </a:r>
            <a:r>
              <a:rPr lang="en-US" altLang="ko-KR" dirty="0"/>
              <a:t>‘</a:t>
            </a:r>
            <a:r>
              <a:rPr lang="ko-KR" altLang="en-US" dirty="0"/>
              <a:t>개인 프로젝트</a:t>
            </a:r>
            <a:r>
              <a:rPr lang="en-US" altLang="ko-KR" dirty="0"/>
              <a:t>’</a:t>
            </a:r>
            <a:r>
              <a:rPr lang="ko-KR" altLang="en-US" dirty="0"/>
              <a:t>로 변경된 부분이 아쉬웠지만 스스로 개발하는 것 또한 필요하다고 생각한 프로젝트였다</a:t>
            </a:r>
            <a:r>
              <a:rPr lang="en-US" altLang="ko-KR" dirty="0"/>
              <a:t>. </a:t>
            </a:r>
            <a:r>
              <a:rPr lang="ko-KR" altLang="en-US" dirty="0"/>
              <a:t>부족한 부분도 많고 혼자 헛수고를 하는 일</a:t>
            </a:r>
            <a:r>
              <a:rPr lang="en-US" altLang="ko-KR" dirty="0"/>
              <a:t>(</a:t>
            </a:r>
            <a:r>
              <a:rPr lang="ko-KR" altLang="en-US" dirty="0"/>
              <a:t>오류해결 등</a:t>
            </a:r>
            <a:r>
              <a:rPr lang="en-US" altLang="ko-KR" dirty="0"/>
              <a:t>)</a:t>
            </a:r>
            <a:r>
              <a:rPr lang="ko-KR" altLang="en-US" dirty="0"/>
              <a:t>들도 생겼지만 </a:t>
            </a:r>
            <a:r>
              <a:rPr lang="ko-KR" altLang="en-US" dirty="0" err="1"/>
              <a:t>오픈되어</a:t>
            </a:r>
            <a:r>
              <a:rPr lang="ko-KR" altLang="en-US" dirty="0"/>
              <a:t> 있는 소스들과 인터넷의 많은 정보들을 통해 배울 수 있었다</a:t>
            </a:r>
            <a:r>
              <a:rPr lang="en-US" altLang="ko-KR" dirty="0"/>
              <a:t>. </a:t>
            </a:r>
            <a:r>
              <a:rPr lang="ko-KR" altLang="en-US" dirty="0"/>
              <a:t>그리고 직접 해보지 않으면 절대 알 수 없다는 것 또한 공감하는 부분이었다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향후 연구 방향 </a:t>
            </a:r>
            <a:endParaRPr lang="en-US" altLang="ko-KR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앞쪽에 기술한 </a:t>
            </a:r>
            <a:r>
              <a:rPr lang="en-US" altLang="ko-KR" dirty="0"/>
              <a:t>‘</a:t>
            </a:r>
            <a:r>
              <a:rPr lang="ko-KR" altLang="en-US" dirty="0"/>
              <a:t>앞으로 개발할 부분</a:t>
            </a:r>
            <a:r>
              <a:rPr lang="en-US" altLang="ko-KR" dirty="0"/>
              <a:t>’</a:t>
            </a:r>
            <a:r>
              <a:rPr lang="ko-KR" altLang="en-US" dirty="0"/>
              <a:t>의 개발을 통해 편리한 서비스를 제공하는 프로젝트를 완성할 것</a:t>
            </a:r>
            <a:r>
              <a:rPr lang="en-US" altLang="ko-KR" dirty="0"/>
              <a:t>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연결로 사용자들의 정보로 영화를 추천하는 시스템 또한 구현할 것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모바일전용 형태의 앱으로도 개발 하고 싶음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704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2966-277A-4A34-99B9-6966BBDF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661" y="101528"/>
            <a:ext cx="9342339" cy="665494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웹 링크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https://wings2pc.tistory.com/entry/</a:t>
            </a:r>
            <a:r>
              <a:rPr lang="ko-KR" altLang="en-US" dirty="0">
                <a:hlinkClick r:id="rId2"/>
              </a:rPr>
              <a:t>웹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 err="1">
                <a:hlinkClick r:id="rId2"/>
              </a:rPr>
              <a:t>앱프로그래밍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파이썬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플라스크</a:t>
            </a:r>
            <a:r>
              <a:rPr lang="en-US" altLang="ko-KR" dirty="0" err="1">
                <a:hlinkClick r:id="rId2"/>
              </a:rPr>
              <a:t>Python-Flask?category</a:t>
            </a:r>
            <a:r>
              <a:rPr lang="en-US" altLang="ko-KR" dirty="0">
                <a:hlinkClick r:id="rId2"/>
              </a:rPr>
              <a:t>=777829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https://github.com/ParkHyeonChae/Post-Board-Of-All/blob/master/app.py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https://velog.io/@yvvyoon/python-current-location-coordinate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geolocation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>
                <a:hlinkClick r:id="rId4"/>
              </a:rPr>
              <a:t>https://velog.io/@yvvyoon/python-current-location-coordinate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https://medium.com/bothub-studio-ko/</a:t>
            </a:r>
            <a:r>
              <a:rPr lang="ko-KR" altLang="en-US" dirty="0" err="1">
                <a:hlinkClick r:id="rId5"/>
              </a:rPr>
              <a:t>챗봇</a:t>
            </a:r>
            <a:r>
              <a:rPr lang="en-US" altLang="ko-KR" dirty="0">
                <a:hlinkClick r:id="rId5"/>
              </a:rPr>
              <a:t>-</a:t>
            </a:r>
            <a:r>
              <a:rPr lang="ko-KR" altLang="en-US" dirty="0">
                <a:hlinkClick r:id="rId5"/>
              </a:rPr>
              <a:t>만들기</a:t>
            </a:r>
            <a:r>
              <a:rPr lang="en-US" altLang="ko-KR" dirty="0">
                <a:hlinkClick r:id="rId5"/>
              </a:rPr>
              <a:t>-</a:t>
            </a:r>
            <a:r>
              <a:rPr lang="ko-KR" altLang="en-US" dirty="0">
                <a:hlinkClick r:id="rId5"/>
              </a:rPr>
              <a:t>영화</a:t>
            </a:r>
            <a:r>
              <a:rPr lang="en-US" altLang="ko-KR" dirty="0">
                <a:hlinkClick r:id="rId5"/>
              </a:rPr>
              <a:t>-</a:t>
            </a:r>
            <a:r>
              <a:rPr lang="ko-KR" altLang="en-US" dirty="0">
                <a:hlinkClick r:id="rId5"/>
              </a:rPr>
              <a:t>상영관</a:t>
            </a:r>
            <a:r>
              <a:rPr lang="en-US" altLang="ko-KR" dirty="0">
                <a:hlinkClick r:id="rId5"/>
              </a:rPr>
              <a:t>-</a:t>
            </a:r>
            <a:r>
              <a:rPr lang="ko-KR" altLang="en-US" dirty="0">
                <a:hlinkClick r:id="rId5"/>
              </a:rPr>
              <a:t>찾기</a:t>
            </a:r>
            <a:r>
              <a:rPr lang="en-US" altLang="ko-KR" dirty="0">
                <a:hlinkClick r:id="rId5"/>
              </a:rPr>
              <a:t>-ec9bbff353d8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http://blog.samstdio.com/restock-bot/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https://mikail0205.tistory.com/14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https://kslee7746.tistory.com/entry/</a:t>
            </a:r>
            <a:r>
              <a:rPr lang="ko-KR" altLang="en-US" dirty="0">
                <a:hlinkClick r:id="rId8"/>
              </a:rPr>
              <a:t>웹페이지</a:t>
            </a:r>
            <a:r>
              <a:rPr lang="en-US" altLang="ko-KR" dirty="0">
                <a:hlinkClick r:id="rId8"/>
              </a:rPr>
              <a:t>-</a:t>
            </a:r>
            <a:r>
              <a:rPr lang="ko-KR" altLang="en-US" dirty="0">
                <a:hlinkClick r:id="rId8"/>
              </a:rPr>
              <a:t>게시물</a:t>
            </a:r>
            <a:r>
              <a:rPr lang="en-US" altLang="ko-KR" dirty="0">
                <a:hlinkClick r:id="rId8"/>
              </a:rPr>
              <a:t>-</a:t>
            </a:r>
            <a:r>
              <a:rPr lang="ko-KR" altLang="en-US" dirty="0">
                <a:hlinkClick r:id="rId8"/>
              </a:rPr>
              <a:t>업데이트</a:t>
            </a:r>
            <a:r>
              <a:rPr lang="en-US" altLang="ko-KR" dirty="0">
                <a:hlinkClick r:id="rId8"/>
              </a:rPr>
              <a:t>-</a:t>
            </a:r>
            <a:r>
              <a:rPr lang="ko-KR" altLang="en-US" dirty="0">
                <a:hlinkClick r:id="rId8"/>
              </a:rPr>
              <a:t>알람</a:t>
            </a:r>
            <a:r>
              <a:rPr lang="en-US" altLang="ko-KR" dirty="0">
                <a:hlinkClick r:id="rId8"/>
              </a:rPr>
              <a:t>-</a:t>
            </a:r>
            <a:r>
              <a:rPr lang="ko-KR" altLang="en-US" dirty="0">
                <a:hlinkClick r:id="rId8"/>
              </a:rPr>
              <a:t>봇</a:t>
            </a:r>
            <a:r>
              <a:rPr lang="en-US" altLang="ko-KR" dirty="0">
                <a:hlinkClick r:id="rId8"/>
              </a:rPr>
              <a:t>-</a:t>
            </a:r>
            <a:r>
              <a:rPr lang="ko-KR" altLang="en-US" dirty="0">
                <a:hlinkClick r:id="rId8"/>
              </a:rPr>
              <a:t>만들기</a:t>
            </a:r>
            <a:r>
              <a:rPr lang="en-US" altLang="ko-KR" dirty="0">
                <a:hlinkClick r:id="rId8"/>
              </a:rPr>
              <a:t>2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9"/>
              </a:rPr>
              <a:t>https://beomi.github.io/2017/04/20/HowToMakeWebCrawler-Notice-with-Telegram/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0"/>
              </a:rPr>
              <a:t>https://gist.github.com/MKtalk/1daac93eab46f3c83f99349254e94dd3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1"/>
              </a:rPr>
              <a:t>https://medium.com/bothub-studio-ko/python</a:t>
            </a:r>
            <a:r>
              <a:rPr lang="ko-KR" altLang="en-US" dirty="0">
                <a:hlinkClick r:id="rId11"/>
              </a:rPr>
              <a:t>으로</a:t>
            </a:r>
            <a:r>
              <a:rPr lang="en-US" altLang="ko-KR" dirty="0">
                <a:hlinkClick r:id="rId11"/>
              </a:rPr>
              <a:t>-telegram-</a:t>
            </a:r>
            <a:r>
              <a:rPr lang="ko-KR" altLang="en-US" dirty="0" err="1">
                <a:hlinkClick r:id="rId11"/>
              </a:rPr>
              <a:t>챗봇</a:t>
            </a:r>
            <a:r>
              <a:rPr lang="en-US" altLang="ko-KR" dirty="0">
                <a:hlinkClick r:id="rId11"/>
              </a:rPr>
              <a:t>-</a:t>
            </a:r>
            <a:r>
              <a:rPr lang="ko-KR" altLang="en-US" dirty="0">
                <a:hlinkClick r:id="rId11"/>
              </a:rPr>
              <a:t>시작하기</a:t>
            </a:r>
            <a:r>
              <a:rPr lang="en-US" altLang="ko-KR" dirty="0">
                <a:hlinkClick r:id="rId11"/>
              </a:rPr>
              <a:t>-617f222dd393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2"/>
              </a:rPr>
              <a:t>https://www.clien.net/service/board/lecture/11196562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3"/>
              </a:rPr>
              <a:t>https://github.com/nickoala/telepot/blob/master/examples/simple/emodi.py</a:t>
            </a:r>
            <a:endParaRPr lang="en-US" altLang="ko-KR" dirty="0"/>
          </a:p>
          <a:p>
            <a:r>
              <a:rPr lang="ko-KR" altLang="en-US" b="1" dirty="0"/>
              <a:t>구글</a:t>
            </a:r>
            <a:r>
              <a:rPr lang="en-US" altLang="ko-KR" b="1" dirty="0" err="1"/>
              <a:t>api</a:t>
            </a:r>
            <a:r>
              <a:rPr lang="ko-KR" altLang="en-US" b="1" dirty="0"/>
              <a:t>으로 위도 경도 </a:t>
            </a:r>
            <a:r>
              <a:rPr lang="ko-KR" altLang="en-US" b="1" dirty="0" err="1"/>
              <a:t>가져오는것</a:t>
            </a:r>
            <a:r>
              <a:rPr lang="ko-KR" altLang="en-US" b="1" dirty="0"/>
              <a:t> </a:t>
            </a:r>
            <a:r>
              <a:rPr lang="en-US" altLang="ko-KR" dirty="0">
                <a:hlinkClick r:id="rId14"/>
              </a:rPr>
              <a:t>https://djangoworld.tistory.com/4</a:t>
            </a:r>
            <a:endParaRPr lang="ko-KR" altLang="en-US" dirty="0"/>
          </a:p>
          <a:p>
            <a:r>
              <a:rPr lang="ko-KR" altLang="en-US" b="1" dirty="0"/>
              <a:t>상영시간표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</a:t>
            </a:r>
            <a:r>
              <a:rPr lang="en-US" altLang="ko-KR" dirty="0">
                <a:hlinkClick r:id="rId15"/>
              </a:rPr>
              <a:t>https://eunjin3786.tistory.com/149</a:t>
            </a:r>
            <a:endParaRPr lang="ko-KR" altLang="en-US" dirty="0"/>
          </a:p>
          <a:p>
            <a:r>
              <a:rPr lang="ko-KR" altLang="en-US" b="1" dirty="0" err="1"/>
              <a:t>어떤메세지</a:t>
            </a:r>
            <a:r>
              <a:rPr lang="ko-KR" altLang="en-US" b="1" dirty="0"/>
              <a:t> 있으면 </a:t>
            </a:r>
            <a:r>
              <a:rPr lang="ko-KR" altLang="en-US" b="1" dirty="0" err="1"/>
              <a:t>출력해주는것</a:t>
            </a:r>
            <a:r>
              <a:rPr lang="ko-KR" altLang="en-US" b="1" dirty="0"/>
              <a:t> </a:t>
            </a:r>
            <a:r>
              <a:rPr lang="en-US" altLang="ko-KR" dirty="0">
                <a:hlinkClick r:id="rId16"/>
              </a:rPr>
              <a:t>https://besixdouze.net/21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7200C4A-065C-4DBB-91CE-B01BAAC243B3}"/>
              </a:ext>
            </a:extLst>
          </p:cNvPr>
          <p:cNvSpPr txBox="1">
            <a:spLocks/>
          </p:cNvSpPr>
          <p:nvPr/>
        </p:nvSpPr>
        <p:spPr>
          <a:xfrm>
            <a:off x="471134" y="203057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62876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BCAE8BE1-A178-4D43-B3B0-FF22D765F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819626A-1849-4F10-89EC-215F6A4BC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BBDCBF-2784-4269-9AE1-1BB6BD1D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81" y="876300"/>
            <a:ext cx="8595239" cy="2911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400" dirty="0">
                <a:latin typeface="+mn-lt"/>
              </a:rPr>
              <a:t>관련 코드 및 테스트 동영상 을 보고싶으시다면</a:t>
            </a:r>
            <a:endParaRPr lang="en-US" altLang="ko-KR" sz="5400" dirty="0">
              <a:latin typeface="+mn-lt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AEF0DB4-E2F1-4DE6-A55A-B7511FD6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2BC91FD0-A205-4CAB-B34E-60D378804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5">
              <a:extLst>
                <a:ext uri="{FF2B5EF4-FFF2-40B4-BE49-F238E27FC236}">
                  <a16:creationId xmlns:a16="http://schemas.microsoft.com/office/drawing/2014/main" id="{2A1EFFB9-AB17-4F59-9A3B-803325A4E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6">
              <a:extLst>
                <a:ext uri="{FF2B5EF4-FFF2-40B4-BE49-F238E27FC236}">
                  <a16:creationId xmlns:a16="http://schemas.microsoft.com/office/drawing/2014/main" id="{E7238B80-CDF9-4CAC-9AB5-8589C82EA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7">
              <a:extLst>
                <a:ext uri="{FF2B5EF4-FFF2-40B4-BE49-F238E27FC236}">
                  <a16:creationId xmlns:a16="http://schemas.microsoft.com/office/drawing/2014/main" id="{7EC00F0D-7BE8-4FCF-93DF-B323CEFF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8">
              <a:extLst>
                <a:ext uri="{FF2B5EF4-FFF2-40B4-BE49-F238E27FC236}">
                  <a16:creationId xmlns:a16="http://schemas.microsoft.com/office/drawing/2014/main" id="{33447C1A-ED61-468B-B343-B12658F9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9">
              <a:extLst>
                <a:ext uri="{FF2B5EF4-FFF2-40B4-BE49-F238E27FC236}">
                  <a16:creationId xmlns:a16="http://schemas.microsoft.com/office/drawing/2014/main" id="{EB0725CA-1A94-46AF-8A92-278F10B16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0">
              <a:extLst>
                <a:ext uri="{FF2B5EF4-FFF2-40B4-BE49-F238E27FC236}">
                  <a16:creationId xmlns:a16="http://schemas.microsoft.com/office/drawing/2014/main" id="{3D170FF3-B996-42C2-A51A-82618850C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1">
              <a:extLst>
                <a:ext uri="{FF2B5EF4-FFF2-40B4-BE49-F238E27FC236}">
                  <a16:creationId xmlns:a16="http://schemas.microsoft.com/office/drawing/2014/main" id="{E5FDE205-773C-4587-B06D-BD482FC0A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2">
              <a:extLst>
                <a:ext uri="{FF2B5EF4-FFF2-40B4-BE49-F238E27FC236}">
                  <a16:creationId xmlns:a16="http://schemas.microsoft.com/office/drawing/2014/main" id="{C49746F8-1BCF-49C2-A1C5-D2B85E7C0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2">
              <a:extLst>
                <a:ext uri="{FF2B5EF4-FFF2-40B4-BE49-F238E27FC236}">
                  <a16:creationId xmlns:a16="http://schemas.microsoft.com/office/drawing/2014/main" id="{F45277B2-9094-4445-86D8-C91D65F5D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3">
              <a:extLst>
                <a:ext uri="{FF2B5EF4-FFF2-40B4-BE49-F238E27FC236}">
                  <a16:creationId xmlns:a16="http://schemas.microsoft.com/office/drawing/2014/main" id="{2BBFD32C-2D27-415E-8430-8BDD8D97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0">
              <a:extLst>
                <a:ext uri="{FF2B5EF4-FFF2-40B4-BE49-F238E27FC236}">
                  <a16:creationId xmlns:a16="http://schemas.microsoft.com/office/drawing/2014/main" id="{D43C7D72-4A00-4EF4-BF13-BAC4F04EE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1">
              <a:extLst>
                <a:ext uri="{FF2B5EF4-FFF2-40B4-BE49-F238E27FC236}">
                  <a16:creationId xmlns:a16="http://schemas.microsoft.com/office/drawing/2014/main" id="{3CC17EEB-009B-460C-B97D-E23BAC8CF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2">
              <a:extLst>
                <a:ext uri="{FF2B5EF4-FFF2-40B4-BE49-F238E27FC236}">
                  <a16:creationId xmlns:a16="http://schemas.microsoft.com/office/drawing/2014/main" id="{3CA392E7-2C5E-430E-A285-A43F098A8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3808FC12-3932-4A3D-812C-171F140E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5">
              <a:extLst>
                <a:ext uri="{FF2B5EF4-FFF2-40B4-BE49-F238E27FC236}">
                  <a16:creationId xmlns:a16="http://schemas.microsoft.com/office/drawing/2014/main" id="{80BFA6D6-7979-45B4-BDD2-F6EB244C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7BF3F25-EA1A-4783-9568-76113FBBB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1">
              <a:extLst>
                <a:ext uri="{FF2B5EF4-FFF2-40B4-BE49-F238E27FC236}">
                  <a16:creationId xmlns:a16="http://schemas.microsoft.com/office/drawing/2014/main" id="{81E3D954-5AA5-49A8-9BA6-C4FC208B2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2">
              <a:extLst>
                <a:ext uri="{FF2B5EF4-FFF2-40B4-BE49-F238E27FC236}">
                  <a16:creationId xmlns:a16="http://schemas.microsoft.com/office/drawing/2014/main" id="{C62E369F-72C7-4158-B7A6-D6C81689A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3">
              <a:extLst>
                <a:ext uri="{FF2B5EF4-FFF2-40B4-BE49-F238E27FC236}">
                  <a16:creationId xmlns:a16="http://schemas.microsoft.com/office/drawing/2014/main" id="{80849728-9BE8-4333-B5AA-376DF750B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4">
              <a:extLst>
                <a:ext uri="{FF2B5EF4-FFF2-40B4-BE49-F238E27FC236}">
                  <a16:creationId xmlns:a16="http://schemas.microsoft.com/office/drawing/2014/main" id="{FBD2BA47-7553-4D8B-A6D4-29F078E1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">
              <a:extLst>
                <a:ext uri="{FF2B5EF4-FFF2-40B4-BE49-F238E27FC236}">
                  <a16:creationId xmlns:a16="http://schemas.microsoft.com/office/drawing/2014/main" id="{74D636C8-7F45-489F-8810-6905B1AE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6">
              <a:extLst>
                <a:ext uri="{FF2B5EF4-FFF2-40B4-BE49-F238E27FC236}">
                  <a16:creationId xmlns:a16="http://schemas.microsoft.com/office/drawing/2014/main" id="{4C7E2056-38D8-4E5E-848D-6609AAEFF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7">
              <a:extLst>
                <a:ext uri="{FF2B5EF4-FFF2-40B4-BE49-F238E27FC236}">
                  <a16:creationId xmlns:a16="http://schemas.microsoft.com/office/drawing/2014/main" id="{1FA0FFA1-3A5B-46CA-8C5D-AD895EA5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8">
              <a:extLst>
                <a:ext uri="{FF2B5EF4-FFF2-40B4-BE49-F238E27FC236}">
                  <a16:creationId xmlns:a16="http://schemas.microsoft.com/office/drawing/2014/main" id="{675FD8BB-1EA3-4596-9703-4F8866D5A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9">
              <a:extLst>
                <a:ext uri="{FF2B5EF4-FFF2-40B4-BE49-F238E27FC236}">
                  <a16:creationId xmlns:a16="http://schemas.microsoft.com/office/drawing/2014/main" id="{84DC6FFB-600D-4CED-A125-D2AB1D6F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0">
              <a:extLst>
                <a:ext uri="{FF2B5EF4-FFF2-40B4-BE49-F238E27FC236}">
                  <a16:creationId xmlns:a16="http://schemas.microsoft.com/office/drawing/2014/main" id="{DD899978-14D8-4E2A-BCEB-EF6D13916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1">
              <a:extLst>
                <a:ext uri="{FF2B5EF4-FFF2-40B4-BE49-F238E27FC236}">
                  <a16:creationId xmlns:a16="http://schemas.microsoft.com/office/drawing/2014/main" id="{5B59BD92-A99F-4F44-9D1F-561AB49B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2">
              <a:extLst>
                <a:ext uri="{FF2B5EF4-FFF2-40B4-BE49-F238E27FC236}">
                  <a16:creationId xmlns:a16="http://schemas.microsoft.com/office/drawing/2014/main" id="{6733D532-6F62-4525-B661-2AF7E63AC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48C0D2C8-88E5-4E19-8FE1-246ED12E6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E95B9EB-D73A-4979-9F2F-10C9CF8E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3">
              <a:extLst>
                <a:ext uri="{FF2B5EF4-FFF2-40B4-BE49-F238E27FC236}">
                  <a16:creationId xmlns:a16="http://schemas.microsoft.com/office/drawing/2014/main" id="{33565EB2-4584-4F8D-97E7-DF87DB3B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4">
              <a:extLst>
                <a:ext uri="{FF2B5EF4-FFF2-40B4-BE49-F238E27FC236}">
                  <a16:creationId xmlns:a16="http://schemas.microsoft.com/office/drawing/2014/main" id="{93D61EE8-FE02-45F6-98C2-D410B4267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5">
              <a:extLst>
                <a:ext uri="{FF2B5EF4-FFF2-40B4-BE49-F238E27FC236}">
                  <a16:creationId xmlns:a16="http://schemas.microsoft.com/office/drawing/2014/main" id="{D4D8B720-4586-4359-9303-02F8D58ED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7">
              <a:extLst>
                <a:ext uri="{FF2B5EF4-FFF2-40B4-BE49-F238E27FC236}">
                  <a16:creationId xmlns:a16="http://schemas.microsoft.com/office/drawing/2014/main" id="{67BC569A-1D14-40F6-B1ED-429CAB8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8">
              <a:extLst>
                <a:ext uri="{FF2B5EF4-FFF2-40B4-BE49-F238E27FC236}">
                  <a16:creationId xmlns:a16="http://schemas.microsoft.com/office/drawing/2014/main" id="{563EF170-082E-4AC9-8470-C1F98698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9">
              <a:extLst>
                <a:ext uri="{FF2B5EF4-FFF2-40B4-BE49-F238E27FC236}">
                  <a16:creationId xmlns:a16="http://schemas.microsoft.com/office/drawing/2014/main" id="{7C735B47-24EC-470D-8A76-B059F9162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0">
              <a:extLst>
                <a:ext uri="{FF2B5EF4-FFF2-40B4-BE49-F238E27FC236}">
                  <a16:creationId xmlns:a16="http://schemas.microsoft.com/office/drawing/2014/main" id="{356A1A8A-BA81-46A2-80A7-4446CCC18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1">
              <a:extLst>
                <a:ext uri="{FF2B5EF4-FFF2-40B4-BE49-F238E27FC236}">
                  <a16:creationId xmlns:a16="http://schemas.microsoft.com/office/drawing/2014/main" id="{B800E226-AB3E-4B1E-ABCB-F2CC2441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5">
              <a:extLst>
                <a:ext uri="{FF2B5EF4-FFF2-40B4-BE49-F238E27FC236}">
                  <a16:creationId xmlns:a16="http://schemas.microsoft.com/office/drawing/2014/main" id="{25BB6246-076E-4BF1-84A1-FA00DFF6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6">
              <a:extLst>
                <a:ext uri="{FF2B5EF4-FFF2-40B4-BE49-F238E27FC236}">
                  <a16:creationId xmlns:a16="http://schemas.microsoft.com/office/drawing/2014/main" id="{0737E152-D949-48FA-BBB9-D335340C8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7">
              <a:extLst>
                <a:ext uri="{FF2B5EF4-FFF2-40B4-BE49-F238E27FC236}">
                  <a16:creationId xmlns:a16="http://schemas.microsoft.com/office/drawing/2014/main" id="{B6CD5183-FDE3-43C7-B69C-4FE34C83D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8">
              <a:extLst>
                <a:ext uri="{FF2B5EF4-FFF2-40B4-BE49-F238E27FC236}">
                  <a16:creationId xmlns:a16="http://schemas.microsoft.com/office/drawing/2014/main" id="{A1FC748D-6CD1-4630-BD03-91443D49D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">
              <a:extLst>
                <a:ext uri="{FF2B5EF4-FFF2-40B4-BE49-F238E27FC236}">
                  <a16:creationId xmlns:a16="http://schemas.microsoft.com/office/drawing/2014/main" id="{806ADF7D-E22E-4CC0-A5FA-13FF7314C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D92F6CB0-7C26-40A2-BE61-F5B956691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6">
              <a:extLst>
                <a:ext uri="{FF2B5EF4-FFF2-40B4-BE49-F238E27FC236}">
                  <a16:creationId xmlns:a16="http://schemas.microsoft.com/office/drawing/2014/main" id="{BE354CED-9FB3-47F2-AF83-42F52F61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7">
              <a:extLst>
                <a:ext uri="{FF2B5EF4-FFF2-40B4-BE49-F238E27FC236}">
                  <a16:creationId xmlns:a16="http://schemas.microsoft.com/office/drawing/2014/main" id="{4A005BFC-833D-4699-99AB-16DDBC5B6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8">
              <a:extLst>
                <a:ext uri="{FF2B5EF4-FFF2-40B4-BE49-F238E27FC236}">
                  <a16:creationId xmlns:a16="http://schemas.microsoft.com/office/drawing/2014/main" id="{FB639FC6-38FA-4FEE-B247-02D4AB69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9">
              <a:extLst>
                <a:ext uri="{FF2B5EF4-FFF2-40B4-BE49-F238E27FC236}">
                  <a16:creationId xmlns:a16="http://schemas.microsoft.com/office/drawing/2014/main" id="{67B04E28-283D-4C2A-8993-07F759474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0">
              <a:extLst>
                <a:ext uri="{FF2B5EF4-FFF2-40B4-BE49-F238E27FC236}">
                  <a16:creationId xmlns:a16="http://schemas.microsoft.com/office/drawing/2014/main" id="{F369C421-E6B1-47CB-8D36-602DCFD0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2">
              <a:extLst>
                <a:ext uri="{FF2B5EF4-FFF2-40B4-BE49-F238E27FC236}">
                  <a16:creationId xmlns:a16="http://schemas.microsoft.com/office/drawing/2014/main" id="{A7CC56DE-C7CA-4190-A19D-77192BE4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3">
              <a:extLst>
                <a:ext uri="{FF2B5EF4-FFF2-40B4-BE49-F238E27FC236}">
                  <a16:creationId xmlns:a16="http://schemas.microsoft.com/office/drawing/2014/main" id="{55F7DE38-BD8A-4B0C-AF46-B87EB85D4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4">
              <a:extLst>
                <a:ext uri="{FF2B5EF4-FFF2-40B4-BE49-F238E27FC236}">
                  <a16:creationId xmlns:a16="http://schemas.microsoft.com/office/drawing/2014/main" id="{A74A8E74-E14E-4CDE-A845-825C1C656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5">
              <a:extLst>
                <a:ext uri="{FF2B5EF4-FFF2-40B4-BE49-F238E27FC236}">
                  <a16:creationId xmlns:a16="http://schemas.microsoft.com/office/drawing/2014/main" id="{1C2158A2-4E01-4AE9-B845-853B79DE3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65867385-C75B-4A79-AEFE-EB93F5EA7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90E22355-6E51-41B6-BD18-9A899740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6">
              <a:extLst>
                <a:ext uri="{FF2B5EF4-FFF2-40B4-BE49-F238E27FC236}">
                  <a16:creationId xmlns:a16="http://schemas.microsoft.com/office/drawing/2014/main" id="{27E6A046-7529-479D-99F7-5996433A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:a16="http://schemas.microsoft.com/office/drawing/2014/main" id="{E65827C4-2719-433B-916A-B34ABA9F2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0">
              <a:extLst>
                <a:ext uri="{FF2B5EF4-FFF2-40B4-BE49-F238E27FC236}">
                  <a16:creationId xmlns:a16="http://schemas.microsoft.com/office/drawing/2014/main" id="{E2CC6139-E679-4C4E-AFFB-76EA1D488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5">
              <a:extLst>
                <a:ext uri="{FF2B5EF4-FFF2-40B4-BE49-F238E27FC236}">
                  <a16:creationId xmlns:a16="http://schemas.microsoft.com/office/drawing/2014/main" id="{9507F8C0-A977-4699-8EF2-CF96FB838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7">
              <a:extLst>
                <a:ext uri="{FF2B5EF4-FFF2-40B4-BE49-F238E27FC236}">
                  <a16:creationId xmlns:a16="http://schemas.microsoft.com/office/drawing/2014/main" id="{F644FE9F-CA0D-4386-85E8-DCE42FC1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6B7EEE3F-5CAC-4235-903E-7C4DA0749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5">
              <a:extLst>
                <a:ext uri="{FF2B5EF4-FFF2-40B4-BE49-F238E27FC236}">
                  <a16:creationId xmlns:a16="http://schemas.microsoft.com/office/drawing/2014/main" id="{CF870EA8-C61A-4759-A096-E25A85991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46FE89C7-BA1B-4C2B-BDEC-7ED7B6D8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7">
              <a:extLst>
                <a:ext uri="{FF2B5EF4-FFF2-40B4-BE49-F238E27FC236}">
                  <a16:creationId xmlns:a16="http://schemas.microsoft.com/office/drawing/2014/main" id="{96F67A96-8892-4A05-9D0B-26F2322B9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8">
              <a:extLst>
                <a:ext uri="{FF2B5EF4-FFF2-40B4-BE49-F238E27FC236}">
                  <a16:creationId xmlns:a16="http://schemas.microsoft.com/office/drawing/2014/main" id="{5AFB3920-37B7-4162-8346-23E80DE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9">
              <a:extLst>
                <a:ext uri="{FF2B5EF4-FFF2-40B4-BE49-F238E27FC236}">
                  <a16:creationId xmlns:a16="http://schemas.microsoft.com/office/drawing/2014/main" id="{21F45221-720F-4596-B680-E3517046F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0">
              <a:extLst>
                <a:ext uri="{FF2B5EF4-FFF2-40B4-BE49-F238E27FC236}">
                  <a16:creationId xmlns:a16="http://schemas.microsoft.com/office/drawing/2014/main" id="{767AB243-669A-4FAC-994C-C020AA8C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1">
              <a:extLst>
                <a:ext uri="{FF2B5EF4-FFF2-40B4-BE49-F238E27FC236}">
                  <a16:creationId xmlns:a16="http://schemas.microsoft.com/office/drawing/2014/main" id="{6AD5D6CF-5C12-4BC1-BB09-E2934F72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2">
              <a:extLst>
                <a:ext uri="{FF2B5EF4-FFF2-40B4-BE49-F238E27FC236}">
                  <a16:creationId xmlns:a16="http://schemas.microsoft.com/office/drawing/2014/main" id="{0FCFFE49-652E-47DA-A8D4-8BEC69FC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2">
              <a:extLst>
                <a:ext uri="{FF2B5EF4-FFF2-40B4-BE49-F238E27FC236}">
                  <a16:creationId xmlns:a16="http://schemas.microsoft.com/office/drawing/2014/main" id="{E466EE92-6CDE-441E-8F7B-5F203EB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0">
              <a:extLst>
                <a:ext uri="{FF2B5EF4-FFF2-40B4-BE49-F238E27FC236}">
                  <a16:creationId xmlns:a16="http://schemas.microsoft.com/office/drawing/2014/main" id="{8BD3B0DF-1F56-4C76-A317-73F93A0E7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1">
              <a:extLst>
                <a:ext uri="{FF2B5EF4-FFF2-40B4-BE49-F238E27FC236}">
                  <a16:creationId xmlns:a16="http://schemas.microsoft.com/office/drawing/2014/main" id="{48B057C9-2181-4BDD-BEC5-19498470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2">
              <a:extLst>
                <a:ext uri="{FF2B5EF4-FFF2-40B4-BE49-F238E27FC236}">
                  <a16:creationId xmlns:a16="http://schemas.microsoft.com/office/drawing/2014/main" id="{38212522-50D0-4A8E-B678-8A8B51BEF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4">
              <a:extLst>
                <a:ext uri="{FF2B5EF4-FFF2-40B4-BE49-F238E27FC236}">
                  <a16:creationId xmlns:a16="http://schemas.microsoft.com/office/drawing/2014/main" id="{F29F5B2D-1DD0-4BD5-BD97-DE883935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5">
              <a:extLst>
                <a:ext uri="{FF2B5EF4-FFF2-40B4-BE49-F238E27FC236}">
                  <a16:creationId xmlns:a16="http://schemas.microsoft.com/office/drawing/2014/main" id="{F1C477DC-6A04-4B20-A709-A622EF769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1">
              <a:extLst>
                <a:ext uri="{FF2B5EF4-FFF2-40B4-BE49-F238E27FC236}">
                  <a16:creationId xmlns:a16="http://schemas.microsoft.com/office/drawing/2014/main" id="{79AD175C-021D-4FD8-92A3-0733A001B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1">
              <a:extLst>
                <a:ext uri="{FF2B5EF4-FFF2-40B4-BE49-F238E27FC236}">
                  <a16:creationId xmlns:a16="http://schemas.microsoft.com/office/drawing/2014/main" id="{C2471C35-AE3E-4563-9B5F-D60113EE7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2">
              <a:extLst>
                <a:ext uri="{FF2B5EF4-FFF2-40B4-BE49-F238E27FC236}">
                  <a16:creationId xmlns:a16="http://schemas.microsoft.com/office/drawing/2014/main" id="{01DDC91D-FF9F-4808-BA38-D9493CB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3">
              <a:extLst>
                <a:ext uri="{FF2B5EF4-FFF2-40B4-BE49-F238E27FC236}">
                  <a16:creationId xmlns:a16="http://schemas.microsoft.com/office/drawing/2014/main" id="{14997950-39AA-4B4F-85C2-0C0E1C65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4">
              <a:extLst>
                <a:ext uri="{FF2B5EF4-FFF2-40B4-BE49-F238E27FC236}">
                  <a16:creationId xmlns:a16="http://schemas.microsoft.com/office/drawing/2014/main" id="{5354DF2D-7E69-4E2B-AF47-781270CD6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5">
              <a:extLst>
                <a:ext uri="{FF2B5EF4-FFF2-40B4-BE49-F238E27FC236}">
                  <a16:creationId xmlns:a16="http://schemas.microsoft.com/office/drawing/2014/main" id="{6DBBD82E-E2D5-40BD-B14A-9127A2761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6">
              <a:extLst>
                <a:ext uri="{FF2B5EF4-FFF2-40B4-BE49-F238E27FC236}">
                  <a16:creationId xmlns:a16="http://schemas.microsoft.com/office/drawing/2014/main" id="{070633D4-8FD0-463E-8CF2-5F0896539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7">
              <a:extLst>
                <a:ext uri="{FF2B5EF4-FFF2-40B4-BE49-F238E27FC236}">
                  <a16:creationId xmlns:a16="http://schemas.microsoft.com/office/drawing/2014/main" id="{56F024AF-F85F-4E84-A8EC-6BF1B34AB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8">
              <a:extLst>
                <a:ext uri="{FF2B5EF4-FFF2-40B4-BE49-F238E27FC236}">
                  <a16:creationId xmlns:a16="http://schemas.microsoft.com/office/drawing/2014/main" id="{C186DFE2-A767-434D-8D2F-2E01161BB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9">
              <a:extLst>
                <a:ext uri="{FF2B5EF4-FFF2-40B4-BE49-F238E27FC236}">
                  <a16:creationId xmlns:a16="http://schemas.microsoft.com/office/drawing/2014/main" id="{24B53F6E-FB17-43E6-B854-F64C69319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0">
              <a:extLst>
                <a:ext uri="{FF2B5EF4-FFF2-40B4-BE49-F238E27FC236}">
                  <a16:creationId xmlns:a16="http://schemas.microsoft.com/office/drawing/2014/main" id="{ED2B3000-7E43-40B3-8DDC-30A192C2E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1">
              <a:extLst>
                <a:ext uri="{FF2B5EF4-FFF2-40B4-BE49-F238E27FC236}">
                  <a16:creationId xmlns:a16="http://schemas.microsoft.com/office/drawing/2014/main" id="{954F0369-F47B-42EE-874C-1D6123062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4">
              <a:extLst>
                <a:ext uri="{FF2B5EF4-FFF2-40B4-BE49-F238E27FC236}">
                  <a16:creationId xmlns:a16="http://schemas.microsoft.com/office/drawing/2014/main" id="{A2CD83E2-ED65-4FE4-8EC5-2C2DF4730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3">
              <a:extLst>
                <a:ext uri="{FF2B5EF4-FFF2-40B4-BE49-F238E27FC236}">
                  <a16:creationId xmlns:a16="http://schemas.microsoft.com/office/drawing/2014/main" id="{8D5A815E-CF41-4E9C-8CD3-36EDB5A6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173F30A4-E83D-4322-A914-05931C4F0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5">
              <a:extLst>
                <a:ext uri="{FF2B5EF4-FFF2-40B4-BE49-F238E27FC236}">
                  <a16:creationId xmlns:a16="http://schemas.microsoft.com/office/drawing/2014/main" id="{52032C09-2C40-406F-BFF8-E81D3610C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20">
              <a:extLst>
                <a:ext uri="{FF2B5EF4-FFF2-40B4-BE49-F238E27FC236}">
                  <a16:creationId xmlns:a16="http://schemas.microsoft.com/office/drawing/2014/main" id="{B0D3B0AB-E6D6-479C-8E87-2774CB053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1">
              <a:extLst>
                <a:ext uri="{FF2B5EF4-FFF2-40B4-BE49-F238E27FC236}">
                  <a16:creationId xmlns:a16="http://schemas.microsoft.com/office/drawing/2014/main" id="{B98D014A-FB57-4DC0-A679-277AA7451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5">
              <a:extLst>
                <a:ext uri="{FF2B5EF4-FFF2-40B4-BE49-F238E27FC236}">
                  <a16:creationId xmlns:a16="http://schemas.microsoft.com/office/drawing/2014/main" id="{A9114F21-905F-41A9-9834-CF6A858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6">
              <a:extLst>
                <a:ext uri="{FF2B5EF4-FFF2-40B4-BE49-F238E27FC236}">
                  <a16:creationId xmlns:a16="http://schemas.microsoft.com/office/drawing/2014/main" id="{8A661522-7869-4F7D-A854-02B3EEA27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27">
              <a:extLst>
                <a:ext uri="{FF2B5EF4-FFF2-40B4-BE49-F238E27FC236}">
                  <a16:creationId xmlns:a16="http://schemas.microsoft.com/office/drawing/2014/main" id="{C49583B9-0FE7-4AFC-852A-C58843E1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28">
              <a:extLst>
                <a:ext uri="{FF2B5EF4-FFF2-40B4-BE49-F238E27FC236}">
                  <a16:creationId xmlns:a16="http://schemas.microsoft.com/office/drawing/2014/main" id="{B36BAAF8-FE45-4D1D-A3BE-1D62A2661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29">
              <a:extLst>
                <a:ext uri="{FF2B5EF4-FFF2-40B4-BE49-F238E27FC236}">
                  <a16:creationId xmlns:a16="http://schemas.microsoft.com/office/drawing/2014/main" id="{C79D3BA5-2AB3-44E9-8C22-52899F4B9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3">
              <a:extLst>
                <a:ext uri="{FF2B5EF4-FFF2-40B4-BE49-F238E27FC236}">
                  <a16:creationId xmlns:a16="http://schemas.microsoft.com/office/drawing/2014/main" id="{B53B0891-9C15-4F4E-8C59-5E67D17A6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6">
              <a:extLst>
                <a:ext uri="{FF2B5EF4-FFF2-40B4-BE49-F238E27FC236}">
                  <a16:creationId xmlns:a16="http://schemas.microsoft.com/office/drawing/2014/main" id="{DBA17A13-65B0-4D16-934B-E4B3E88C9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7">
              <a:extLst>
                <a:ext uri="{FF2B5EF4-FFF2-40B4-BE49-F238E27FC236}">
                  <a16:creationId xmlns:a16="http://schemas.microsoft.com/office/drawing/2014/main" id="{A66728DD-D71E-44D2-9CDA-77449C74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8">
              <a:extLst>
                <a:ext uri="{FF2B5EF4-FFF2-40B4-BE49-F238E27FC236}">
                  <a16:creationId xmlns:a16="http://schemas.microsoft.com/office/drawing/2014/main" id="{074C65AC-369B-46DB-ABAB-F3DD01123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40">
              <a:extLst>
                <a:ext uri="{FF2B5EF4-FFF2-40B4-BE49-F238E27FC236}">
                  <a16:creationId xmlns:a16="http://schemas.microsoft.com/office/drawing/2014/main" id="{5920B394-E09B-4CB0-A2B7-3F2BC69E6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42">
              <a:extLst>
                <a:ext uri="{FF2B5EF4-FFF2-40B4-BE49-F238E27FC236}">
                  <a16:creationId xmlns:a16="http://schemas.microsoft.com/office/drawing/2014/main" id="{556A1B09-6FE9-470F-9187-65F049EEE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5">
              <a:extLst>
                <a:ext uri="{FF2B5EF4-FFF2-40B4-BE49-F238E27FC236}">
                  <a16:creationId xmlns:a16="http://schemas.microsoft.com/office/drawing/2014/main" id="{9F9B4E83-6C6C-43B5-A787-34BC40F69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37">
              <a:extLst>
                <a:ext uri="{FF2B5EF4-FFF2-40B4-BE49-F238E27FC236}">
                  <a16:creationId xmlns:a16="http://schemas.microsoft.com/office/drawing/2014/main" id="{3FC534A7-3A47-45F1-A358-1FBADC7C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714CEE1F-71BF-4293-AC3D-8F65C256C670}"/>
              </a:ext>
            </a:extLst>
          </p:cNvPr>
          <p:cNvSpPr txBox="1"/>
          <p:nvPr/>
        </p:nvSpPr>
        <p:spPr>
          <a:xfrm>
            <a:off x="2011917" y="5579083"/>
            <a:ext cx="8611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hlinkClick r:id="rId2"/>
              </a:rPr>
              <a:t>https://github.com/claraqn/capston2_movie</a:t>
            </a:r>
            <a:r>
              <a:rPr lang="ko-KR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05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303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813BDD8-88F1-463B-A75F-D1EC1E35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3CE3ADF-CE7B-4DF8-AEB2-64CB8F632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20" y="2640739"/>
            <a:ext cx="2693390" cy="1459873"/>
            <a:chOff x="-65511" y="2640739"/>
            <a:chExt cx="2693390" cy="1459873"/>
          </a:xfrm>
        </p:grpSpPr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234D9984-F194-474C-9FD8-C68AB45FF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6652" y="300029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3D2D649E-9006-41BC-8E10-7920A4188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894" y="302524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B2B7DE6B-F5C5-42B5-A9D9-6820A1261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9563" y="30216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74B0A415-24CC-4B02-B616-6CD8CAFE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964" y="3018425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857F0A25-22AE-4C54-A6C1-9C8D0284A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000" y="3039643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78898232-973C-4A10-9275-2A52B9973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599" y="342210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14B9A1E6-8880-4513-9F3E-78E63E625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65511" y="2995304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B59A861-A569-4554-9D33-F0A32A6C1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55254" y="303964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1AD81A3E-B18B-43A9-BE25-34390E499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7129" y="2999623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3A4EA4B9-2B68-4993-B3D0-A8FB52DA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3301" y="3040294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8688FA8E-D461-4BB3-AF4C-E7B307B5C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0401" y="3009551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6A897C6D-3023-4AD4-BA58-DC5FA63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8489" y="30010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0A224C70-F6B0-46FD-892B-E2F0354E7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024" y="3354376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59C15C2A-290E-4B5E-AC06-36020C4B8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3101" y="335437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C888C6F6-6C76-45EC-A6CF-FE9217D6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338" y="336009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31B79B36-2C8D-4CE0-AEAB-99110F085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9500" y="337233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1AD6CC94-42DA-40AC-BD4D-EF49CB08E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823" y="3378042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FF26C35B-C843-45FC-A4FA-D16B597AB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2" y="33780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1">
              <a:extLst>
                <a:ext uri="{FF2B5EF4-FFF2-40B4-BE49-F238E27FC236}">
                  <a16:creationId xmlns:a16="http://schemas.microsoft.com/office/drawing/2014/main" id="{6E7FB35B-308C-401A-ABAB-ECD71E80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49268" y="338457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2">
              <a:extLst>
                <a:ext uri="{FF2B5EF4-FFF2-40B4-BE49-F238E27FC236}">
                  <a16:creationId xmlns:a16="http://schemas.microsoft.com/office/drawing/2014/main" id="{FCF0A251-F427-4F99-9917-E6AB6FD62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6668" y="33870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19EB4AF5-729F-4519-ACA6-2D4ECA65F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3068" y="334887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21CE97BE-F05E-4DCA-A425-75AEA2710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9478" y="340252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41A57ED1-04BE-4CEF-B525-8D61DAD56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" y="367260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268E7CBA-E176-4B5B-A34C-023BA6A5F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8534" y="342047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id="{233B43AB-B404-4FA7-8284-5C44327D6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21" y="363343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5">
              <a:extLst>
                <a:ext uri="{FF2B5EF4-FFF2-40B4-BE49-F238E27FC236}">
                  <a16:creationId xmlns:a16="http://schemas.microsoft.com/office/drawing/2014/main" id="{74ED28FC-0786-4A21-8C6F-1B17579DB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749" y="401094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6">
              <a:extLst>
                <a:ext uri="{FF2B5EF4-FFF2-40B4-BE49-F238E27FC236}">
                  <a16:creationId xmlns:a16="http://schemas.microsoft.com/office/drawing/2014/main" id="{D30D34FF-8C29-4615-8FEA-B91F26F4F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3800" y="36783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7">
              <a:extLst>
                <a:ext uri="{FF2B5EF4-FFF2-40B4-BE49-F238E27FC236}">
                  <a16:creationId xmlns:a16="http://schemas.microsoft.com/office/drawing/2014/main" id="{E144876D-55C0-4833-BABE-1B857FDCC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9794" y="36815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9">
              <a:extLst>
                <a:ext uri="{FF2B5EF4-FFF2-40B4-BE49-F238E27FC236}">
                  <a16:creationId xmlns:a16="http://schemas.microsoft.com/office/drawing/2014/main" id="{4BDFCA40-C410-44C2-9BD6-0890CB0A0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9399" y="36848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0">
              <a:extLst>
                <a:ext uri="{FF2B5EF4-FFF2-40B4-BE49-F238E27FC236}">
                  <a16:creationId xmlns:a16="http://schemas.microsoft.com/office/drawing/2014/main" id="{230FFBCE-4FEE-48BE-9538-5F5DFF94C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79836" y="374523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1">
              <a:extLst>
                <a:ext uri="{FF2B5EF4-FFF2-40B4-BE49-F238E27FC236}">
                  <a16:creationId xmlns:a16="http://schemas.microsoft.com/office/drawing/2014/main" id="{8C1D110E-7B89-4D98-8547-5FB133B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786" y="36905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2">
              <a:extLst>
                <a:ext uri="{FF2B5EF4-FFF2-40B4-BE49-F238E27FC236}">
                  <a16:creationId xmlns:a16="http://schemas.microsoft.com/office/drawing/2014/main" id="{232C3B0B-3392-4B93-9D83-379B6A39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7927" y="36938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3">
              <a:extLst>
                <a:ext uri="{FF2B5EF4-FFF2-40B4-BE49-F238E27FC236}">
                  <a16:creationId xmlns:a16="http://schemas.microsoft.com/office/drawing/2014/main" id="{88BB8E65-5A6E-4B88-B653-B9CC3B94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9902" y="36970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4">
              <a:extLst>
                <a:ext uri="{FF2B5EF4-FFF2-40B4-BE49-F238E27FC236}">
                  <a16:creationId xmlns:a16="http://schemas.microsoft.com/office/drawing/2014/main" id="{4821890D-31F5-4098-9B45-0A1430C8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0571" y="370280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5">
              <a:extLst>
                <a:ext uri="{FF2B5EF4-FFF2-40B4-BE49-F238E27FC236}">
                  <a16:creationId xmlns:a16="http://schemas.microsoft.com/office/drawing/2014/main" id="{7B0B4C14-D844-4EA6-99D6-19E1FB35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0111" y="373299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8">
              <a:extLst>
                <a:ext uri="{FF2B5EF4-FFF2-40B4-BE49-F238E27FC236}">
                  <a16:creationId xmlns:a16="http://schemas.microsoft.com/office/drawing/2014/main" id="{8E88F6F3-751C-4EDF-A69E-1B33A1C82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4973" y="37509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4">
              <a:extLst>
                <a:ext uri="{FF2B5EF4-FFF2-40B4-BE49-F238E27FC236}">
                  <a16:creationId xmlns:a16="http://schemas.microsoft.com/office/drawing/2014/main" id="{8BAF1202-A88A-4B65-9531-D708992F7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0506" y="39541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>
              <a:extLst>
                <a:ext uri="{FF2B5EF4-FFF2-40B4-BE49-F238E27FC236}">
                  <a16:creationId xmlns:a16="http://schemas.microsoft.com/office/drawing/2014/main" id="{41A59003-9DC4-4890-A9BE-82CCAB97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72" y="39655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8">
              <a:extLst>
                <a:ext uri="{FF2B5EF4-FFF2-40B4-BE49-F238E27FC236}">
                  <a16:creationId xmlns:a16="http://schemas.microsoft.com/office/drawing/2014/main" id="{989DF6E5-B3C9-425F-99CA-81C2D74C1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164" y="39655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>
              <a:extLst>
                <a:ext uri="{FF2B5EF4-FFF2-40B4-BE49-F238E27FC236}">
                  <a16:creationId xmlns:a16="http://schemas.microsoft.com/office/drawing/2014/main" id="{8E34FCE1-E4AB-4024-8641-3F1A09720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349" y="39655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1">
              <a:extLst>
                <a:ext uri="{FF2B5EF4-FFF2-40B4-BE49-F238E27FC236}">
                  <a16:creationId xmlns:a16="http://schemas.microsoft.com/office/drawing/2014/main" id="{01AFDDF1-8D6D-4AC0-8BEF-32F805D2B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910" y="39720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2">
              <a:extLst>
                <a:ext uri="{FF2B5EF4-FFF2-40B4-BE49-F238E27FC236}">
                  <a16:creationId xmlns:a16="http://schemas.microsoft.com/office/drawing/2014/main" id="{6D4170D8-6D57-4FE0-9668-F8A55D36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12688" y="39753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3">
              <a:extLst>
                <a:ext uri="{FF2B5EF4-FFF2-40B4-BE49-F238E27FC236}">
                  <a16:creationId xmlns:a16="http://schemas.microsoft.com/office/drawing/2014/main" id="{D27F0973-FA6A-4121-9CDC-BC4B282E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74995" y="398106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3">
              <a:extLst>
                <a:ext uri="{FF2B5EF4-FFF2-40B4-BE49-F238E27FC236}">
                  <a16:creationId xmlns:a16="http://schemas.microsoft.com/office/drawing/2014/main" id="{3520ADCA-C047-45A3-A9FC-652B3DB7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482" y="40267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5">
              <a:extLst>
                <a:ext uri="{FF2B5EF4-FFF2-40B4-BE49-F238E27FC236}">
                  <a16:creationId xmlns:a16="http://schemas.microsoft.com/office/drawing/2014/main" id="{F6F5A9C4-18F4-4B3A-B454-B0702D51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790" y="40324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7">
              <a:extLst>
                <a:ext uri="{FF2B5EF4-FFF2-40B4-BE49-F238E27FC236}">
                  <a16:creationId xmlns:a16="http://schemas.microsoft.com/office/drawing/2014/main" id="{CABEE4F6-1B82-4146-9C1F-F8A712164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7027" y="40447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9">
              <a:extLst>
                <a:ext uri="{FF2B5EF4-FFF2-40B4-BE49-F238E27FC236}">
                  <a16:creationId xmlns:a16="http://schemas.microsoft.com/office/drawing/2014/main" id="{86F52E18-09F6-44F8-BD90-35E5C1B3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69450" y="394964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5">
              <a:extLst>
                <a:ext uri="{FF2B5EF4-FFF2-40B4-BE49-F238E27FC236}">
                  <a16:creationId xmlns:a16="http://schemas.microsoft.com/office/drawing/2014/main" id="{7FEB04FC-FC18-4EF5-8129-6ED9A8DC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1832" y="2709558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6">
              <a:extLst>
                <a:ext uri="{FF2B5EF4-FFF2-40B4-BE49-F238E27FC236}">
                  <a16:creationId xmlns:a16="http://schemas.microsoft.com/office/drawing/2014/main" id="{2882D243-849A-44C8-9229-8C2F8AB3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15773" y="269405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7">
              <a:extLst>
                <a:ext uri="{FF2B5EF4-FFF2-40B4-BE49-F238E27FC236}">
                  <a16:creationId xmlns:a16="http://schemas.microsoft.com/office/drawing/2014/main" id="{8A7EF5B8-81CA-4B87-BDF6-9B11DCA48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33828" y="269731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8">
              <a:extLst>
                <a:ext uri="{FF2B5EF4-FFF2-40B4-BE49-F238E27FC236}">
                  <a16:creationId xmlns:a16="http://schemas.microsoft.com/office/drawing/2014/main" id="{46C9A6CE-FA4C-4943-8F9C-FBB26D5B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97806" y="26475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9">
              <a:extLst>
                <a:ext uri="{FF2B5EF4-FFF2-40B4-BE49-F238E27FC236}">
                  <a16:creationId xmlns:a16="http://schemas.microsoft.com/office/drawing/2014/main" id="{558596F9-ED2F-4DC6-B22A-E2C66EBFF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3207" y="271082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0">
              <a:extLst>
                <a:ext uri="{FF2B5EF4-FFF2-40B4-BE49-F238E27FC236}">
                  <a16:creationId xmlns:a16="http://schemas.microsoft.com/office/drawing/2014/main" id="{0A796E91-DB9C-4A85-AC50-52B724461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00271" y="27018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1">
              <a:extLst>
                <a:ext uri="{FF2B5EF4-FFF2-40B4-BE49-F238E27FC236}">
                  <a16:creationId xmlns:a16="http://schemas.microsoft.com/office/drawing/2014/main" id="{BDDE8582-BCCB-4067-A898-40B7AF287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446706" y="26407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2">
              <a:extLst>
                <a:ext uri="{FF2B5EF4-FFF2-40B4-BE49-F238E27FC236}">
                  <a16:creationId xmlns:a16="http://schemas.microsoft.com/office/drawing/2014/main" id="{2CB91EAD-CEDA-4142-A6CA-7771481A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10933" y="26818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1">
              <a:extLst>
                <a:ext uri="{FF2B5EF4-FFF2-40B4-BE49-F238E27FC236}">
                  <a16:creationId xmlns:a16="http://schemas.microsoft.com/office/drawing/2014/main" id="{66863EF9-28A8-44EC-AE49-242D560F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482" y="268301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2">
              <a:extLst>
                <a:ext uri="{FF2B5EF4-FFF2-40B4-BE49-F238E27FC236}">
                  <a16:creationId xmlns:a16="http://schemas.microsoft.com/office/drawing/2014/main" id="{82C2E02B-90DD-4C32-80EB-220355FD8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0134" y="266252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5">
              <a:extLst>
                <a:ext uri="{FF2B5EF4-FFF2-40B4-BE49-F238E27FC236}">
                  <a16:creationId xmlns:a16="http://schemas.microsoft.com/office/drawing/2014/main" id="{18D22113-ACE7-4ED3-930A-BE0C5968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6596" y="30717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4">
              <a:extLst>
                <a:ext uri="{FF2B5EF4-FFF2-40B4-BE49-F238E27FC236}">
                  <a16:creationId xmlns:a16="http://schemas.microsoft.com/office/drawing/2014/main" id="{9FF51708-472E-4524-835A-8BBAB99FD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0155" y="26959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C90B19-086C-49B0-9CE7-EEF7B17A1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12043" y="2644569"/>
            <a:ext cx="2581224" cy="1380932"/>
            <a:chOff x="9645734" y="2644569"/>
            <a:chExt cx="2581224" cy="1380932"/>
          </a:xfrm>
        </p:grpSpPr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386663F-A31D-4E93-90A4-9E96CFA8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431" y="298328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EEF751A7-3935-45E9-855F-D70447C41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45734" y="296859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573D60F7-85E4-4B4C-BE3D-6482D6891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92476" y="2963228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8DA04761-E234-4426-BB80-A16114910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2750" y="297220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">
              <a:extLst>
                <a:ext uri="{FF2B5EF4-FFF2-40B4-BE49-F238E27FC236}">
                  <a16:creationId xmlns:a16="http://schemas.microsoft.com/office/drawing/2014/main" id="{63309113-ADC7-4B22-BE96-8A735C37B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6808" y="300776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3">
              <a:extLst>
                <a:ext uri="{FF2B5EF4-FFF2-40B4-BE49-F238E27FC236}">
                  <a16:creationId xmlns:a16="http://schemas.microsoft.com/office/drawing/2014/main" id="{C6AA2460-B386-4710-9943-F957B4028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3242" y="301102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6">
              <a:extLst>
                <a:ext uri="{FF2B5EF4-FFF2-40B4-BE49-F238E27FC236}">
                  <a16:creationId xmlns:a16="http://schemas.microsoft.com/office/drawing/2014/main" id="{4C0D77C7-5864-439D-94B8-4CE82FF28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2497" y="2972818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2DADB7CD-640D-42A2-9B13-6318F05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7259" y="300239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84F502C2-997F-4462-83BB-B0B4959C0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04199" y="3029326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0">
              <a:extLst>
                <a:ext uri="{FF2B5EF4-FFF2-40B4-BE49-F238E27FC236}">
                  <a16:creationId xmlns:a16="http://schemas.microsoft.com/office/drawing/2014/main" id="{C6730C2A-0F13-4A85-82D9-EE0D397DC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9090" y="3071411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3">
              <a:extLst>
                <a:ext uri="{FF2B5EF4-FFF2-40B4-BE49-F238E27FC236}">
                  <a16:creationId xmlns:a16="http://schemas.microsoft.com/office/drawing/2014/main" id="{B3BD4C90-9991-441F-9365-A9294483E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2358" y="330001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3CB171CE-677B-4EE5-B726-47C27425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7565" y="33746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4243DBEC-F451-4BAC-A98F-4EBF0C19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835" y="327372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4E9D873D-7291-4C1F-94CD-715ADB270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1219" y="33051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5">
              <a:extLst>
                <a:ext uri="{FF2B5EF4-FFF2-40B4-BE49-F238E27FC236}">
                  <a16:creationId xmlns:a16="http://schemas.microsoft.com/office/drawing/2014/main" id="{022ECE44-200E-4058-99CF-1A9D8F8E3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46682" y="330840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6">
              <a:extLst>
                <a:ext uri="{FF2B5EF4-FFF2-40B4-BE49-F238E27FC236}">
                  <a16:creationId xmlns:a16="http://schemas.microsoft.com/office/drawing/2014/main" id="{4897A97F-5890-4C28-B2B1-9C4C5885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319" y="331901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7">
              <a:extLst>
                <a:ext uri="{FF2B5EF4-FFF2-40B4-BE49-F238E27FC236}">
                  <a16:creationId xmlns:a16="http://schemas.microsoft.com/office/drawing/2014/main" id="{03A40F4E-620E-4A37-AE09-BEC49F6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1743" y="332607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0">
              <a:extLst>
                <a:ext uri="{FF2B5EF4-FFF2-40B4-BE49-F238E27FC236}">
                  <a16:creationId xmlns:a16="http://schemas.microsoft.com/office/drawing/2014/main" id="{EB710607-2FCD-4801-A601-2BB74E82E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86221" y="334757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1">
              <a:extLst>
                <a:ext uri="{FF2B5EF4-FFF2-40B4-BE49-F238E27FC236}">
                  <a16:creationId xmlns:a16="http://schemas.microsoft.com/office/drawing/2014/main" id="{78565A30-A299-44B0-A369-F546B9CA0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2575" y="336308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8">
              <a:extLst>
                <a:ext uri="{FF2B5EF4-FFF2-40B4-BE49-F238E27FC236}">
                  <a16:creationId xmlns:a16="http://schemas.microsoft.com/office/drawing/2014/main" id="{6A2BC99F-457E-41E9-B1B1-1EE99E696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32099" y="362312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9">
              <a:extLst>
                <a:ext uri="{FF2B5EF4-FFF2-40B4-BE49-F238E27FC236}">
                  <a16:creationId xmlns:a16="http://schemas.microsoft.com/office/drawing/2014/main" id="{1ED9AAAB-57D5-418F-9C8F-667299133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2251" y="362557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0">
              <a:extLst>
                <a:ext uri="{FF2B5EF4-FFF2-40B4-BE49-F238E27FC236}">
                  <a16:creationId xmlns:a16="http://schemas.microsoft.com/office/drawing/2014/main" id="{27B0F7FF-9FDA-4832-AA28-7A49B38E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7970" y="363210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1">
              <a:extLst>
                <a:ext uri="{FF2B5EF4-FFF2-40B4-BE49-F238E27FC236}">
                  <a16:creationId xmlns:a16="http://schemas.microsoft.com/office/drawing/2014/main" id="{D74EF1D3-B2D1-4F14-8F50-46AEED7D7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25289" y="36288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2">
              <a:extLst>
                <a:ext uri="{FF2B5EF4-FFF2-40B4-BE49-F238E27FC236}">
                  <a16:creationId xmlns:a16="http://schemas.microsoft.com/office/drawing/2014/main" id="{91A8FE10-BA63-4F35-A987-DDD01DEC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8431" y="36378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3">
              <a:extLst>
                <a:ext uri="{FF2B5EF4-FFF2-40B4-BE49-F238E27FC236}">
                  <a16:creationId xmlns:a16="http://schemas.microsoft.com/office/drawing/2014/main" id="{478CA902-2280-4691-8C7F-85968E58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6379" y="36198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4">
              <a:extLst>
                <a:ext uri="{FF2B5EF4-FFF2-40B4-BE49-F238E27FC236}">
                  <a16:creationId xmlns:a16="http://schemas.microsoft.com/office/drawing/2014/main" id="{ABDFD47C-2B98-4399-807E-C7DF49FE6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1968" y="364352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9">
              <a:extLst>
                <a:ext uri="{FF2B5EF4-FFF2-40B4-BE49-F238E27FC236}">
                  <a16:creationId xmlns:a16="http://schemas.microsoft.com/office/drawing/2014/main" id="{B18CDAC6-82CF-48B6-A5F4-EA26D1BA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80023" y="367453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0">
              <a:extLst>
                <a:ext uri="{FF2B5EF4-FFF2-40B4-BE49-F238E27FC236}">
                  <a16:creationId xmlns:a16="http://schemas.microsoft.com/office/drawing/2014/main" id="{EABFE3E0-B345-41E9-B283-F7FDE9C8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6926" y="37047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5">
              <a:extLst>
                <a:ext uri="{FF2B5EF4-FFF2-40B4-BE49-F238E27FC236}">
                  <a16:creationId xmlns:a16="http://schemas.microsoft.com/office/drawing/2014/main" id="{A3A0DB29-268E-4869-B1F8-0244F82C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1850" y="391211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6">
              <a:extLst>
                <a:ext uri="{FF2B5EF4-FFF2-40B4-BE49-F238E27FC236}">
                  <a16:creationId xmlns:a16="http://schemas.microsoft.com/office/drawing/2014/main" id="{8B58D29C-03B2-4CF6-B843-6D6FE2F18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7784" y="389159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7">
              <a:extLst>
                <a:ext uri="{FF2B5EF4-FFF2-40B4-BE49-F238E27FC236}">
                  <a16:creationId xmlns:a16="http://schemas.microsoft.com/office/drawing/2014/main" id="{9B613FDE-C6E1-41D6-9EDA-0C8CEAE8D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5589" y="393630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8">
              <a:extLst>
                <a:ext uri="{FF2B5EF4-FFF2-40B4-BE49-F238E27FC236}">
                  <a16:creationId xmlns:a16="http://schemas.microsoft.com/office/drawing/2014/main" id="{AFBAEA89-62A9-400B-A466-1EE8194C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47267" y="393492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9">
              <a:extLst>
                <a:ext uri="{FF2B5EF4-FFF2-40B4-BE49-F238E27FC236}">
                  <a16:creationId xmlns:a16="http://schemas.microsoft.com/office/drawing/2014/main" id="{83568151-E0F8-4222-9CEC-EB2079F15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13086" y="39071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0">
              <a:extLst>
                <a:ext uri="{FF2B5EF4-FFF2-40B4-BE49-F238E27FC236}">
                  <a16:creationId xmlns:a16="http://schemas.microsoft.com/office/drawing/2014/main" id="{47D022F3-A9E3-4A5E-89D5-D0F71556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82062" y="390884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1">
              <a:extLst>
                <a:ext uri="{FF2B5EF4-FFF2-40B4-BE49-F238E27FC236}">
                  <a16:creationId xmlns:a16="http://schemas.microsoft.com/office/drawing/2014/main" id="{E80ABF6C-8B84-4FDD-B468-69EBC0DF1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4325" y="39193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2">
              <a:extLst>
                <a:ext uri="{FF2B5EF4-FFF2-40B4-BE49-F238E27FC236}">
                  <a16:creationId xmlns:a16="http://schemas.microsoft.com/office/drawing/2014/main" id="{A63CF3ED-FA07-491D-96A3-570EBE3D8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39462" y="391934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811F8E6F-D291-4B7B-B7BF-550B2E002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11" y="3000473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3EC1E4BC-EE19-4EFA-A0CB-F463DEC71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5783" y="334320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76FFB2EA-7A93-40A0-8EA9-50EC44B5D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05552" y="338074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4">
              <a:extLst>
                <a:ext uri="{FF2B5EF4-FFF2-40B4-BE49-F238E27FC236}">
                  <a16:creationId xmlns:a16="http://schemas.microsoft.com/office/drawing/2014/main" id="{17A60978-99CE-43C4-A85A-48803917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11285" y="36693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5">
              <a:extLst>
                <a:ext uri="{FF2B5EF4-FFF2-40B4-BE49-F238E27FC236}">
                  <a16:creationId xmlns:a16="http://schemas.microsoft.com/office/drawing/2014/main" id="{E9FF172D-4BA6-4E22-A7E2-12963E775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4931" y="36334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1">
              <a:extLst>
                <a:ext uri="{FF2B5EF4-FFF2-40B4-BE49-F238E27FC236}">
                  <a16:creationId xmlns:a16="http://schemas.microsoft.com/office/drawing/2014/main" id="{F9030161-25F7-4037-B934-C8968DC6A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3025" y="39181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2">
              <a:extLst>
                <a:ext uri="{FF2B5EF4-FFF2-40B4-BE49-F238E27FC236}">
                  <a16:creationId xmlns:a16="http://schemas.microsoft.com/office/drawing/2014/main" id="{4BEA4B47-CB5A-4909-AA74-9C7A005D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8979" y="391741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4">
              <a:extLst>
                <a:ext uri="{FF2B5EF4-FFF2-40B4-BE49-F238E27FC236}">
                  <a16:creationId xmlns:a16="http://schemas.microsoft.com/office/drawing/2014/main" id="{7FAAD014-C0FA-424B-80A5-9E0658765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11011" y="39810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4">
              <a:extLst>
                <a:ext uri="{FF2B5EF4-FFF2-40B4-BE49-F238E27FC236}">
                  <a16:creationId xmlns:a16="http://schemas.microsoft.com/office/drawing/2014/main" id="{ADEAE038-F8B8-4E63-8EF3-B8C9F352B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12617" y="270151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7">
              <a:extLst>
                <a:ext uri="{FF2B5EF4-FFF2-40B4-BE49-F238E27FC236}">
                  <a16:creationId xmlns:a16="http://schemas.microsoft.com/office/drawing/2014/main" id="{EE27DFAF-D3C6-45F4-82BD-40694B93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7156" y="26487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8">
              <a:extLst>
                <a:ext uri="{FF2B5EF4-FFF2-40B4-BE49-F238E27FC236}">
                  <a16:creationId xmlns:a16="http://schemas.microsoft.com/office/drawing/2014/main" id="{8487C53E-4660-4917-B3D0-431F1C9D8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38946" y="273156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9">
              <a:extLst>
                <a:ext uri="{FF2B5EF4-FFF2-40B4-BE49-F238E27FC236}">
                  <a16:creationId xmlns:a16="http://schemas.microsoft.com/office/drawing/2014/main" id="{5F2131A8-F666-4178-82AA-C9B0A49A7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08543" y="264877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0">
              <a:extLst>
                <a:ext uri="{FF2B5EF4-FFF2-40B4-BE49-F238E27FC236}">
                  <a16:creationId xmlns:a16="http://schemas.microsoft.com/office/drawing/2014/main" id="{A86F73EE-D17F-4FD3-A7C4-D242F54B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89660" y="269145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1">
              <a:extLst>
                <a:ext uri="{FF2B5EF4-FFF2-40B4-BE49-F238E27FC236}">
                  <a16:creationId xmlns:a16="http://schemas.microsoft.com/office/drawing/2014/main" id="{C73F7B73-6085-426A-8F4B-77EC4855F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954159" y="2682227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2">
              <a:extLst>
                <a:ext uri="{FF2B5EF4-FFF2-40B4-BE49-F238E27FC236}">
                  <a16:creationId xmlns:a16="http://schemas.microsoft.com/office/drawing/2014/main" id="{9EA8B1B7-09BF-4A83-95D7-8537590B2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37628" y="269172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3">
              <a:extLst>
                <a:ext uri="{FF2B5EF4-FFF2-40B4-BE49-F238E27FC236}">
                  <a16:creationId xmlns:a16="http://schemas.microsoft.com/office/drawing/2014/main" id="{911BC32C-2EEE-4B53-9A0C-8E8CA9E8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7617" y="26520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13">
              <a:extLst>
                <a:ext uri="{FF2B5EF4-FFF2-40B4-BE49-F238E27FC236}">
                  <a16:creationId xmlns:a16="http://schemas.microsoft.com/office/drawing/2014/main" id="{8026FF8F-715D-4F6F-81C0-B77733DC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46025" y="27001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15">
              <a:extLst>
                <a:ext uri="{FF2B5EF4-FFF2-40B4-BE49-F238E27FC236}">
                  <a16:creationId xmlns:a16="http://schemas.microsoft.com/office/drawing/2014/main" id="{CA53BB35-50E9-4D48-B4C1-FFEFAFC89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20260" y="26445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7">
              <a:extLst>
                <a:ext uri="{FF2B5EF4-FFF2-40B4-BE49-F238E27FC236}">
                  <a16:creationId xmlns:a16="http://schemas.microsoft.com/office/drawing/2014/main" id="{A68BDAB2-5D65-494D-9187-537E34F00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3195" y="2685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8FC7B770-8274-4FFA-A115-71C5CA0E9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95042" y="26720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45">
              <a:extLst>
                <a:ext uri="{FF2B5EF4-FFF2-40B4-BE49-F238E27FC236}">
                  <a16:creationId xmlns:a16="http://schemas.microsoft.com/office/drawing/2014/main" id="{8204BA3B-5404-4A81-9DFE-AD3CC1070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4402" y="270582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1">
              <a:extLst>
                <a:ext uri="{FF2B5EF4-FFF2-40B4-BE49-F238E27FC236}">
                  <a16:creationId xmlns:a16="http://schemas.microsoft.com/office/drawing/2014/main" id="{037DA548-A97B-4EAD-952B-0FB09832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85823" y="298016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6037" y="1659648"/>
            <a:ext cx="7079853" cy="363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63B3CA-1B49-458F-8D0E-C33BAAD1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829" y="2283816"/>
            <a:ext cx="5944342" cy="183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978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3F566A-1E97-445D-9F70-41D36746C941}"/>
              </a:ext>
            </a:extLst>
          </p:cNvPr>
          <p:cNvSpPr txBox="1">
            <a:spLocks/>
          </p:cNvSpPr>
          <p:nvPr/>
        </p:nvSpPr>
        <p:spPr>
          <a:xfrm>
            <a:off x="939218" y="2501531"/>
            <a:ext cx="9634011" cy="310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/>
                </a:solidFill>
              </a:rPr>
              <a:t>사용자의 영화관 검색과 조건에 맞는 영화의 상영정보를 받아볼 수 있다는 점</a:t>
            </a:r>
            <a:r>
              <a:rPr lang="ko-KR" altLang="en-US" dirty="0"/>
              <a:t>에서 편리할 것이라 예상한다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추후에 사용자의 취향분석을 통해 상영영화를 추천하는 기능을 구현하고자 한다</a:t>
            </a:r>
            <a:r>
              <a:rPr lang="en-US" altLang="ko-KR" dirty="0"/>
              <a:t>. </a:t>
            </a:r>
            <a:r>
              <a:rPr lang="ko-KR" altLang="en-US" dirty="0"/>
              <a:t>사용자가 </a:t>
            </a:r>
            <a:r>
              <a:rPr lang="ko-KR" altLang="en-US" dirty="0" err="1"/>
              <a:t>일일히</a:t>
            </a:r>
            <a:r>
              <a:rPr lang="ko-KR" altLang="en-US" dirty="0"/>
              <a:t> 검색해보지 않아도 원하는 영화 정보를 받아볼 수 있을 것이다</a:t>
            </a:r>
            <a:r>
              <a:rPr lang="en-US" altLang="ko-KR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9CDC6-4981-4698-BDC2-7A856EA64604}"/>
              </a:ext>
            </a:extLst>
          </p:cNvPr>
          <p:cNvSpPr txBox="1">
            <a:spLocks/>
          </p:cNvSpPr>
          <p:nvPr/>
        </p:nvSpPr>
        <p:spPr>
          <a:xfrm>
            <a:off x="939218" y="93104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개발 필요성</a:t>
            </a:r>
          </a:p>
        </p:txBody>
      </p:sp>
    </p:spTree>
    <p:extLst>
      <p:ext uri="{BB962C8B-B14F-4D97-AF65-F5344CB8AC3E}">
        <p14:creationId xmlns:p14="http://schemas.microsoft.com/office/powerpoint/2010/main" val="139664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F220C4-30A6-458F-99BF-2D3BDE06BAAC}"/>
              </a:ext>
            </a:extLst>
          </p:cNvPr>
          <p:cNvSpPr txBox="1">
            <a:spLocks/>
          </p:cNvSpPr>
          <p:nvPr/>
        </p:nvSpPr>
        <p:spPr>
          <a:xfrm>
            <a:off x="841246" y="1472829"/>
            <a:ext cx="9634011" cy="310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A10EF9-3B93-45ED-8118-DFC9B72DE4ED}"/>
              </a:ext>
            </a:extLst>
          </p:cNvPr>
          <p:cNvSpPr txBox="1">
            <a:spLocks/>
          </p:cNvSpPr>
          <p:nvPr/>
        </p:nvSpPr>
        <p:spPr>
          <a:xfrm>
            <a:off x="841247" y="359538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주제와 관련된 시스템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40A00F-FB1A-4243-BE94-EC00403C5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6" y="1578965"/>
            <a:ext cx="3048000" cy="457200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2C315AD-B4C9-43A9-867E-9822D51EE333}"/>
              </a:ext>
            </a:extLst>
          </p:cNvPr>
          <p:cNvSpPr txBox="1">
            <a:spLocks/>
          </p:cNvSpPr>
          <p:nvPr/>
        </p:nvSpPr>
        <p:spPr>
          <a:xfrm>
            <a:off x="3889246" y="1685101"/>
            <a:ext cx="7214833" cy="458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영화관 찾기 등의 어플은 존재하지 않아 보인다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'</a:t>
            </a:r>
            <a:r>
              <a:rPr lang="ko-KR" altLang="en-US" sz="2000" dirty="0"/>
              <a:t>네이버</a:t>
            </a:r>
            <a:r>
              <a:rPr lang="en-US" altLang="ko-KR" sz="2000" dirty="0"/>
              <a:t>', '</a:t>
            </a:r>
            <a:r>
              <a:rPr lang="ko-KR" altLang="en-US" sz="2000" dirty="0"/>
              <a:t>다음</a:t>
            </a:r>
            <a:r>
              <a:rPr lang="en-US" altLang="ko-KR" sz="2000" dirty="0"/>
              <a:t>', '</a:t>
            </a:r>
            <a:r>
              <a:rPr lang="ko-KR" altLang="en-US" sz="2000" dirty="0"/>
              <a:t>구글</a:t>
            </a:r>
            <a:r>
              <a:rPr lang="en-US" altLang="ko-KR" sz="2000" dirty="0"/>
              <a:t>' </a:t>
            </a:r>
            <a:r>
              <a:rPr lang="ko-KR" altLang="en-US" sz="2000" dirty="0"/>
              <a:t>등의 위치 서비스만으로 가까운 영화관을 검색 가능하기 때문이다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영화관 각각의 </a:t>
            </a:r>
            <a:r>
              <a:rPr lang="ko-KR" altLang="en-US" sz="2000" dirty="0" err="1"/>
              <a:t>자사웹사이트를</a:t>
            </a:r>
            <a:r>
              <a:rPr lang="ko-KR" altLang="en-US" sz="2000" dirty="0"/>
              <a:t> 통해 가까운 영화관을 찾을 수 있다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인터넷 검색 도중 </a:t>
            </a:r>
            <a:r>
              <a:rPr lang="en-US" altLang="ko-KR" sz="2000" b="1" dirty="0">
                <a:solidFill>
                  <a:schemeClr val="accent1"/>
                </a:solidFill>
              </a:rPr>
              <a:t>'YES24'</a:t>
            </a:r>
            <a:r>
              <a:rPr lang="ko-KR" altLang="en-US" sz="2000" b="1" dirty="0">
                <a:solidFill>
                  <a:schemeClr val="accent1"/>
                </a:solidFill>
              </a:rPr>
              <a:t>의 영화 어플</a:t>
            </a:r>
            <a:r>
              <a:rPr lang="ko-KR" altLang="en-US" sz="2000" dirty="0"/>
              <a:t>이 존재한다는 사실을 알게 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주변 영화관 찾기부터 </a:t>
            </a:r>
            <a:r>
              <a:rPr lang="ko-KR" altLang="en-US" sz="2000" dirty="0" err="1"/>
              <a:t>상영장</a:t>
            </a:r>
            <a:r>
              <a:rPr lang="ko-KR" altLang="en-US" sz="2000" dirty="0"/>
              <a:t> 검색</a:t>
            </a:r>
            <a:r>
              <a:rPr lang="en-US" altLang="ko-KR" sz="2000" dirty="0"/>
              <a:t>, </a:t>
            </a:r>
            <a:r>
              <a:rPr lang="ko-KR" altLang="en-US" sz="2000" dirty="0"/>
              <a:t>예매까지 가능하다</a:t>
            </a:r>
            <a:r>
              <a:rPr lang="en-US" altLang="ko-KR" sz="2000" dirty="0"/>
              <a:t>. </a:t>
            </a:r>
            <a:r>
              <a:rPr lang="ko-KR" altLang="en-US" sz="2000" dirty="0"/>
              <a:t>최대 </a:t>
            </a:r>
            <a:r>
              <a:rPr lang="en-US" altLang="ko-KR" sz="2000" dirty="0"/>
              <a:t>15km</a:t>
            </a:r>
            <a:r>
              <a:rPr lang="ko-KR" altLang="en-US" sz="2000" dirty="0"/>
              <a:t>까지 위치한 상영관에 대한 정보를 제공하고 국내 모든 극장의 정보를 제공한다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다만 아이폰에서만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99468D9-BD62-4EA1-AF79-FFBDCCE34018}"/>
              </a:ext>
            </a:extLst>
          </p:cNvPr>
          <p:cNvSpPr/>
          <p:nvPr/>
        </p:nvSpPr>
        <p:spPr>
          <a:xfrm>
            <a:off x="6867841" y="3526966"/>
            <a:ext cx="38204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2F9A2-FF8F-41B0-88AF-031C865978CD}"/>
              </a:ext>
            </a:extLst>
          </p:cNvPr>
          <p:cNvSpPr txBox="1"/>
          <p:nvPr/>
        </p:nvSpPr>
        <p:spPr>
          <a:xfrm>
            <a:off x="581026" y="625710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사이트 </a:t>
            </a:r>
            <a:r>
              <a:rPr lang="en-US" altLang="ko-KR" dirty="0"/>
              <a:t>: </a:t>
            </a:r>
            <a:r>
              <a:rPr lang="ko-KR" altLang="en-US" dirty="0"/>
              <a:t>https://movie.yes24.com/Main/Index</a:t>
            </a:r>
          </a:p>
        </p:txBody>
      </p:sp>
    </p:spTree>
    <p:extLst>
      <p:ext uri="{BB962C8B-B14F-4D97-AF65-F5344CB8AC3E}">
        <p14:creationId xmlns:p14="http://schemas.microsoft.com/office/powerpoint/2010/main" val="35760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F220C4-30A6-458F-99BF-2D3BDE06BAAC}"/>
              </a:ext>
            </a:extLst>
          </p:cNvPr>
          <p:cNvSpPr txBox="1">
            <a:spLocks/>
          </p:cNvSpPr>
          <p:nvPr/>
        </p:nvSpPr>
        <p:spPr>
          <a:xfrm>
            <a:off x="841246" y="1505490"/>
            <a:ext cx="9634011" cy="310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A10EF9-3B93-45ED-8118-DFC9B72DE4ED}"/>
              </a:ext>
            </a:extLst>
          </p:cNvPr>
          <p:cNvSpPr txBox="1">
            <a:spLocks/>
          </p:cNvSpPr>
          <p:nvPr/>
        </p:nvSpPr>
        <p:spPr>
          <a:xfrm>
            <a:off x="841247" y="392199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주제와 관련된 시스템의 기술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40A00F-FB1A-4243-BE94-EC00403C5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6" y="1611626"/>
            <a:ext cx="3048000" cy="457200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2C315AD-B4C9-43A9-867E-9822D51EE333}"/>
              </a:ext>
            </a:extLst>
          </p:cNvPr>
          <p:cNvSpPr txBox="1">
            <a:spLocks/>
          </p:cNvSpPr>
          <p:nvPr/>
        </p:nvSpPr>
        <p:spPr>
          <a:xfrm>
            <a:off x="3889246" y="1717762"/>
            <a:ext cx="7214833" cy="458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</a:rPr>
              <a:t>Yes24 </a:t>
            </a:r>
            <a:r>
              <a:rPr lang="ko-KR" altLang="en-US" sz="2800" b="1" dirty="0">
                <a:solidFill>
                  <a:schemeClr val="accent1"/>
                </a:solidFill>
              </a:rPr>
              <a:t>영화 예매의 기술</a:t>
            </a:r>
            <a:r>
              <a:rPr lang="en-US" altLang="ko-KR" sz="2800" b="1" dirty="0">
                <a:solidFill>
                  <a:schemeClr val="accent1"/>
                </a:solidFill>
              </a:rPr>
              <a:t>(</a:t>
            </a:r>
            <a:r>
              <a:rPr lang="ko-KR" altLang="en-US" sz="2800" b="1" dirty="0">
                <a:solidFill>
                  <a:schemeClr val="accent1"/>
                </a:solidFill>
              </a:rPr>
              <a:t>기능</a:t>
            </a:r>
            <a:r>
              <a:rPr lang="en-US" altLang="ko-KR" sz="2800" b="1" dirty="0">
                <a:solidFill>
                  <a:schemeClr val="accent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주변 </a:t>
            </a:r>
            <a:r>
              <a:rPr lang="ko-KR" altLang="en-US" dirty="0" err="1"/>
              <a:t>극장찾기</a:t>
            </a:r>
            <a:r>
              <a:rPr lang="ko-KR" altLang="en-US" dirty="0"/>
              <a:t>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해당 영화관 위치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상영관 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부대시설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전화번호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상영중인 영화의 </a:t>
            </a:r>
            <a:r>
              <a:rPr lang="ko-KR" altLang="en-US" dirty="0" err="1"/>
              <a:t>스틸컷</a:t>
            </a:r>
            <a:r>
              <a:rPr lang="en-US" altLang="ko-KR" dirty="0"/>
              <a:t>,</a:t>
            </a:r>
            <a:r>
              <a:rPr lang="ko-KR" altLang="en-US" dirty="0"/>
              <a:t>포스터</a:t>
            </a:r>
            <a:r>
              <a:rPr lang="en-US" altLang="ko-KR" dirty="0"/>
              <a:t>,</a:t>
            </a:r>
            <a:r>
              <a:rPr lang="ko-KR" altLang="en-US" dirty="0"/>
              <a:t>예고편동영상</a:t>
            </a:r>
            <a:r>
              <a:rPr lang="en-US" altLang="ko-KR" dirty="0"/>
              <a:t>,</a:t>
            </a:r>
            <a:r>
              <a:rPr lang="ko-KR" altLang="en-US" dirty="0"/>
              <a:t>관람후기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티켓예매</a:t>
            </a:r>
            <a:r>
              <a:rPr lang="en-US" altLang="ko-KR" dirty="0"/>
              <a:t>,</a:t>
            </a:r>
            <a:r>
              <a:rPr lang="ko-KR" altLang="en-US" dirty="0"/>
              <a:t>취소</a:t>
            </a:r>
            <a:r>
              <a:rPr lang="en-US" altLang="ko-KR" dirty="0"/>
              <a:t>,</a:t>
            </a:r>
            <a:r>
              <a:rPr lang="ko-KR" altLang="en-US" dirty="0"/>
              <a:t>확인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업데이트 예정 </a:t>
            </a:r>
            <a:r>
              <a:rPr lang="en-US" altLang="ko-KR" dirty="0"/>
              <a:t>: </a:t>
            </a:r>
            <a:r>
              <a:rPr lang="ko-KR" altLang="en-US" dirty="0"/>
              <a:t>예매권</a:t>
            </a:r>
            <a:r>
              <a:rPr lang="en-US" altLang="ko-KR" dirty="0"/>
              <a:t>, </a:t>
            </a:r>
            <a:r>
              <a:rPr lang="ko-KR" altLang="en-US" dirty="0"/>
              <a:t>할인권 등 결제수단과 혜택 다양화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2F9A2-FF8F-41B0-88AF-031C865978CD}"/>
              </a:ext>
            </a:extLst>
          </p:cNvPr>
          <p:cNvSpPr txBox="1"/>
          <p:nvPr/>
        </p:nvSpPr>
        <p:spPr>
          <a:xfrm>
            <a:off x="581026" y="628976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사이트 </a:t>
            </a:r>
            <a:r>
              <a:rPr lang="en-US" altLang="ko-KR" dirty="0"/>
              <a:t>: </a:t>
            </a:r>
            <a:r>
              <a:rPr lang="ko-KR" altLang="en-US" dirty="0"/>
              <a:t>https://movie.yes24.com/Main/Index</a:t>
            </a:r>
          </a:p>
        </p:txBody>
      </p:sp>
    </p:spTree>
    <p:extLst>
      <p:ext uri="{BB962C8B-B14F-4D97-AF65-F5344CB8AC3E}">
        <p14:creationId xmlns:p14="http://schemas.microsoft.com/office/powerpoint/2010/main" val="1207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1C9CDC6-4981-4698-BDC2-7A856EA64604}"/>
              </a:ext>
            </a:extLst>
          </p:cNvPr>
          <p:cNvSpPr txBox="1">
            <a:spLocks/>
          </p:cNvSpPr>
          <p:nvPr/>
        </p:nvSpPr>
        <p:spPr>
          <a:xfrm>
            <a:off x="563661" y="163597"/>
            <a:ext cx="100825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주제와 관련된 시장 동향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국내 영화관 비교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19946-0424-4C8A-BE96-537FF822B4F3}"/>
              </a:ext>
            </a:extLst>
          </p:cNvPr>
          <p:cNvSpPr txBox="1">
            <a:spLocks/>
          </p:cNvSpPr>
          <p:nvPr/>
        </p:nvSpPr>
        <p:spPr>
          <a:xfrm>
            <a:off x="634751" y="1226640"/>
            <a:ext cx="11252782" cy="171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900" dirty="0"/>
              <a:t>관련 링크</a:t>
            </a:r>
            <a:br>
              <a:rPr lang="en-US" altLang="ko-KR" sz="1900" dirty="0"/>
            </a:br>
            <a:r>
              <a:rPr lang="en-US" altLang="ko-KR" sz="1900" dirty="0">
                <a:hlinkClick r:id="rId2"/>
              </a:rPr>
              <a:t>https://www.mobiinside.co.kr/2019/11/12/app-ape-cgv-2/</a:t>
            </a:r>
            <a:br>
              <a:rPr lang="en-US" altLang="ko-KR" sz="1900" dirty="0"/>
            </a:br>
            <a:r>
              <a:rPr lang="en-US" altLang="ko-KR" sz="1900" dirty="0">
                <a:hlinkClick r:id="rId3"/>
              </a:rPr>
              <a:t>https://www.igisam.com/board/detail.asp?bid=55390&amp;did=9109311047</a:t>
            </a: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/>
              <a:t>CGV &gt; </a:t>
            </a:r>
            <a:r>
              <a:rPr lang="ko-KR" altLang="en-US" sz="1900" dirty="0"/>
              <a:t>롯데시네마 </a:t>
            </a:r>
            <a:r>
              <a:rPr lang="en-US" altLang="ko-KR" sz="1900" dirty="0"/>
              <a:t>= </a:t>
            </a:r>
            <a:r>
              <a:rPr lang="ko-KR" altLang="en-US" sz="1900" dirty="0"/>
              <a:t>메가박스</a:t>
            </a: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4CC75-C87F-4A26-9DC4-67CA93170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5" y="2815232"/>
            <a:ext cx="6307629" cy="3866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98082C-5A74-4E49-8330-2B20B239E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36" y="2937880"/>
            <a:ext cx="6307629" cy="3743695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6CF2461-07FE-43E9-BB80-B4F2D78FA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06" y="2717092"/>
            <a:ext cx="6307629" cy="39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5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1C9CDC6-4981-4698-BDC2-7A856EA64604}"/>
              </a:ext>
            </a:extLst>
          </p:cNvPr>
          <p:cNvSpPr txBox="1">
            <a:spLocks/>
          </p:cNvSpPr>
          <p:nvPr/>
        </p:nvSpPr>
        <p:spPr>
          <a:xfrm>
            <a:off x="563661" y="163597"/>
            <a:ext cx="10993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주제와 관련된 시장 동향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_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국내 영화관 어플 비교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19946-0424-4C8A-BE96-537FF822B4F3}"/>
              </a:ext>
            </a:extLst>
          </p:cNvPr>
          <p:cNvSpPr txBox="1">
            <a:spLocks/>
          </p:cNvSpPr>
          <p:nvPr/>
        </p:nvSpPr>
        <p:spPr>
          <a:xfrm>
            <a:off x="634751" y="1226640"/>
            <a:ext cx="11252782" cy="60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/>
              <a:t>CGV &gt; </a:t>
            </a:r>
            <a:r>
              <a:rPr lang="ko-KR" altLang="en-US" sz="1900" dirty="0"/>
              <a:t>롯데시네마 </a:t>
            </a:r>
            <a:r>
              <a:rPr lang="en-US" altLang="ko-KR" sz="1900" dirty="0"/>
              <a:t>= </a:t>
            </a:r>
            <a:r>
              <a:rPr lang="ko-KR" altLang="en-US" sz="1900" dirty="0"/>
              <a:t>메가박스</a:t>
            </a: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9E5DF-DC62-4003-AD79-B286FC6F2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4" y="1718494"/>
            <a:ext cx="6449787" cy="49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1C9CDC6-4981-4698-BDC2-7A856EA64604}"/>
              </a:ext>
            </a:extLst>
          </p:cNvPr>
          <p:cNvSpPr txBox="1">
            <a:spLocks/>
          </p:cNvSpPr>
          <p:nvPr/>
        </p:nvSpPr>
        <p:spPr>
          <a:xfrm>
            <a:off x="304467" y="163597"/>
            <a:ext cx="113238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주제와 관련된 시장 동향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_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성별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,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연령대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비율별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영화관앱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사용비율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19946-0424-4C8A-BE96-537FF822B4F3}"/>
              </a:ext>
            </a:extLst>
          </p:cNvPr>
          <p:cNvSpPr txBox="1">
            <a:spLocks/>
          </p:cNvSpPr>
          <p:nvPr/>
        </p:nvSpPr>
        <p:spPr>
          <a:xfrm>
            <a:off x="857575" y="1390237"/>
            <a:ext cx="3806620" cy="5467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20</a:t>
            </a:r>
            <a:r>
              <a:rPr lang="ko-KR" altLang="en-US" sz="1800" dirty="0"/>
              <a:t>대 </a:t>
            </a:r>
            <a:r>
              <a:rPr lang="en-US" altLang="ko-KR" sz="1800" dirty="0"/>
              <a:t>: CGV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40</a:t>
            </a:r>
            <a:r>
              <a:rPr lang="ko-KR" altLang="en-US" sz="1800" dirty="0"/>
              <a:t>대 </a:t>
            </a:r>
            <a:r>
              <a:rPr lang="en-US" altLang="ko-KR" sz="1800" dirty="0"/>
              <a:t>: </a:t>
            </a:r>
            <a:r>
              <a:rPr lang="ko-KR" altLang="en-US" sz="1800" dirty="0"/>
              <a:t>롯데시네마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50</a:t>
            </a:r>
            <a:r>
              <a:rPr lang="ko-KR" altLang="en-US" sz="1800" dirty="0"/>
              <a:t>대 이상 </a:t>
            </a:r>
            <a:r>
              <a:rPr lang="en-US" altLang="ko-KR" sz="1800" dirty="0"/>
              <a:t>: </a:t>
            </a:r>
            <a:r>
              <a:rPr lang="ko-KR" altLang="en-US" sz="1800" dirty="0"/>
              <a:t>메가박스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CGV</a:t>
            </a:r>
            <a:r>
              <a:rPr lang="ko-KR" altLang="en-US" sz="1800" dirty="0"/>
              <a:t>앱과 동시 소지율이 높은 앱은 </a:t>
            </a:r>
            <a:r>
              <a:rPr lang="en-US" altLang="ko-KR" sz="1800" dirty="0"/>
              <a:t>CGV </a:t>
            </a:r>
            <a:r>
              <a:rPr lang="ko-KR" altLang="en-US" sz="1800" dirty="0"/>
              <a:t>포토티켓</a:t>
            </a:r>
            <a:r>
              <a:rPr lang="en-US" altLang="ko-KR" sz="1800" dirty="0"/>
              <a:t>. </a:t>
            </a:r>
            <a:r>
              <a:rPr lang="ko-KR" altLang="en-US" sz="1800" dirty="0"/>
              <a:t>포토티켓은 영화 포스터와 명대사 또는 자신의 사진을 카드로 만들어 영화를 관람한 추억을 간직할 수 있도록 하는 서비스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인증샷을 남기는 문화를 즐기는 </a:t>
            </a:r>
            <a:r>
              <a:rPr lang="en-US" altLang="ko-KR" sz="1800" dirty="0"/>
              <a:t>20</a:t>
            </a:r>
            <a:r>
              <a:rPr lang="ko-KR" altLang="en-US" sz="1800" dirty="0"/>
              <a:t>대의 취향을 저격한다는 것을 알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1F203-8850-44CF-BCEA-1F4A270B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59" y="1489160"/>
            <a:ext cx="6025924" cy="47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396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1782</Words>
  <Application>Microsoft Office PowerPoint</Application>
  <PresentationFormat>와이드스크린</PresentationFormat>
  <Paragraphs>252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Avenir Next LT Pro</vt:lpstr>
      <vt:lpstr>Modern Love</vt:lpstr>
      <vt:lpstr>BohemianVTI</vt:lpstr>
      <vt:lpstr>SW융합캡스톤디자인2</vt:lpstr>
      <vt:lpstr>SW Capston Project 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주요 기능별 내용 정리_mainpage</vt:lpstr>
      <vt:lpstr>PowerPoint 프레젠테이션</vt:lpstr>
      <vt:lpstr>PowerPoint 프레젠테이션</vt:lpstr>
      <vt:lpstr>시스템 구성도_메인페이지</vt:lpstr>
      <vt:lpstr>시스템 구성도_메인페이지_MovieChart</vt:lpstr>
      <vt:lpstr>시스템 구성도_메인페이지_MovieChart</vt:lpstr>
      <vt:lpstr>시스템 구성도_메인페이지_Map</vt:lpstr>
      <vt:lpstr>시스템 구성도_메인페이지_Chatbot</vt:lpstr>
      <vt:lpstr>시스템 구성도_메인페이지_Chatbot</vt:lpstr>
      <vt:lpstr>시스템 구성도_메인페이지_Chatbot</vt:lpstr>
      <vt:lpstr>시스템 구성도_메인페이지_Chatbot</vt:lpstr>
      <vt:lpstr>시스템 구성도_메인페이지_Chatbot</vt:lpstr>
      <vt:lpstr>시스템 구성도_메인페이지_Chatbot</vt:lpstr>
      <vt:lpstr>시스템 구성도_메인페이지_Chatbot</vt:lpstr>
      <vt:lpstr>시스템 구성도_프로젝트 이후 구현할 부분</vt:lpstr>
      <vt:lpstr>구현 및 테스트_테스트 환경</vt:lpstr>
      <vt:lpstr>구현 화면 캡쳐는 앞쪽 시스템 구성도에 이미 첨부했기 때문에 생략!!</vt:lpstr>
      <vt:lpstr>PowerPoint 프레젠테이션</vt:lpstr>
      <vt:lpstr>PowerPoint 프레젠테이션</vt:lpstr>
      <vt:lpstr>PowerPoint 프레젠테이션</vt:lpstr>
      <vt:lpstr>PowerPoint 프레젠테이션</vt:lpstr>
      <vt:lpstr>관련 코드 및 테스트 동영상 을 보고싶으시다면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SW융합캡스톤디자인2</dc:title>
  <dc:creator>임혜원</dc:creator>
  <cp:lastModifiedBy>임혜원</cp:lastModifiedBy>
  <cp:revision>1</cp:revision>
  <dcterms:created xsi:type="dcterms:W3CDTF">2020-12-08T01:39:28Z</dcterms:created>
  <dcterms:modified xsi:type="dcterms:W3CDTF">2020-12-08T01:42:40Z</dcterms:modified>
</cp:coreProperties>
</file>