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404"/>
  </p:normalViewPr>
  <p:slideViewPr>
    <p:cSldViewPr snapToGrid="0" snapToObjects="1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7ECD4-9000-7148-88F6-BDD73B30178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1F39B-FAD6-1D47-A482-488B2A06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strategy</a:t>
            </a:r>
            <a:r>
              <a:rPr lang="ko-KR" altLang="en-US" dirty="0"/>
              <a:t>는 </a:t>
            </a:r>
            <a:r>
              <a:rPr lang="ko-KR" altLang="en-US" dirty="0" err="1"/>
              <a:t>한개</a:t>
            </a:r>
            <a:r>
              <a:rPr lang="ko-KR" altLang="en-US" dirty="0"/>
              <a:t> 혹은 두개의 컴포넌트에 </a:t>
            </a:r>
            <a:r>
              <a:rPr lang="ko-KR" altLang="en-US" dirty="0" err="1"/>
              <a:t>집중하는것</a:t>
            </a:r>
            <a:r>
              <a:rPr lang="en-US" altLang="ko-KR" dirty="0"/>
              <a:t>.</a:t>
            </a:r>
          </a:p>
          <a:p>
            <a:r>
              <a:rPr lang="en-US" dirty="0" err="1"/>
              <a:t>Donchin</a:t>
            </a:r>
            <a:r>
              <a:rPr lang="ko-KR" altLang="en-US" dirty="0"/>
              <a:t>은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a source of controlled, observable variability</a:t>
            </a:r>
            <a:r>
              <a:rPr lang="ko-KR" altLang="en-US" dirty="0" err="1"/>
              <a:t>라고</a:t>
            </a:r>
            <a:r>
              <a:rPr lang="ko-KR" altLang="en-US" dirty="0"/>
              <a:t> 하였고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luck</a:t>
            </a:r>
            <a:r>
              <a:rPr lang="ko-KR" altLang="en-US" dirty="0"/>
              <a:t>은 </a:t>
            </a:r>
            <a:r>
              <a:rPr lang="en-US" altLang="ko-KR" dirty="0" err="1"/>
              <a:t>sth</a:t>
            </a:r>
            <a:r>
              <a:rPr lang="en-US" altLang="ko-KR" dirty="0"/>
              <a:t> that is generated in a given neuroanatomical module when a specific computational operation is performed</a:t>
            </a:r>
            <a:r>
              <a:rPr lang="ko-KR" altLang="en-US" dirty="0" err="1"/>
              <a:t>라고</a:t>
            </a:r>
            <a:r>
              <a:rPr lang="ko-KR" altLang="en-US" dirty="0"/>
              <a:t> 하였음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실험을 잘 디자인한다면 한개의 </a:t>
            </a:r>
            <a:r>
              <a:rPr lang="en-US" altLang="ko-KR" dirty="0"/>
              <a:t>neuroanatomical module</a:t>
            </a:r>
            <a:r>
              <a:rPr lang="ko-KR" altLang="en-US" dirty="0"/>
              <a:t>에서 관찰되는 한개의 </a:t>
            </a:r>
            <a:r>
              <a:rPr lang="en-US" altLang="ko-KR" dirty="0"/>
              <a:t>computational operation</a:t>
            </a:r>
            <a:r>
              <a:rPr lang="ko-KR" altLang="en-US" dirty="0"/>
              <a:t>을 찾아낼 수 있음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ko-KR" altLang="en-US" dirty="0"/>
              <a:t>가장 복잡하고 해석하기 힘들고 </a:t>
            </a:r>
            <a:r>
              <a:rPr lang="en-US" altLang="ko-KR" dirty="0"/>
              <a:t>downright ugly result</a:t>
            </a:r>
            <a:r>
              <a:rPr lang="ko-KR" altLang="en-US" dirty="0"/>
              <a:t>는 전에 사용했던 </a:t>
            </a:r>
            <a:r>
              <a:rPr lang="en-US" altLang="ko-KR" dirty="0"/>
              <a:t>behavioral </a:t>
            </a:r>
            <a:r>
              <a:rPr lang="en-US" altLang="ko-KR" dirty="0" err="1"/>
              <a:t>paraidgm</a:t>
            </a:r>
            <a:r>
              <a:rPr lang="ko-KR" altLang="en-US" dirty="0"/>
              <a:t>을 가져다가 </a:t>
            </a:r>
            <a:r>
              <a:rPr lang="en-US" altLang="ko-KR" dirty="0"/>
              <a:t>EEG</a:t>
            </a:r>
            <a:r>
              <a:rPr lang="ko-KR" altLang="en-US" dirty="0" err="1"/>
              <a:t>를</a:t>
            </a:r>
            <a:r>
              <a:rPr lang="ko-KR" altLang="en-US" dirty="0"/>
              <a:t> 측정하며 진행하는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“fishing expedition”</a:t>
            </a:r>
            <a:r>
              <a:rPr lang="ko-KR" altLang="en-US" dirty="0"/>
              <a:t>은 아무도 </a:t>
            </a:r>
            <a:r>
              <a:rPr lang="en-US" altLang="ko-KR" dirty="0"/>
              <a:t>ERP</a:t>
            </a:r>
            <a:r>
              <a:rPr lang="ko-KR" altLang="en-US" dirty="0" err="1"/>
              <a:t>를</a:t>
            </a:r>
            <a:r>
              <a:rPr lang="ko-KR" altLang="en-US" dirty="0"/>
              <a:t> 측정하지않았던 실험을 진행하려고 </a:t>
            </a:r>
            <a:r>
              <a:rPr lang="ko-KR" altLang="en-US" dirty="0" err="1"/>
              <a:t>할때는</a:t>
            </a:r>
            <a:r>
              <a:rPr lang="ko-KR" altLang="en-US" dirty="0"/>
              <a:t> </a:t>
            </a:r>
            <a:r>
              <a:rPr lang="ko-KR" altLang="en-US" dirty="0" err="1"/>
              <a:t>유용적일수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실험을 진행하면 </a:t>
            </a:r>
            <a:r>
              <a:rPr lang="en-US" altLang="ko-KR" dirty="0"/>
              <a:t>condition</a:t>
            </a:r>
            <a:r>
              <a:rPr lang="ko-KR" altLang="en-US" dirty="0"/>
              <a:t>에 따라 </a:t>
            </a:r>
            <a:r>
              <a:rPr lang="en-US" altLang="ko-KR" dirty="0"/>
              <a:t>component</a:t>
            </a:r>
            <a:r>
              <a:rPr lang="ko-KR" altLang="en-US" dirty="0"/>
              <a:t>들이 </a:t>
            </a:r>
            <a:r>
              <a:rPr lang="ko-KR" altLang="en-US" dirty="0" err="1"/>
              <a:t>다른것을</a:t>
            </a:r>
            <a:r>
              <a:rPr lang="ko-KR" altLang="en-US" dirty="0"/>
              <a:t> 볼 수 있을 것이고 이런 결과에서는 </a:t>
            </a:r>
            <a:r>
              <a:rPr lang="en-US" altLang="ko-KR" dirty="0"/>
              <a:t>strong conclusion</a:t>
            </a:r>
            <a:r>
              <a:rPr lang="ko-KR" altLang="en-US" dirty="0"/>
              <a:t>을 도출하기가 힘들다</a:t>
            </a:r>
            <a:r>
              <a:rPr lang="en-US" altLang="ko-KR" dirty="0"/>
              <a:t>.</a:t>
            </a:r>
          </a:p>
          <a:p>
            <a:r>
              <a:rPr lang="en-US" dirty="0"/>
              <a:t>But </a:t>
            </a:r>
            <a:r>
              <a:rPr lang="ko-KR" altLang="en-US" dirty="0"/>
              <a:t>이런 실험은 좀더 </a:t>
            </a:r>
            <a:r>
              <a:rPr lang="en-US" altLang="ko-KR" dirty="0"/>
              <a:t>focused</a:t>
            </a:r>
            <a:r>
              <a:rPr lang="ko-KR" altLang="en-US" dirty="0"/>
              <a:t>되어있는 실험에 대한 아이디어를 얻기에 좋을 수 있다</a:t>
            </a:r>
            <a:r>
              <a:rPr lang="en-US" altLang="ko-KR" dirty="0"/>
              <a:t>. </a:t>
            </a:r>
            <a:r>
              <a:rPr lang="ko-KR" altLang="en-US" dirty="0"/>
              <a:t>따라서 이러한 실험은 파일럿이나 </a:t>
            </a:r>
            <a:r>
              <a:rPr lang="en-US" altLang="ko-KR" dirty="0"/>
              <a:t>multi-study experiment</a:t>
            </a:r>
            <a:r>
              <a:rPr lang="ko-KR" altLang="en-US" dirty="0"/>
              <a:t>에서 </a:t>
            </a:r>
            <a:r>
              <a:rPr lang="en-US" altLang="ko-KR" dirty="0"/>
              <a:t>study1</a:t>
            </a:r>
            <a:r>
              <a:rPr lang="ko-KR" altLang="en-US" dirty="0" err="1"/>
              <a:t>으로</a:t>
            </a:r>
            <a:r>
              <a:rPr lang="ko-KR" altLang="en-US" dirty="0"/>
              <a:t> 쓰일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 err="1"/>
              <a:t>어떨땐</a:t>
            </a:r>
            <a:r>
              <a:rPr lang="ko-KR" altLang="en-US" dirty="0"/>
              <a:t> </a:t>
            </a:r>
            <a:r>
              <a:rPr lang="en-US" altLang="ko-KR" dirty="0"/>
              <a:t>factorial experimental design</a:t>
            </a:r>
            <a:r>
              <a:rPr lang="ko-KR" altLang="en-US" dirty="0"/>
              <a:t>이 쓰이기도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</a:t>
            </a:r>
            <a:r>
              <a:rPr lang="en-US" altLang="ko-KR" dirty="0"/>
              <a:t>factor</a:t>
            </a:r>
            <a:r>
              <a:rPr lang="ko-KR" altLang="en-US" dirty="0"/>
              <a:t>가 한개의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isolate</a:t>
            </a:r>
            <a:r>
              <a:rPr lang="ko-KR" altLang="en-US" dirty="0"/>
              <a:t>하고 다른 </a:t>
            </a:r>
            <a:r>
              <a:rPr lang="en-US" altLang="ko-KR" dirty="0"/>
              <a:t>factor</a:t>
            </a:r>
            <a:r>
              <a:rPr lang="ko-KR" altLang="en-US" dirty="0"/>
              <a:t>가 다른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isolate</a:t>
            </a:r>
            <a:r>
              <a:rPr lang="ko-KR" altLang="en-US" dirty="0"/>
              <a:t>하는 방식으로 쓰임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04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가능하면 </a:t>
            </a:r>
            <a:r>
              <a:rPr lang="en-US" altLang="ko-KR" dirty="0"/>
              <a:t>P3</a:t>
            </a:r>
            <a:r>
              <a:rPr lang="ko-KR" altLang="en-US" dirty="0"/>
              <a:t>나 </a:t>
            </a:r>
            <a:r>
              <a:rPr lang="en-US" altLang="ko-KR" dirty="0"/>
              <a:t>N400</a:t>
            </a:r>
            <a:r>
              <a:rPr lang="ko-KR" altLang="en-US" dirty="0"/>
              <a:t>같은 큰 컴포넌트에 집중하는 것이 유용하다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컴포넌트가 크면 관찰된 </a:t>
            </a:r>
            <a:r>
              <a:rPr lang="en-US" altLang="ko-KR" dirty="0"/>
              <a:t>ERP waveform</a:t>
            </a:r>
            <a:r>
              <a:rPr lang="ko-KR" altLang="en-US" dirty="0"/>
              <a:t>을 </a:t>
            </a:r>
            <a:r>
              <a:rPr lang="en-US" altLang="ko-KR" dirty="0"/>
              <a:t>dominate</a:t>
            </a:r>
            <a:r>
              <a:rPr lang="ko-KR" altLang="en-US" dirty="0"/>
              <a:t>해서 다른 컴포넌트에 의해 영향을 덜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내가 </a:t>
            </a:r>
            <a:r>
              <a:rPr lang="ko-KR" altLang="en-US" dirty="0" err="1"/>
              <a:t>보고자하는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에 따라서 작은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봐야할때가</a:t>
            </a:r>
            <a:r>
              <a:rPr lang="ko-KR" altLang="en-US" dirty="0"/>
              <a:t> 있기때문에 항상 큰 컴포넌트에 </a:t>
            </a:r>
            <a:r>
              <a:rPr lang="ko-KR" altLang="en-US" dirty="0" err="1"/>
              <a:t>집중할수는</a:t>
            </a:r>
            <a:r>
              <a:rPr lang="ko-KR" altLang="en-US" dirty="0"/>
              <a:t> 없음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P3</a:t>
            </a:r>
            <a:r>
              <a:rPr lang="ko-KR" altLang="en-US" dirty="0"/>
              <a:t>나 </a:t>
            </a:r>
            <a:r>
              <a:rPr lang="en-US" altLang="ko-KR" dirty="0"/>
              <a:t>N400</a:t>
            </a:r>
            <a:r>
              <a:rPr lang="ko-KR" altLang="en-US" dirty="0"/>
              <a:t>을 이용해서 질문을 대답할 수 있는 </a:t>
            </a:r>
            <a:r>
              <a:rPr lang="en-US" altLang="ko-KR" dirty="0"/>
              <a:t>clever and nonobvious way</a:t>
            </a:r>
            <a:r>
              <a:rPr lang="ko-KR" altLang="en-US" dirty="0" err="1"/>
              <a:t>를</a:t>
            </a:r>
            <a:r>
              <a:rPr lang="ko-KR" altLang="en-US" dirty="0"/>
              <a:t> 찾을 수도 있음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8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29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잘 밝혀진 특정 </a:t>
            </a:r>
            <a:r>
              <a:rPr lang="en-US" altLang="ko-KR" dirty="0" smtClean="0"/>
              <a:t>ERP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컴포넌트가 잘 드러났던 실험과 가능한 비슷한 조건에서 해당 </a:t>
            </a:r>
            <a:r>
              <a:rPr lang="en-US" altLang="ko-KR" baseline="0" dirty="0" smtClean="0"/>
              <a:t>ERP </a:t>
            </a:r>
            <a:r>
              <a:rPr lang="ko-KR" altLang="en-US" baseline="0" dirty="0" smtClean="0"/>
              <a:t>컴포넌트를 살펴보는 것이 효과적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예시로</a:t>
            </a:r>
            <a:r>
              <a:rPr lang="en-US" altLang="ko-KR" dirty="0" smtClean="0"/>
              <a:t>, Marta </a:t>
            </a:r>
            <a:r>
              <a:rPr lang="en-US" altLang="ko-KR" dirty="0" err="1" smtClean="0"/>
              <a:t>Kutas</a:t>
            </a:r>
            <a:r>
              <a:rPr lang="ko-KR" altLang="en-US" dirty="0" smtClean="0"/>
              <a:t>가 언어패러다임에서 </a:t>
            </a:r>
            <a:r>
              <a:rPr lang="en-US" altLang="ko-KR" dirty="0" smtClean="0"/>
              <a:t>P3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“surprise value”</a:t>
            </a:r>
            <a:r>
              <a:rPr lang="ko-KR" altLang="en-US" dirty="0" smtClean="0"/>
              <a:t>를 살펴보았을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surpris</a:t>
            </a:r>
            <a:r>
              <a:rPr lang="ko-KR" altLang="en-US" dirty="0" smtClean="0"/>
              <a:t>를 만들기 위해 </a:t>
            </a:r>
            <a:r>
              <a:rPr lang="en-US" altLang="ko-KR" dirty="0" smtClean="0"/>
              <a:t>semantic mismatch</a:t>
            </a:r>
            <a:r>
              <a:rPr lang="ko-KR" altLang="en-US" dirty="0" smtClean="0"/>
              <a:t>를 사용했음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근데 이때 </a:t>
            </a:r>
            <a:r>
              <a:rPr lang="en-US" altLang="ko-KR" dirty="0" smtClean="0"/>
              <a:t>N400</a:t>
            </a:r>
            <a:r>
              <a:rPr lang="ko-KR" altLang="en-US" dirty="0" smtClean="0"/>
              <a:t>을 발견하게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이건 </a:t>
            </a:r>
            <a:r>
              <a:rPr lang="en-US" altLang="ko-KR" dirty="0" smtClean="0"/>
              <a:t>P3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elicit</a:t>
            </a:r>
            <a:r>
              <a:rPr lang="ko-KR" altLang="en-US" dirty="0" smtClean="0"/>
              <a:t>하는 예전 실험들과 </a:t>
            </a:r>
            <a:r>
              <a:rPr lang="en-US" altLang="ko-KR" dirty="0" err="1" smtClean="0"/>
              <a:t>Kutas</a:t>
            </a:r>
            <a:r>
              <a:rPr lang="ko-KR" altLang="en-US" dirty="0" smtClean="0"/>
              <a:t>의 실험이 비슷했기 때문에 </a:t>
            </a:r>
            <a:r>
              <a:rPr lang="en-US" altLang="ko-KR" dirty="0" smtClean="0"/>
              <a:t>P3 amplitude</a:t>
            </a:r>
            <a:r>
              <a:rPr lang="ko-KR" altLang="en-US" dirty="0" smtClean="0"/>
              <a:t>의 감소가 아닌 새로운 </a:t>
            </a:r>
            <a:r>
              <a:rPr lang="en-US" altLang="ko-KR" dirty="0" smtClean="0"/>
              <a:t>negative component</a:t>
            </a:r>
            <a:r>
              <a:rPr lang="ko-KR" altLang="en-US" dirty="0" smtClean="0"/>
              <a:t>를 발견할 수 </a:t>
            </a:r>
            <a:r>
              <a:rPr lang="ko-KR" altLang="en-US" dirty="0" err="1" smtClean="0"/>
              <a:t>있었던것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따라서 왜 해당 컴포넌트가 나타나는지 밝혀진 연구들에 따라 다음과 같이 </a:t>
            </a:r>
            <a:r>
              <a:rPr lang="en-US" altLang="ko-KR" dirty="0" smtClean="0"/>
              <a:t>manipulate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atinLnBrk="1">
              <a:defRPr/>
            </a:pPr>
            <a:fld id="{ABCB040E-7711-EF49-8553-F84D830A7363}" type="slidenum">
              <a:rPr lang="en-US" smtClean="0">
                <a:solidFill>
                  <a:prstClr val="black"/>
                </a:solidFill>
              </a:rPr>
              <a:pPr latinLnBrk="1"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컨디션을 사용해서 </a:t>
            </a:r>
            <a:r>
              <a:rPr lang="en-US" altLang="ko-KR" dirty="0" smtClean="0"/>
              <a:t>N400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isolate</a:t>
            </a:r>
            <a:r>
              <a:rPr lang="ko-KR" altLang="en-US" dirty="0" smtClean="0"/>
              <a:t>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관련있는</a:t>
            </a:r>
            <a:r>
              <a:rPr lang="ko-KR" altLang="en-US" dirty="0" smtClean="0"/>
              <a:t> 단어 다음에 </a:t>
            </a:r>
            <a:r>
              <a:rPr lang="ko-KR" altLang="en-US" dirty="0" err="1" smtClean="0"/>
              <a:t>타겟이</a:t>
            </a:r>
            <a:r>
              <a:rPr lang="ko-KR" altLang="en-US" dirty="0" smtClean="0"/>
              <a:t> 나왔을 때의 </a:t>
            </a:r>
            <a:r>
              <a:rPr lang="en-US" altLang="ko-KR" dirty="0" smtClean="0"/>
              <a:t>wave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관련없는</a:t>
            </a:r>
            <a:r>
              <a:rPr lang="ko-KR" altLang="en-US" dirty="0" smtClean="0"/>
              <a:t> 단어 다음에 같은 단어가 나왔을 때의 </a:t>
            </a:r>
            <a:r>
              <a:rPr lang="en-US" altLang="ko-KR" dirty="0" smtClean="0"/>
              <a:t>wave</a:t>
            </a:r>
            <a:r>
              <a:rPr lang="ko-KR" altLang="en-US" dirty="0" smtClean="0"/>
              <a:t>를 빼서 </a:t>
            </a:r>
            <a:r>
              <a:rPr lang="en-US" altLang="ko-KR" dirty="0" smtClean="0"/>
              <a:t>difference</a:t>
            </a:r>
            <a:r>
              <a:rPr lang="en-US" altLang="ko-KR" baseline="0" dirty="0" smtClean="0"/>
              <a:t> wave</a:t>
            </a:r>
            <a:r>
              <a:rPr lang="ko-KR" altLang="en-US" baseline="0" dirty="0" smtClean="0"/>
              <a:t>를 만들면 다른 컴포넌트를 제외할 수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때 </a:t>
            </a:r>
            <a:r>
              <a:rPr lang="en-US" altLang="ko-KR" dirty="0" smtClean="0"/>
              <a:t>N400</a:t>
            </a:r>
            <a:r>
              <a:rPr lang="ko-KR" altLang="en-US" dirty="0" smtClean="0"/>
              <a:t>이 크게 나타나고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컴포넌트는 </a:t>
            </a:r>
            <a:r>
              <a:rPr lang="en-US" altLang="ko-KR" dirty="0" smtClean="0"/>
              <a:t>word mismatch</a:t>
            </a:r>
            <a:r>
              <a:rPr lang="ko-KR" altLang="en-US" dirty="0" smtClean="0"/>
              <a:t>의 영향을 안받기 때문에</a:t>
            </a:r>
            <a:r>
              <a:rPr lang="en-US" altLang="ko-KR" dirty="0" smtClean="0"/>
              <a:t>) mass noun</a:t>
            </a:r>
            <a:r>
              <a:rPr lang="ko-KR" altLang="en-US" dirty="0" smtClean="0"/>
              <a:t>일 때보다 </a:t>
            </a:r>
            <a:r>
              <a:rPr lang="en-US" altLang="ko-KR" dirty="0" smtClean="0"/>
              <a:t>count noun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더 큰 것을 볼 수 있음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Difference</a:t>
            </a:r>
            <a:r>
              <a:rPr lang="en-US" baseline="0" dirty="0" smtClean="0"/>
              <a:t> wave</a:t>
            </a:r>
            <a:r>
              <a:rPr lang="ko-KR" altLang="en-US" baseline="0" dirty="0" smtClean="0"/>
              <a:t>를 보는 것은 </a:t>
            </a:r>
            <a:r>
              <a:rPr lang="ko-KR" altLang="en-US" baseline="0" dirty="0" err="1" smtClean="0"/>
              <a:t>몇가지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limitation</a:t>
            </a:r>
            <a:r>
              <a:rPr lang="ko-KR" altLang="en-US" baseline="0" dirty="0" smtClean="0"/>
              <a:t>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첫번째는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difference wave</a:t>
            </a:r>
            <a:r>
              <a:rPr lang="ko-KR" altLang="en-US" baseline="0" dirty="0" smtClean="0"/>
              <a:t>가 한 개의 컴포넌트보다 많은 컴포넌트를 포함할 수 있다는 점이다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raw ERP waveform</a:t>
            </a:r>
            <a:r>
              <a:rPr lang="ko-KR" altLang="en-US" dirty="0" smtClean="0"/>
              <a:t>보다는 훨씬 낫다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두번째는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보고자 하는 변수</a:t>
            </a:r>
            <a:r>
              <a:rPr lang="en-US" altLang="ko-KR" dirty="0" smtClean="0"/>
              <a:t>(mass and count nouns)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difference wave</a:t>
            </a:r>
            <a:r>
              <a:rPr lang="ko-KR" altLang="en-US" dirty="0" smtClean="0"/>
              <a:t>를 만들기 위해 사용된 </a:t>
            </a:r>
            <a:r>
              <a:rPr lang="en-US" altLang="ko-KR" dirty="0" smtClean="0"/>
              <a:t>factor</a:t>
            </a:r>
            <a:r>
              <a:rPr lang="en-US" altLang="ko-KR" baseline="0" dirty="0" smtClean="0"/>
              <a:t> (related and unrelated pairs)</a:t>
            </a:r>
            <a:r>
              <a:rPr lang="ko-KR" altLang="en-US" dirty="0" smtClean="0"/>
              <a:t>사이의 상호작용에 민감하다는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difference wave</a:t>
            </a:r>
            <a:r>
              <a:rPr lang="ko-KR" altLang="en-US" dirty="0" smtClean="0"/>
              <a:t>는 특정 </a:t>
            </a:r>
            <a:r>
              <a:rPr lang="en-US" altLang="ko-KR" dirty="0" smtClean="0"/>
              <a:t>ERP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컴포넌트를 </a:t>
            </a:r>
            <a:r>
              <a:rPr lang="en-US" altLang="ko-KR" baseline="0" dirty="0" smtClean="0"/>
              <a:t>isolate</a:t>
            </a:r>
            <a:r>
              <a:rPr lang="ko-KR" altLang="en-US" baseline="0" dirty="0" err="1" smtClean="0"/>
              <a:t>하는데에는</a:t>
            </a:r>
            <a:r>
              <a:rPr lang="ko-KR" altLang="en-US" baseline="0" dirty="0" smtClean="0"/>
              <a:t> 효과적이지만 결과를 해석할 때 </a:t>
            </a:r>
            <a:r>
              <a:rPr lang="ko-KR" altLang="en-US" baseline="0" dirty="0" err="1" smtClean="0"/>
              <a:t>주의해야한다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26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Well-studied manipulation and difference waves</a:t>
            </a:r>
            <a:r>
              <a:rPr lang="ko-KR" altLang="en-US" dirty="0" smtClean="0"/>
              <a:t>를 이용해 비교적 쉽게 </a:t>
            </a:r>
            <a:r>
              <a:rPr lang="en-US" altLang="ko-KR" dirty="0" smtClean="0"/>
              <a:t>isolate</a:t>
            </a:r>
            <a:r>
              <a:rPr lang="ko-KR" altLang="en-US" dirty="0" smtClean="0"/>
              <a:t>할 수 있는 컴포넌트에 집중을 하는 것이 좋다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하지만 이 때 아무 </a:t>
            </a:r>
            <a:r>
              <a:rPr lang="en-US" altLang="ko-KR" baseline="0" dirty="0" smtClean="0"/>
              <a:t>manipulation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difference wave</a:t>
            </a:r>
            <a:r>
              <a:rPr lang="ko-KR" altLang="en-US" baseline="0" dirty="0" smtClean="0"/>
              <a:t>를 이용한다고 되는 건 아니다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easy condition vs. difficult condition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difference</a:t>
            </a:r>
            <a:r>
              <a:rPr lang="en-US" altLang="ko-KR" baseline="0" dirty="0" smtClean="0"/>
              <a:t> wave</a:t>
            </a:r>
            <a:r>
              <a:rPr lang="ko-KR" altLang="en-US" baseline="0" dirty="0" smtClean="0"/>
              <a:t>를 본다면 이건 많은 컴포넌트들과 </a:t>
            </a:r>
            <a:r>
              <a:rPr lang="en-US" altLang="ko-KR" baseline="0" dirty="0" smtClean="0"/>
              <a:t>easy vs difficult</a:t>
            </a:r>
            <a:r>
              <a:rPr lang="ko-KR" altLang="en-US" baseline="0" dirty="0" smtClean="0"/>
              <a:t>의 많은 </a:t>
            </a:r>
            <a:r>
              <a:rPr lang="en-US" altLang="ko-KR" baseline="0" dirty="0" smtClean="0"/>
              <a:t>process</a:t>
            </a:r>
            <a:r>
              <a:rPr lang="ko-KR" altLang="en-US" baseline="0" dirty="0" smtClean="0"/>
              <a:t>를 나타내기 때문에 그다지 </a:t>
            </a:r>
            <a:r>
              <a:rPr lang="ko-KR" altLang="en-US" baseline="0" dirty="0" err="1" smtClean="0"/>
              <a:t>유용하지않다</a:t>
            </a:r>
            <a:r>
              <a:rPr lang="en-US" altLang="ko-KR" baseline="0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어떤 컴포넌트들은 쉽게 </a:t>
            </a:r>
            <a:r>
              <a:rPr lang="en-US" altLang="ko-KR" dirty="0" smtClean="0"/>
              <a:t>isolate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할수</a:t>
            </a:r>
            <a:r>
              <a:rPr lang="ko-KR" altLang="en-US" baseline="0" dirty="0" smtClean="0"/>
              <a:t> 있는데 한 </a:t>
            </a:r>
            <a:r>
              <a:rPr lang="en-US" altLang="ko-KR" baseline="0" dirty="0" smtClean="0"/>
              <a:t>manipulation</a:t>
            </a:r>
            <a:r>
              <a:rPr lang="ko-KR" altLang="en-US" baseline="0" dirty="0" smtClean="0"/>
              <a:t>을 통해 컴포넌트를 </a:t>
            </a:r>
            <a:r>
              <a:rPr lang="en-US" altLang="ko-KR" baseline="0" dirty="0" smtClean="0"/>
              <a:t>isolate</a:t>
            </a:r>
            <a:r>
              <a:rPr lang="ko-KR" altLang="en-US" baseline="0" dirty="0" smtClean="0"/>
              <a:t>하고 해당 컴포넌트에 영향을 주는 컨디션을 사용한 다른 </a:t>
            </a:r>
            <a:r>
              <a:rPr lang="en-US" altLang="ko-KR" baseline="0" dirty="0" smtClean="0"/>
              <a:t>manipulation</a:t>
            </a:r>
            <a:r>
              <a:rPr lang="ko-KR" altLang="en-US" baseline="0" dirty="0" smtClean="0"/>
              <a:t>을 이용하면 쉽게 컴포넌트를 </a:t>
            </a:r>
            <a:r>
              <a:rPr lang="en-US" altLang="ko-KR" baseline="0" dirty="0" smtClean="0"/>
              <a:t>isolate</a:t>
            </a:r>
            <a:r>
              <a:rPr lang="ko-KR" altLang="en-US" baseline="0" dirty="0" err="1" smtClean="0"/>
              <a:t>할수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예시로 </a:t>
            </a:r>
            <a:r>
              <a:rPr lang="en-US" altLang="ko-KR" dirty="0" smtClean="0"/>
              <a:t>LRP</a:t>
            </a:r>
            <a:r>
              <a:rPr lang="ko-KR" altLang="en-US" dirty="0" smtClean="0"/>
              <a:t>를 보면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respons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contralateral </a:t>
            </a:r>
            <a:r>
              <a:rPr lang="en-US" altLang="ko-KR" baseline="0" dirty="0" err="1" smtClean="0"/>
              <a:t>hemispher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ipsilateral </a:t>
            </a:r>
            <a:r>
              <a:rPr lang="en-US" altLang="ko-KR" baseline="0" dirty="0" err="1" smtClean="0"/>
              <a:t>hemispher</a:t>
            </a:r>
            <a:r>
              <a:rPr lang="ko-KR" altLang="en-US" baseline="0" dirty="0" smtClean="0"/>
              <a:t>의 차이를 계산하면 </a:t>
            </a:r>
            <a:r>
              <a:rPr lang="en-US" altLang="ko-KR" baseline="0" dirty="0" smtClean="0"/>
              <a:t>contralateral</a:t>
            </a:r>
            <a:r>
              <a:rPr lang="ko-KR" altLang="en-US" baseline="0" dirty="0" err="1" smtClean="0"/>
              <a:t>하지않은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brain </a:t>
            </a:r>
            <a:r>
              <a:rPr lang="en-US" altLang="ko-KR" baseline="0" dirty="0" err="1" smtClean="0"/>
              <a:t>respons</a:t>
            </a:r>
            <a:r>
              <a:rPr lang="ko-KR" altLang="en-US" baseline="0" dirty="0" smtClean="0"/>
              <a:t>를 제외할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respons</a:t>
            </a:r>
            <a:r>
              <a:rPr lang="ko-KR" altLang="en-US" baseline="0" dirty="0" smtClean="0"/>
              <a:t>의 방향을 결정하기 전의 </a:t>
            </a:r>
            <a:r>
              <a:rPr lang="en-US" altLang="ko-KR" baseline="0" dirty="0" smtClean="0"/>
              <a:t>brain </a:t>
            </a:r>
            <a:r>
              <a:rPr lang="en-US" altLang="ko-KR" baseline="0" dirty="0" err="1" smtClean="0"/>
              <a:t>activit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response time</a:t>
            </a:r>
            <a:r>
              <a:rPr lang="ko-KR" altLang="en-US" baseline="0" dirty="0" smtClean="0"/>
              <a:t>을 사용해서 제외할 수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다른 예시로 </a:t>
            </a:r>
            <a:r>
              <a:rPr lang="en-US" altLang="ko-KR" dirty="0" smtClean="0"/>
              <a:t>N2pc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자극이 왼쪽 혹은 오른쪽에 제시되었을 때 </a:t>
            </a:r>
            <a:r>
              <a:rPr lang="en-US" altLang="ko-KR" dirty="0" smtClean="0"/>
              <a:t>contra-</a:t>
            </a:r>
            <a:r>
              <a:rPr lang="en-US" altLang="ko-KR" dirty="0" err="1" smtClean="0"/>
              <a:t>ipsi</a:t>
            </a:r>
            <a:r>
              <a:rPr lang="en-US" altLang="ko-KR" baseline="0" dirty="0" smtClean="0"/>
              <a:t> difference</a:t>
            </a:r>
            <a:r>
              <a:rPr lang="ko-KR" altLang="en-US" baseline="0" dirty="0" smtClean="0"/>
              <a:t>를 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difference</a:t>
            </a:r>
            <a:r>
              <a:rPr lang="ko-KR" altLang="en-US" dirty="0" smtClean="0"/>
              <a:t>는 다른 </a:t>
            </a:r>
            <a:r>
              <a:rPr lang="en-US" altLang="ko-KR" dirty="0" smtClean="0"/>
              <a:t>manipulation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group comparison</a:t>
            </a:r>
            <a:r>
              <a:rPr lang="ko-KR" altLang="en-US" dirty="0" smtClean="0"/>
              <a:t>과도 쉽게 </a:t>
            </a:r>
            <a:r>
              <a:rPr lang="en-US" altLang="ko-KR" dirty="0" smtClean="0"/>
              <a:t>combine</a:t>
            </a:r>
            <a:r>
              <a:rPr lang="ko-KR" altLang="en-US" dirty="0" smtClean="0"/>
              <a:t>해서 사용할 수 있다</a:t>
            </a:r>
            <a:r>
              <a:rPr lang="en-US" altLang="ko-KR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atinLnBrk="1">
              <a:defRPr/>
            </a:pPr>
            <a:fld id="{ABCB040E-7711-EF49-8553-F84D830A7363}" type="slidenum">
              <a:rPr lang="en-US" smtClean="0">
                <a:solidFill>
                  <a:prstClr val="black"/>
                </a:solidFill>
              </a:rPr>
              <a:pPr latinLnBrk="1"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7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컨디션에 따라 </a:t>
            </a:r>
            <a:r>
              <a:rPr lang="en-US" altLang="ko-KR" dirty="0" smtClean="0"/>
              <a:t>waveform</a:t>
            </a:r>
            <a:r>
              <a:rPr lang="ko-KR" altLang="en-US" dirty="0" smtClean="0"/>
              <a:t>의 차이가 나타났다는 것은 특정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들이 이미 일어났을 것이라는 것을 뜻한다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예시로</a:t>
            </a:r>
            <a:r>
              <a:rPr lang="en-US" altLang="ko-KR" dirty="0" smtClean="0"/>
              <a:t>, P3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frequent </a:t>
            </a:r>
            <a:r>
              <a:rPr lang="en-US" altLang="ko-KR" dirty="0" err="1" smtClean="0"/>
              <a:t>categor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rare category</a:t>
            </a:r>
            <a:r>
              <a:rPr lang="ko-KR" altLang="en-US" dirty="0" smtClean="0"/>
              <a:t>에서 크게 나타나는데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amplitude</a:t>
            </a:r>
            <a:r>
              <a:rPr lang="ko-KR" altLang="en-US" dirty="0" smtClean="0"/>
              <a:t>의 차이는 뇌가 해당 자극이 어떤 카테고리에 속하는지 </a:t>
            </a:r>
            <a:r>
              <a:rPr lang="ko-KR" altLang="en-US" dirty="0" err="1" smtClean="0"/>
              <a:t>결정하기전까지는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나타나지않는다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두 카테고리의 차이가 있다는 것은 뇌가 자극이 </a:t>
            </a:r>
            <a:r>
              <a:rPr lang="en-US" altLang="ko-KR" dirty="0" smtClean="0"/>
              <a:t>rare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frequent</a:t>
            </a:r>
            <a:r>
              <a:rPr lang="ko-KR" altLang="en-US" dirty="0" smtClean="0"/>
              <a:t>에 속하는 것으로 결정을 했고 </a:t>
            </a:r>
            <a:r>
              <a:rPr lang="en-US" altLang="ko-KR" dirty="0" smtClean="0"/>
              <a:t>categorization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differnece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0uV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초과하기전에</a:t>
            </a:r>
            <a:r>
              <a:rPr lang="ko-KR" altLang="en-US" dirty="0" smtClean="0"/>
              <a:t> 시작되었다고 볼 수 있다</a:t>
            </a:r>
            <a:r>
              <a:rPr lang="en-US" altLang="ko-KR" dirty="0" smtClean="0"/>
              <a:t>. </a:t>
            </a:r>
          </a:p>
          <a:p>
            <a:r>
              <a:rPr lang="en-US" dirty="0" smtClean="0"/>
              <a:t>P3</a:t>
            </a:r>
            <a:r>
              <a:rPr lang="ko-KR" altLang="en-US" dirty="0" smtClean="0"/>
              <a:t>자체는 </a:t>
            </a:r>
            <a:r>
              <a:rPr lang="en-US" altLang="ko-KR" dirty="0" smtClean="0"/>
              <a:t>categorization</a:t>
            </a:r>
            <a:r>
              <a:rPr lang="en-US" altLang="ko-KR" baseline="0" dirty="0" smtClean="0"/>
              <a:t> process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나타내지않고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categorization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P3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나타나기전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necessary precondition</a:t>
            </a:r>
            <a:r>
              <a:rPr lang="ko-KR" altLang="en-US" baseline="0" dirty="0" smtClean="0"/>
              <a:t>임을 알 수 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endParaRPr lang="en-US" altLang="ko-KR" baseline="0" dirty="0" smtClean="0"/>
          </a:p>
          <a:p>
            <a:r>
              <a:rPr lang="ko-KR" altLang="en-US" baseline="0" dirty="0" smtClean="0"/>
              <a:t>숫자가 </a:t>
            </a:r>
            <a:r>
              <a:rPr lang="en-US" altLang="ko-KR" baseline="0" dirty="0" smtClean="0"/>
              <a:t>random varying time interval</a:t>
            </a:r>
            <a:r>
              <a:rPr lang="ko-KR" altLang="en-US" baseline="0" dirty="0" smtClean="0"/>
              <a:t>로 제시되고 </a:t>
            </a:r>
            <a:r>
              <a:rPr lang="ko-KR" altLang="en-US" baseline="0" dirty="0" err="1" smtClean="0"/>
              <a:t>타겟이</a:t>
            </a:r>
            <a:r>
              <a:rPr lang="ko-KR" altLang="en-US" baseline="0" dirty="0" smtClean="0"/>
              <a:t> 나타났을 때 한 </a:t>
            </a:r>
            <a:r>
              <a:rPr lang="en-US" altLang="ko-KR" baseline="0" dirty="0" smtClean="0"/>
              <a:t>key</a:t>
            </a:r>
            <a:r>
              <a:rPr lang="ko-KR" altLang="en-US" baseline="0" dirty="0" smtClean="0"/>
              <a:t>를 누르고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nontarget</a:t>
            </a:r>
            <a:r>
              <a:rPr lang="ko-KR" altLang="en-US" baseline="0" dirty="0" smtClean="0"/>
              <a:t>일 때 다른 </a:t>
            </a:r>
            <a:r>
              <a:rPr lang="en-US" altLang="ko-KR" baseline="0" dirty="0" smtClean="0"/>
              <a:t>key</a:t>
            </a:r>
            <a:r>
              <a:rPr lang="ko-KR" altLang="en-US" baseline="0" dirty="0" smtClean="0"/>
              <a:t>를 누르라고 함</a:t>
            </a:r>
            <a:r>
              <a:rPr lang="en-US" altLang="ko-KR" baseline="0" dirty="0" smtClean="0"/>
              <a:t>.</a:t>
            </a:r>
          </a:p>
          <a:p>
            <a:r>
              <a:rPr lang="en-US" baseline="0" dirty="0" smtClean="0"/>
              <a:t>Single-digit </a:t>
            </a:r>
            <a:r>
              <a:rPr lang="en-US" baseline="0" dirty="0" err="1" smtClean="0"/>
              <a:t>conditio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타겟이었고</a:t>
            </a:r>
            <a:r>
              <a:rPr lang="ko-KR" altLang="en-US" baseline="0" dirty="0" smtClean="0"/>
              <a:t> 나머지는 </a:t>
            </a:r>
            <a:r>
              <a:rPr lang="en-US" altLang="ko-KR" baseline="0" dirty="0" err="1" smtClean="0"/>
              <a:t>nontarget</a:t>
            </a:r>
            <a:r>
              <a:rPr lang="en-US" altLang="ko-KR" baseline="0" dirty="0" smtClean="0"/>
              <a:t>. Difference wave</a:t>
            </a:r>
            <a:r>
              <a:rPr lang="ko-KR" altLang="en-US" baseline="0" dirty="0" smtClean="0"/>
              <a:t>는 뇌가 </a:t>
            </a:r>
            <a:r>
              <a:rPr lang="ko-KR" altLang="en-US" baseline="0" dirty="0" err="1" smtClean="0"/>
              <a:t>현자극이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타겟인지</a:t>
            </a:r>
            <a:r>
              <a:rPr lang="ko-KR" altLang="en-US" baseline="0" dirty="0" smtClean="0"/>
              <a:t> 아닌지를 판단하기 </a:t>
            </a:r>
            <a:r>
              <a:rPr lang="ko-KR" altLang="en-US" baseline="0" dirty="0" err="1" smtClean="0"/>
              <a:t>시작하기전까지는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0uv</a:t>
            </a:r>
            <a:r>
              <a:rPr lang="ko-KR" altLang="en-US" baseline="0" dirty="0" smtClean="0"/>
              <a:t>를 넘을 수 없다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difference wave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은 뇌가 숫자를 </a:t>
            </a:r>
            <a:r>
              <a:rPr lang="en-US" altLang="ko-KR" baseline="0" dirty="0" err="1" smtClean="0"/>
              <a:t>classif</a:t>
            </a:r>
            <a:r>
              <a:rPr lang="ko-KR" altLang="en-US" baseline="0" dirty="0" smtClean="0"/>
              <a:t>하기 위해 필요한 시간의 </a:t>
            </a:r>
            <a:r>
              <a:rPr lang="en-US" altLang="ko-KR" baseline="0" dirty="0" smtClean="0"/>
              <a:t>upper bound</a:t>
            </a:r>
            <a:r>
              <a:rPr lang="ko-KR" altLang="en-US" baseline="0" dirty="0" smtClean="0"/>
              <a:t>라고 볼 수 있다</a:t>
            </a:r>
            <a:r>
              <a:rPr lang="en-US" altLang="ko-KR" baseline="0" dirty="0" smtClean="0"/>
              <a:t>.</a:t>
            </a:r>
          </a:p>
          <a:p>
            <a:r>
              <a:rPr lang="en-US" dirty="0" smtClean="0"/>
              <a:t>A</a:t>
            </a:r>
            <a:r>
              <a:rPr lang="ko-KR" altLang="en-US" dirty="0" smtClean="0"/>
              <a:t>에서 화살표는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을 나타내고 이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1uv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넘었을때로</a:t>
            </a:r>
            <a:r>
              <a:rPr lang="ko-KR" altLang="en-US" dirty="0" smtClean="0"/>
              <a:t> 정의한다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Odd/even </a:t>
            </a:r>
            <a:r>
              <a:rPr lang="en-US" dirty="0" err="1" smtClean="0"/>
              <a:t>conditio</a:t>
            </a:r>
            <a:r>
              <a:rPr lang="ko-KR" altLang="en-US" dirty="0" smtClean="0"/>
              <a:t>에서는 숫자가 </a:t>
            </a:r>
            <a:r>
              <a:rPr lang="en-US" altLang="ko-KR" dirty="0" smtClean="0"/>
              <a:t>odd</a:t>
            </a:r>
            <a:r>
              <a:rPr lang="ko-KR" altLang="en-US" dirty="0" smtClean="0"/>
              <a:t>인지 </a:t>
            </a:r>
            <a:r>
              <a:rPr lang="en-US" altLang="ko-KR" dirty="0" smtClean="0"/>
              <a:t>even</a:t>
            </a:r>
            <a:r>
              <a:rPr lang="ko-KR" altLang="en-US" dirty="0" smtClean="0"/>
              <a:t>인지 </a:t>
            </a:r>
            <a:r>
              <a:rPr lang="ko-KR" altLang="en-US" dirty="0" err="1" smtClean="0"/>
              <a:t>판단하는데에</a:t>
            </a:r>
            <a:r>
              <a:rPr lang="ko-KR" altLang="en-US" dirty="0" smtClean="0"/>
              <a:t> 얼마나 더 많은 시간이 필요한지를 </a:t>
            </a:r>
            <a:r>
              <a:rPr lang="ko-KR" altLang="en-US" dirty="0" err="1" smtClean="0"/>
              <a:t>보기위해</a:t>
            </a:r>
            <a:r>
              <a:rPr lang="ko-KR" altLang="en-US" dirty="0" smtClean="0"/>
              <a:t> 진행되었다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Odd digit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, even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nontarget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뇌가 짝수인지 홀수인지 </a:t>
            </a:r>
            <a:r>
              <a:rPr lang="ko-KR" altLang="en-US" dirty="0" err="1" smtClean="0"/>
              <a:t>판단하는데에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specific digit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identify</a:t>
            </a:r>
            <a:r>
              <a:rPr lang="ko-KR" altLang="en-US" dirty="0" smtClean="0"/>
              <a:t>하는 것보다 아마도 오래 걸릴 것이기 때문에 자극이 </a:t>
            </a:r>
            <a:r>
              <a:rPr lang="en-US" altLang="ko-KR" dirty="0" smtClean="0"/>
              <a:t>rare</a:t>
            </a:r>
            <a:r>
              <a:rPr lang="ko-KR" altLang="en-US" dirty="0" smtClean="0"/>
              <a:t>인지 </a:t>
            </a:r>
            <a:r>
              <a:rPr lang="en-US" altLang="ko-KR" dirty="0" smtClean="0"/>
              <a:t>frequent</a:t>
            </a:r>
            <a:r>
              <a:rPr lang="ko-KR" altLang="en-US" dirty="0" smtClean="0"/>
              <a:t>인지 </a:t>
            </a:r>
            <a:r>
              <a:rPr lang="ko-KR" altLang="en-US" dirty="0" err="1" smtClean="0"/>
              <a:t>판단하는데에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오래걸릴</a:t>
            </a:r>
            <a:r>
              <a:rPr lang="ko-KR" altLang="en-US" dirty="0" smtClean="0"/>
              <a:t>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difference wave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은 더 늦을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의 차이는 홀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짝을 결정하는데 걸리는 시간이다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en-US" altLang="ko-KR" dirty="0" smtClean="0"/>
              <a:t>Odd/even sum condition</a:t>
            </a:r>
            <a:r>
              <a:rPr lang="ko-KR" altLang="en-US" dirty="0" smtClean="0"/>
              <a:t>에서는 현재 자극과 그 전 자극의 합이 </a:t>
            </a:r>
            <a:r>
              <a:rPr lang="en-US" altLang="ko-KR" dirty="0" smtClean="0"/>
              <a:t>odd/even</a:t>
            </a:r>
            <a:r>
              <a:rPr lang="ko-KR" altLang="en-US" dirty="0" smtClean="0"/>
              <a:t>을 결정하는 것인데 </a:t>
            </a:r>
            <a:r>
              <a:rPr lang="en-US" altLang="ko-KR" dirty="0" smtClean="0"/>
              <a:t>odd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10%, </a:t>
            </a:r>
            <a:r>
              <a:rPr lang="ko-KR" altLang="en-US" dirty="0" smtClean="0"/>
              <a:t>나머지가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과정은 더 </a:t>
            </a:r>
            <a:r>
              <a:rPr lang="ko-KR" altLang="en-US" dirty="0" err="1" smtClean="0"/>
              <a:t>오래걸릴것이며</a:t>
            </a:r>
            <a:r>
              <a:rPr lang="ko-KR" altLang="en-US" dirty="0" smtClean="0"/>
              <a:t>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은 더 늦을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의 차이는 두 숫자를 합치는데 걸리는 시간을 나타낸다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이 때 왜 </a:t>
            </a:r>
            <a:r>
              <a:rPr lang="en-US" altLang="ko-KR" dirty="0" smtClean="0"/>
              <a:t>rare/frequent </a:t>
            </a:r>
            <a:r>
              <a:rPr lang="en-US" altLang="ko-KR" dirty="0" err="1" smtClean="0"/>
              <a:t>manipulatio</a:t>
            </a:r>
            <a:r>
              <a:rPr lang="ko-KR" altLang="en-US" dirty="0" smtClean="0"/>
              <a:t>을 사용했는지 이해가 </a:t>
            </a:r>
            <a:r>
              <a:rPr lang="ko-KR" altLang="en-US" dirty="0" err="1" smtClean="0"/>
              <a:t>안갈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이유는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50/50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difference wave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flat</a:t>
            </a:r>
            <a:r>
              <a:rPr lang="ko-KR" altLang="en-US" dirty="0" err="1" smtClean="0"/>
              <a:t>하기때문에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을 알 수 없기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difference wave</a:t>
            </a:r>
            <a:r>
              <a:rPr lang="ko-KR" altLang="en-US" dirty="0" smtClean="0"/>
              <a:t>가 아닌 각각의 </a:t>
            </a:r>
            <a:r>
              <a:rPr lang="en-US" altLang="ko-KR" dirty="0" smtClean="0"/>
              <a:t>wave</a:t>
            </a:r>
            <a:r>
              <a:rPr lang="ko-KR" altLang="en-US" dirty="0" smtClean="0"/>
              <a:t>를 살폈다면 </a:t>
            </a:r>
            <a:r>
              <a:rPr lang="en-US" altLang="ko-KR" dirty="0" smtClean="0"/>
              <a:t>specific </a:t>
            </a:r>
            <a:r>
              <a:rPr lang="en-US" altLang="ko-KR" dirty="0" err="1" smtClean="0"/>
              <a:t>proces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isolat</a:t>
            </a:r>
            <a:r>
              <a:rPr lang="ko-KR" altLang="en-US" dirty="0" smtClean="0"/>
              <a:t>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이건 하나의 </a:t>
            </a:r>
            <a:r>
              <a:rPr lang="en-US" altLang="ko-KR" dirty="0" smtClean="0"/>
              <a:t>“trick” when designing</a:t>
            </a:r>
            <a:r>
              <a:rPr lang="en-US" altLang="ko-KR" baseline="0" dirty="0" smtClean="0"/>
              <a:t> ERP experiments </a:t>
            </a:r>
            <a:r>
              <a:rPr lang="ko-KR" altLang="en-US" baseline="0" dirty="0" smtClean="0"/>
              <a:t>인데</a:t>
            </a:r>
            <a:r>
              <a:rPr lang="en-US" altLang="ko-KR" baseline="0" dirty="0" smtClean="0"/>
              <a:t>, manipulation of interest (odd/even)</a:t>
            </a:r>
            <a:r>
              <a:rPr lang="ko-KR" altLang="en-US" baseline="0" dirty="0" smtClean="0"/>
              <a:t>과 다른 </a:t>
            </a:r>
            <a:r>
              <a:rPr lang="en-US" altLang="ko-KR" baseline="0" dirty="0" smtClean="0"/>
              <a:t>manipulation (rare/frequent)</a:t>
            </a:r>
            <a:r>
              <a:rPr lang="ko-KR" altLang="en-US" baseline="0" dirty="0" smtClean="0"/>
              <a:t>를 합쳐서 </a:t>
            </a:r>
            <a:r>
              <a:rPr lang="ko-KR" altLang="en-US" baseline="0" dirty="0" err="1" smtClean="0"/>
              <a:t>관심있는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manipulation</a:t>
            </a:r>
            <a:r>
              <a:rPr lang="ko-KR" altLang="en-US" baseline="0" dirty="0" smtClean="0"/>
              <a:t>이 각기 다른 </a:t>
            </a:r>
            <a:r>
              <a:rPr lang="en-US" altLang="ko-KR" baseline="0" dirty="0" smtClean="0"/>
              <a:t>ERP</a:t>
            </a:r>
            <a:r>
              <a:rPr lang="ko-KR" altLang="en-US" baseline="0" dirty="0" smtClean="0"/>
              <a:t>를 보이도록 </a:t>
            </a:r>
            <a:r>
              <a:rPr lang="ko-KR" altLang="en-US" baseline="0" dirty="0" err="1" smtClean="0"/>
              <a:t>하는것이다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 이때 </a:t>
            </a:r>
            <a:r>
              <a:rPr lang="en-US" altLang="ko-KR" baseline="0" dirty="0" smtClean="0"/>
              <a:t>confound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있지않도록</a:t>
            </a:r>
            <a:r>
              <a:rPr lang="ko-KR" altLang="en-US" baseline="0" dirty="0" smtClean="0"/>
              <a:t> 잘 </a:t>
            </a:r>
            <a:r>
              <a:rPr lang="en-US" altLang="ko-KR" baseline="0" dirty="0" err="1" smtClean="0"/>
              <a:t>balanc</a:t>
            </a:r>
            <a:r>
              <a:rPr lang="ko-KR" altLang="en-US" baseline="0" dirty="0" err="1" smtClean="0"/>
              <a:t>해야한다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baseline="0" dirty="0" smtClean="0"/>
              <a:t>여기서 또 기억해야 </a:t>
            </a:r>
            <a:r>
              <a:rPr lang="ko-KR" altLang="en-US" baseline="0" dirty="0" err="1" smtClean="0"/>
              <a:t>할점은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P3</a:t>
            </a:r>
            <a:r>
              <a:rPr lang="ko-KR" altLang="en-US" baseline="0" dirty="0" smtClean="0"/>
              <a:t>이 숫자의 카테고리를 결정하는 </a:t>
            </a:r>
            <a:r>
              <a:rPr lang="en-US" altLang="ko-KR" baseline="0" dirty="0" err="1" smtClean="0"/>
              <a:t>proces</a:t>
            </a:r>
            <a:r>
              <a:rPr lang="ko-KR" altLang="en-US" baseline="0" dirty="0" smtClean="0"/>
              <a:t>를 나타내는 것이 아닌 </a:t>
            </a:r>
            <a:r>
              <a:rPr lang="en-US" altLang="ko-KR" baseline="0" dirty="0" err="1" smtClean="0"/>
              <a:t>consequenc</a:t>
            </a:r>
            <a:r>
              <a:rPr lang="ko-KR" altLang="en-US" baseline="0" dirty="0" smtClean="0"/>
              <a:t>를 나타낸다는 점이다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이게 </a:t>
            </a:r>
            <a:r>
              <a:rPr lang="en-US" altLang="ko-KR" baseline="0" dirty="0" smtClean="0"/>
              <a:t>strategy 7</a:t>
            </a:r>
            <a:r>
              <a:rPr lang="ko-KR" altLang="en-US" baseline="0" dirty="0" smtClean="0"/>
              <a:t>의 의미이다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atinLnBrk="1">
              <a:defRPr/>
            </a:pPr>
            <a:fld id="{ABCB040E-7711-EF49-8553-F84D830A7363}" type="slidenum">
              <a:rPr lang="en-US" smtClean="0">
                <a:solidFill>
                  <a:prstClr val="black"/>
                </a:solidFill>
              </a:rPr>
              <a:pPr latinLnBrk="1"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3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Thorpe, </a:t>
            </a:r>
            <a:r>
              <a:rPr lang="en-US" dirty="0" err="1" smtClean="0"/>
              <a:t>Fize</a:t>
            </a:r>
            <a:r>
              <a:rPr lang="en-US" dirty="0" smtClean="0"/>
              <a:t>, &amp; </a:t>
            </a:r>
            <a:r>
              <a:rPr lang="en-US" dirty="0" err="1" smtClean="0"/>
              <a:t>Marlot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1996</a:t>
            </a:r>
            <a:r>
              <a:rPr lang="ko-KR" altLang="en-US" dirty="0" smtClean="0"/>
              <a:t>년 연구에서 </a:t>
            </a:r>
            <a:r>
              <a:rPr lang="en-US" altLang="ko-KR" dirty="0" smtClean="0"/>
              <a:t>visual system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objec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abstract class</a:t>
            </a:r>
            <a:r>
              <a:rPr lang="ko-KR" altLang="en-US" dirty="0" smtClean="0"/>
              <a:t>를 얼마나 빨리 구별할 수 있는지를 살펴보았다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참여자에게 사진을 보여주었는데 </a:t>
            </a:r>
            <a:r>
              <a:rPr lang="ko-KR" altLang="en-US" dirty="0" err="1" smtClean="0"/>
              <a:t>한장은</a:t>
            </a:r>
            <a:r>
              <a:rPr lang="ko-KR" altLang="en-US" dirty="0" smtClean="0"/>
              <a:t> 동물이 </a:t>
            </a:r>
            <a:r>
              <a:rPr lang="ko-KR" altLang="en-US" dirty="0" err="1" smtClean="0"/>
              <a:t>있는것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한장은</a:t>
            </a:r>
            <a:r>
              <a:rPr lang="ko-KR" altLang="en-US" dirty="0" smtClean="0"/>
              <a:t> 없는 것 이렇게 </a:t>
            </a:r>
            <a:r>
              <a:rPr lang="ko-KR" altLang="en-US" dirty="0" err="1" smtClean="0"/>
              <a:t>두세트를</a:t>
            </a:r>
            <a:r>
              <a:rPr lang="ko-KR" altLang="en-US" dirty="0" smtClean="0"/>
              <a:t> 보여주고 </a:t>
            </a:r>
            <a:r>
              <a:rPr lang="en-US" altLang="ko-KR" dirty="0" smtClean="0"/>
              <a:t>ERP</a:t>
            </a:r>
            <a:r>
              <a:rPr lang="ko-KR" altLang="en-US" dirty="0" smtClean="0"/>
              <a:t>를 측정했다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사진은 </a:t>
            </a:r>
            <a:r>
              <a:rPr lang="en-US" altLang="ko-KR" dirty="0" smtClean="0"/>
              <a:t>ERP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150ms</a:t>
            </a:r>
            <a:r>
              <a:rPr lang="ko-KR" altLang="en-US" dirty="0" smtClean="0"/>
              <a:t>까지는 같았는데 이때부터 </a:t>
            </a:r>
            <a:r>
              <a:rPr lang="en-US" altLang="ko-KR" dirty="0" err="1" smtClean="0"/>
              <a:t>diverg</a:t>
            </a:r>
            <a:r>
              <a:rPr lang="ko-KR" altLang="en-US" dirty="0" smtClean="0"/>
              <a:t>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결과는 뇌가 동물의 존재를 </a:t>
            </a:r>
            <a:r>
              <a:rPr lang="en-US" altLang="ko-KR" dirty="0" smtClean="0"/>
              <a:t>150ms</a:t>
            </a:r>
            <a:r>
              <a:rPr lang="ko-KR" altLang="en-US" dirty="0" smtClean="0"/>
              <a:t>전에 </a:t>
            </a:r>
            <a:r>
              <a:rPr lang="en-US" altLang="ko-KR" dirty="0" smtClean="0"/>
              <a:t>detect</a:t>
            </a:r>
            <a:r>
              <a:rPr lang="ko-KR" altLang="en-US" dirty="0" smtClean="0"/>
              <a:t>할 수 있음을 나타낸다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차이는 </a:t>
            </a:r>
            <a:r>
              <a:rPr lang="en-US" altLang="ko-KR" dirty="0" smtClean="0"/>
              <a:t>N1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range</a:t>
            </a:r>
            <a:r>
              <a:rPr lang="ko-KR" altLang="en-US" dirty="0" smtClean="0"/>
              <a:t>안에서 일어나기는 했지만 </a:t>
            </a:r>
            <a:r>
              <a:rPr lang="en-US" altLang="ko-KR" dirty="0" smtClean="0"/>
              <a:t>N1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amplitude</a:t>
            </a:r>
            <a:r>
              <a:rPr lang="ko-KR" altLang="en-US" dirty="0" smtClean="0"/>
              <a:t>가 변화했는지는 상관이 없고 효과가 나타난 시간만 중요하다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이는 </a:t>
            </a:r>
            <a:r>
              <a:rPr lang="en-US" altLang="ko-KR" dirty="0" smtClean="0"/>
              <a:t>component-independent</a:t>
            </a:r>
            <a:r>
              <a:rPr lang="en-US" altLang="ko-KR" baseline="0" dirty="0" smtClean="0"/>
              <a:t> design</a:t>
            </a:r>
            <a:r>
              <a:rPr lang="ko-KR" altLang="en-US" baseline="0" dirty="0" smtClean="0"/>
              <a:t>으로 결론은 어느 컴포넌트가 영향을 </a:t>
            </a:r>
            <a:r>
              <a:rPr lang="ko-KR" altLang="en-US" baseline="0" dirty="0" err="1" smtClean="0"/>
              <a:t>받았는지와</a:t>
            </a:r>
            <a:r>
              <a:rPr lang="ko-KR" altLang="en-US" baseline="0" dirty="0" smtClean="0"/>
              <a:t> 관련이 없다</a:t>
            </a:r>
            <a:r>
              <a:rPr lang="en-US" altLang="ko-KR" baseline="0" dirty="0" smtClean="0"/>
              <a:t>.</a:t>
            </a:r>
          </a:p>
          <a:p>
            <a:r>
              <a:rPr lang="en-US" baseline="0" dirty="0" smtClean="0"/>
              <a:t>Strategy 7</a:t>
            </a:r>
            <a:r>
              <a:rPr lang="ko-KR" altLang="en-US" baseline="0" dirty="0" smtClean="0"/>
              <a:t>에 나온 컴포넌트 전의 </a:t>
            </a:r>
            <a:r>
              <a:rPr lang="en-US" altLang="ko-KR" baseline="0" dirty="0" smtClean="0"/>
              <a:t>process </a:t>
            </a:r>
            <a:r>
              <a:rPr lang="ko-KR" altLang="en-US" baseline="0" dirty="0" smtClean="0"/>
              <a:t>를 살펴보는 연구들은 다수가 </a:t>
            </a:r>
            <a:r>
              <a:rPr lang="en-US" altLang="ko-KR" baseline="0" dirty="0" smtClean="0"/>
              <a:t>component-independent experimental design</a:t>
            </a:r>
            <a:r>
              <a:rPr lang="ko-KR" altLang="en-US" baseline="0" dirty="0" smtClean="0"/>
              <a:t>을 사용한다</a:t>
            </a:r>
            <a:r>
              <a:rPr lang="en-US" altLang="ko-KR" baseline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atinLnBrk="1">
              <a:defRPr/>
            </a:pPr>
            <a:fld id="{ABCB040E-7711-EF49-8553-F84D830A7363}" type="slidenum">
              <a:rPr lang="en-US" smtClean="0">
                <a:solidFill>
                  <a:prstClr val="black"/>
                </a:solidFill>
              </a:rPr>
              <a:pPr latinLnBrk="1"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2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1FC50-4EEF-9A4B-9D0B-AB194C88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5BD629-706F-BC47-AD1C-2C3E8CB19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5FCBB-1E4F-0546-A88E-F5635DF9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83CAB3-DA90-3942-BEE6-75220574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67403E-4B50-8E4B-8143-C103010D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CA50E0-AC78-CE49-8AA1-6B740572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5D888D-DE53-AD46-9FEF-41FD58888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299155-A572-AE42-8D46-748BF380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EAB6A-4D56-E643-88EF-19C058F5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F828AC-966F-2A43-9E27-4653ED0F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3A451C-6FFC-C247-9C5C-5BDBEFF77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D1905D-DF3F-7C4D-AEB8-E91A92CF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618913-C9D7-2B40-87FD-9B228D8C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67F44-D1D6-C747-A752-EBCE009E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B7625A-436D-E844-BFAD-7FE1ECE8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0A58E-2687-1C48-B74D-11A8F1F9B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7B50D3-5E57-F549-A98A-29904A7B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A8431-DE46-444D-96EC-CF765E4D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1D5B12-A6F0-A448-9952-EBBCABCF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3B40C2-8073-B44B-9BFB-080F72D9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5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5BD0A-CC14-8440-A2A4-B89BA43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635FC3-64DE-1A4E-B4D4-C5F564D1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013ABA-8F40-0C4C-89D7-E945902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A9FDD3-B034-1F4F-B7B2-6F7247B1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E34C77-E743-B04E-B314-A2A326BF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1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4CC4-FC55-564E-A6CA-FD62B7F0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2F05DC-14B6-F646-BD6E-ACEBDEBD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C20127-75FA-4645-8282-A47F171A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FB44B3-0BDD-C344-9173-DA0452C6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82784-7353-2A47-B250-CBB0B6D9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4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26BCF-FE5E-D24A-97CA-05BF659A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E3095E-F3EC-154B-8F93-AB3E5D41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9E2936-23A0-464A-A400-652F3966B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2D3A1A-B116-3C4C-8EF8-CE16A6AE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801AAA-B1D7-7546-A999-D6884982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F29B7E-EC5E-FE4F-BCEF-9CC2163F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8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B0DB4-EE76-C84F-85AF-106595F3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333342-FF93-BF4E-ACB0-B867F748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7A28E3-7551-7942-8800-8A37B999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CD2E40-06E0-9C47-AA5C-583C384B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24ACB3-4E1C-ED4F-ACBC-462273DB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9B318F-07BB-0546-93B6-93DBCDC4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391FB3E-162C-2146-A876-55BB13C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5DE230-638F-B842-B788-71B6E3AA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0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15D86-AE73-584E-B24A-52BA68F8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541D7D-862F-9E4D-9706-E456E8E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AFBF6A-8ABB-6746-BCA2-CB533F5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5842DB-E714-6E4B-B497-CB2BE26B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9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9D0890-5A0E-A746-9D41-2BAFB59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FE20C4F-C328-6945-82B5-FAEAAD52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903470-2345-FF42-826F-7EEFC82F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56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7F18C-BDA9-7B4D-B55F-FD4EEFC0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F3ABC-1E6D-8549-8C88-9E1C352D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48ECEF-A15A-FD4B-BED9-92D858C0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E02726-C8D5-634B-80AB-4A12EAEC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3A4A5C-A1CE-3E41-BDC7-ACE15C9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36FF56-D609-8F4D-A913-5246FE3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57D82-69BE-A649-B076-C4066325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7CD9B4-0692-7A49-822B-D5E257DD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688F1C-DF41-4B4D-BB90-498FC2C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8B64D7-3136-7C41-9611-7B2FE344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F19BF8-F377-064B-820A-AC899C24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5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96170-627D-9B4F-A0FF-0D3B1C27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7EEE0F-CC5B-2B43-AE8F-38D1F86A2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E8CAFF-306D-5E41-8DA9-FDA5C981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E9D9A4-4D52-BC41-A1B9-DD77611D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0B3947-1A9E-8B44-8241-05534D8B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9F5166-E2CE-224F-85A6-FD3F8C98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3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885C-6672-4346-939E-B78E664A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A4DA7F-E3F9-0746-9D9C-894C6A8D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F8247C-0D18-884E-A6AA-E44CDD82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563AC-83E4-E345-A2F5-5466716A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068A58-6F7E-254C-AC82-8F12EE1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52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1A04600-2702-B64B-A23E-30949BCD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3D1792-67D8-C948-B036-DFB451B42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5D1FBA-7E8E-CC4E-A282-E7FAD4EB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890E03-D0EC-3D40-B3A9-7510EF6E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BBB185-EA1C-1046-A6AD-C6046CA5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A304F-8C73-A84F-865A-C888519B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10F821-760D-FC4D-93D7-5B805CFB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20EAFF-DF32-7F43-9329-1BC78D8F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10FD25-A8F6-B344-B057-A98F143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82D76D-FF71-C047-8BD4-AC88AC35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5CDD8-1B17-EA4D-999D-63CFE4BC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4F3321-7A29-6440-929D-4BAE7AD9A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DCCE09-F6F8-8D4C-992C-678C552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4E3EBA-38E5-1E49-ADC4-BD01B6B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4D3EDD-B073-CB46-8A8A-0D2DF0B9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1BF19-DD5C-C241-9EA9-827165E5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01DEE-7209-FC42-8B94-128579D5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524C63-F2EC-2E45-8E8E-E9BFD2C2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377A27-D001-AD46-8AD3-E77EC211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6378E9-CC81-3D46-9F27-22744230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18D6CC-15E1-F743-B611-6D3FCB529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9519EB2-E504-C44A-9217-F173817E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62175D-D819-DE43-BAF7-35343A26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4768E3-165E-B24C-99DF-68C9CD97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CF154-553A-0842-8250-69AE1DDF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455EA88-A194-DD49-A98F-8D484452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1AF7F1-D547-8F45-AA47-D2678421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A52784-B347-6644-8F8F-84283F3A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A1E871A-A696-F348-A454-199841AF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043BFF-5695-1840-B967-344E168E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A1D920-6578-2E41-AB23-EA922CF7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7BE22-B236-AE4F-8400-6B1B75FE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70497D-98E0-8E43-B0BA-2824A636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F74419-D43F-F749-914E-19003678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624C88-3969-704A-AB0A-83FF135A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378B35-3A0C-D44F-91B2-E9D6E825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B45176-C462-9549-8A63-1466FEDD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E21B2-77B9-D24D-A7BB-1DB757AC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DFC1055-3E84-974A-A49B-CF7BB0EC2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979FBE-0E42-564D-B8F9-F83B35B33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7E18D6-2584-8F4B-80CA-7DBAFFB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F8CC42-CB75-0043-8EDD-10D2DDAE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503906-BF11-344A-AC80-0E1F13E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DC754E-B02C-9B4C-959E-59C94831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8377D5-7E6A-4F44-905B-76571FC9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39DDC-967C-E84E-99B5-460849E52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3B730-EB83-3245-BABD-21503539010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907B65-1A43-4648-95EC-02B6735B7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D35166-EAD8-CC4D-B9D4-6005A85E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1260AB-78F3-304F-A530-43B29E6E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4A4323-7D0A-FD43-938B-3C3D08B9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A82BF6-F3E9-BD46-A1A6-3F29B5D3D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F489D9-E288-A349-A83A-9171F5E9B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DE39B7-04F6-7B42-A633-26040D064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6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xmlns="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xmlns="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EBBCEE-B339-2844-9D7E-458B2CBC4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Clara Rhee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C9878-CAD8-4243-BDC9-739F1A6E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Chapter 4: The Design of ERP Experiments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54272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</a:t>
            </a:r>
            <a:r>
              <a:rPr lang="en-US" sz="3200" dirty="0">
                <a:solidFill>
                  <a:schemeClr val="bg1"/>
                </a:solidFill>
              </a:rPr>
              <a:t>8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altLang="ko-KR" sz="3200" dirty="0" smtClean="0">
                <a:solidFill>
                  <a:schemeClr val="bg1"/>
                </a:solidFill>
              </a:rPr>
              <a:t>Component-Independent Experimental Designs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104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Thorpe, </a:t>
            </a:r>
            <a:r>
              <a:rPr lang="en-US" sz="2000" dirty="0" err="1" smtClean="0">
                <a:solidFill>
                  <a:prstClr val="black"/>
                </a:solidFill>
              </a:rPr>
              <a:t>Fize</a:t>
            </a:r>
            <a:r>
              <a:rPr lang="en-US" sz="2000" dirty="0" smtClean="0">
                <a:solidFill>
                  <a:prstClr val="black"/>
                </a:solidFill>
              </a:rPr>
              <a:t>, &amp; </a:t>
            </a:r>
            <a:r>
              <a:rPr lang="en-US" sz="2000" dirty="0" err="1" smtClean="0">
                <a:solidFill>
                  <a:prstClr val="black"/>
                </a:solidFill>
              </a:rPr>
              <a:t>Marlot</a:t>
            </a:r>
            <a:r>
              <a:rPr lang="en-US" sz="2000" dirty="0" smtClean="0">
                <a:solidFill>
                  <a:prstClr val="black"/>
                </a:solidFill>
              </a:rPr>
              <a:t> (1996)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Giraffe, Animal, Africa, Safari, Mammal, Wi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7" y="3023826"/>
            <a:ext cx="4563570" cy="34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ì°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304" y="3088120"/>
            <a:ext cx="6002896" cy="329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5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E1C16-F123-834E-B55E-86A3508F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Strategies for Avoiding Ambiguities in Interpreting ERP Components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45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1: Focus on a Single Component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64442" y="1694112"/>
            <a:ext cx="10263116" cy="624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only one or perhaps two ERP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omponents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trying to keep all other components from varying across conditions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Operational Definition: ”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 source of controlled, observable variability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”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Donchin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, Ritter, &amp; McCallum, 1978)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Conceptual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nition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 ”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Generated in a given neuroanatomical module when a specific computational operation is performed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”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(Luck)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Precise manipulation that cause only a single computational operation in a single neuroanatomical module to vary across conditions</a:t>
            </a:r>
          </a:p>
          <a:p>
            <a:pPr marL="285750" lvl="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“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Fishing expedition”</a:t>
            </a:r>
          </a:p>
          <a:p>
            <a:pPr marL="285750" lvl="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Factorial experimental design</a:t>
            </a:r>
            <a:endParaRPr lang="en-US" sz="2400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: Focus on Large Components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2201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possible, it is helpful to study large components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Relatively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insensitive to distortions from the other components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49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: Hijack Useful Components from Other Domains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ERP component that is not obviously related to the topic of the experiment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Examples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Language-related N400 to examine the role of attention in perceptual vs.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postperceptual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processing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 N400 to determine the stage of processing at which a specific visual making operates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LRP used to address the nature of perception without awareness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81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4</a:t>
            </a:r>
            <a:r>
              <a:rPr lang="en-US" sz="3200" dirty="0" smtClean="0">
                <a:solidFill>
                  <a:schemeClr val="bg1"/>
                </a:solidFill>
              </a:rPr>
              <a:t>: Use Well-Studied Experimental Manipulations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716167"/>
            <a:ext cx="10263116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Helpful to examine well-characterized ERP component under conditions that are as similar as possible to conditions in which that component has previously been studied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Discovery of N400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Manipulations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P3 – target probability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N400 – Semantic/associative relatedness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N2pc &amp; CDA – Stimulus location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LRP – Response hand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</a:t>
            </a:r>
            <a:r>
              <a:rPr lang="en-US" sz="3200" dirty="0" smtClean="0">
                <a:solidFill>
                  <a:schemeClr val="bg1"/>
                </a:solidFill>
              </a:rPr>
              <a:t>5: Use Difference Waves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Count noun, related to context word (plate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… cup)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noProof="0" dirty="0" smtClean="0">
                <a:solidFill>
                  <a:prstClr val="black"/>
                </a:solidFill>
                <a:latin typeface="Calibri" panose="020F0502020204030204"/>
              </a:rPr>
              <a:t>Mass noun, related to context word (rain … water)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kumimoji="0" lang="en-US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Count noun, unrelated</a:t>
            </a:r>
            <a:r>
              <a:rPr kumimoji="0" lang="en-US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to context word (sock … cup)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Mass noun, unrelated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to context word (garbage … water)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noProof="0" dirty="0" smtClean="0">
                <a:solidFill>
                  <a:prstClr val="black"/>
                </a:solidFill>
                <a:latin typeface="Calibri" panose="020F0502020204030204"/>
              </a:rPr>
              <a:t>Difference waves = preceded by semantically related context word – same word preceded by semantically unrelated context word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noProof="0" dirty="0" smtClean="0">
                <a:solidFill>
                  <a:prstClr val="black"/>
                </a:solidFill>
                <a:latin typeface="Calibri" panose="020F0502020204030204"/>
              </a:rPr>
              <a:t>Limitations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noProof="0" dirty="0" smtClean="0">
                <a:solidFill>
                  <a:prstClr val="black"/>
                </a:solidFill>
                <a:latin typeface="Calibri" panose="020F0502020204030204"/>
              </a:rPr>
              <a:t>May contain more than one ERP component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Sensitive to interaction btw the variable of interest and factor that is varied to create the difference waves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6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6</a:t>
            </a:r>
            <a:r>
              <a:rPr lang="en-US" sz="3200" dirty="0" smtClean="0">
                <a:solidFill>
                  <a:schemeClr val="bg1"/>
                </a:solidFill>
              </a:rPr>
              <a:t>: Focus on Components That Are Easy to Isolate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Not just any manipulation or any difference wave will do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Use one manipulation to isolate the component and then </a:t>
            </a:r>
            <a:r>
              <a:rPr lang="en-US" sz="2000" dirty="0" err="1" smtClean="0">
                <a:solidFill>
                  <a:prstClr val="black"/>
                </a:solidFill>
              </a:rPr>
              <a:t>factorially</a:t>
            </a:r>
            <a:r>
              <a:rPr lang="en-US" sz="2000" dirty="0" smtClean="0">
                <a:solidFill>
                  <a:prstClr val="black"/>
                </a:solidFill>
              </a:rPr>
              <a:t> combine this manipulation with another manipulation (how this component varies across conditions)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Lateralized readiness potential (LRP)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N2pc</a:t>
            </a:r>
          </a:p>
        </p:txBody>
      </p:sp>
    </p:spTree>
    <p:extLst>
      <p:ext uri="{BB962C8B-B14F-4D97-AF65-F5344CB8AC3E}">
        <p14:creationId xmlns:p14="http://schemas.microsoft.com/office/powerpoint/2010/main" val="168179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</a:t>
            </a:r>
            <a:r>
              <a:rPr lang="en-US" sz="3200" dirty="0" smtClean="0">
                <a:solidFill>
                  <a:schemeClr val="bg1"/>
                </a:solidFill>
              </a:rPr>
              <a:t>7: </a:t>
            </a:r>
            <a:r>
              <a:rPr lang="en-US" altLang="ko-KR" sz="3200" dirty="0" smtClean="0">
                <a:solidFill>
                  <a:schemeClr val="bg1"/>
                </a:solidFill>
              </a:rPr>
              <a:t>Use a Component to Study the Processes That precede It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The occurrence of a difference between conditions logically entails that certain processes must have already occurred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Manipulation of interest + another manipulation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3657600"/>
            <a:ext cx="11839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1236</Words>
  <Application>Microsoft Office PowerPoint</Application>
  <PresentationFormat>와이드스크린</PresentationFormat>
  <Paragraphs>117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Theme</vt:lpstr>
      <vt:lpstr>1_Office Theme</vt:lpstr>
      <vt:lpstr>Chapter 4: The Design of ERP Experiments Part 1</vt:lpstr>
      <vt:lpstr>Strategies for Avoiding Ambiguities in Interpreting ERP Components</vt:lpstr>
      <vt:lpstr>Strategy 1: Focus on a Single Component</vt:lpstr>
      <vt:lpstr>Strategy 2: Focus on Large Components</vt:lpstr>
      <vt:lpstr>Strategy 3: Hijack Useful Components from Other Domains</vt:lpstr>
      <vt:lpstr>Strategy 4: Use Well-Studied Experimental Manipulations</vt:lpstr>
      <vt:lpstr>Strategy 5: Use Difference Waves</vt:lpstr>
      <vt:lpstr>Strategy 6: Focus on Components That Are Easy to Isolate</vt:lpstr>
      <vt:lpstr>Strategy 7: Use a Component to Study the Processes That precede It</vt:lpstr>
      <vt:lpstr>Strategy 8: Component-Independent Experimental Designs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The Design of ERP Experiments Part 1</dc:title>
  <dc:creator>Chang, Yoon S</dc:creator>
  <cp:lastModifiedBy>clararhee7@gmail.com</cp:lastModifiedBy>
  <cp:revision>25</cp:revision>
  <dcterms:created xsi:type="dcterms:W3CDTF">2019-07-21T11:47:38Z</dcterms:created>
  <dcterms:modified xsi:type="dcterms:W3CDTF">2019-07-25T05:47:25Z</dcterms:modified>
</cp:coreProperties>
</file>