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0" r:id="rId5"/>
    <p:sldId id="261" r:id="rId6"/>
    <p:sldId id="263" r:id="rId7"/>
    <p:sldId id="264"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2362"/>
  </p:normalViewPr>
  <p:slideViewPr>
    <p:cSldViewPr snapToGrid="0" snapToObjects="1">
      <p:cViewPr>
        <p:scale>
          <a:sx n="79" d="100"/>
          <a:sy n="79" d="100"/>
        </p:scale>
        <p:origin x="1856" y="520"/>
      </p:cViewPr>
      <p:guideLst/>
    </p:cSldViewPr>
  </p:slideViewPr>
  <p:notesTextViewPr>
    <p:cViewPr>
      <p:scale>
        <a:sx n="1" d="1"/>
        <a:sy n="1" d="1"/>
      </p:scale>
      <p:origin x="0" y="-15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32399-B234-6F4C-87CD-6475590CC4C6}" type="datetimeFigureOut">
              <a:rPr lang="en-US" smtClean="0"/>
              <a:t>7/11/19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B040E-7711-EF49-8553-F84D830A7363}" type="slidenum">
              <a:rPr lang="en-US" smtClean="0"/>
              <a:t>‹#›</a:t>
            </a:fld>
            <a:endParaRPr lang="en-US"/>
          </a:p>
        </p:txBody>
      </p:sp>
    </p:spTree>
    <p:extLst>
      <p:ext uri="{BB962C8B-B14F-4D97-AF65-F5344CB8AC3E}">
        <p14:creationId xmlns:p14="http://schemas.microsoft.com/office/powerpoint/2010/main" val="37403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Exo: </a:t>
            </a:r>
            <a:r>
              <a:rPr lang="ko-KR" altLang="en-US" dirty="0"/>
              <a:t>자극이 있을 때 무조건적으로 </a:t>
            </a:r>
            <a:r>
              <a:rPr lang="en-US" altLang="ko-KR" dirty="0"/>
              <a:t>trigger </a:t>
            </a:r>
            <a:r>
              <a:rPr lang="ko-KR" altLang="en-US" dirty="0"/>
              <a:t>되는 </a:t>
            </a:r>
            <a:r>
              <a:rPr lang="en-US" altLang="ko-KR" dirty="0"/>
              <a:t>component</a:t>
            </a:r>
          </a:p>
          <a:p>
            <a:pPr marL="228600" indent="-228600">
              <a:buAutoNum type="arabicPeriod"/>
            </a:pPr>
            <a:r>
              <a:rPr lang="en-US" dirty="0"/>
              <a:t>Endo: neural process</a:t>
            </a:r>
            <a:r>
              <a:rPr lang="ko-KR" altLang="en-US" dirty="0" err="1"/>
              <a:t>를</a:t>
            </a:r>
            <a:r>
              <a:rPr lang="ko-KR" altLang="en-US" dirty="0"/>
              <a:t> 나타냄</a:t>
            </a:r>
            <a:r>
              <a:rPr lang="en-US" altLang="ko-KR" dirty="0"/>
              <a:t>,</a:t>
            </a:r>
            <a:r>
              <a:rPr lang="ko-KR" altLang="en-US" dirty="0"/>
              <a:t> 과제에 따라 달라짐</a:t>
            </a:r>
            <a:endParaRPr lang="en-US" altLang="ko-KR" dirty="0"/>
          </a:p>
          <a:p>
            <a:pPr marL="228600" indent="-228600">
              <a:buAutoNum type="arabicPeriod"/>
            </a:pPr>
            <a:r>
              <a:rPr lang="en-US" dirty="0"/>
              <a:t>Motor: motor response</a:t>
            </a:r>
            <a:r>
              <a:rPr lang="ko-KR" altLang="en-US" dirty="0"/>
              <a:t>의 준비와 반응을 나타냄</a:t>
            </a:r>
            <a:endParaRPr lang="en-US" altLang="ko-KR" dirty="0"/>
          </a:p>
          <a:p>
            <a:pPr marL="228600" indent="-228600">
              <a:buAutoNum type="arabicPeriod"/>
            </a:pPr>
            <a:endParaRPr lang="en-US" dirty="0"/>
          </a:p>
          <a:p>
            <a:pPr marL="0" indent="0">
              <a:buNone/>
            </a:pPr>
            <a:r>
              <a:rPr lang="ko-KR" altLang="en-US" dirty="0"/>
              <a:t>자신이 관심이 있는 </a:t>
            </a:r>
            <a:r>
              <a:rPr lang="en-US" altLang="ko-KR" dirty="0"/>
              <a:t>component</a:t>
            </a:r>
            <a:r>
              <a:rPr lang="ko-KR" altLang="en-US" dirty="0"/>
              <a:t>가 아니더라도 모두 </a:t>
            </a:r>
            <a:r>
              <a:rPr lang="ko-KR" altLang="en-US" dirty="0" err="1"/>
              <a:t>알고있어야함</a:t>
            </a:r>
            <a:endParaRPr lang="en-US" altLang="ko-KR" dirty="0"/>
          </a:p>
          <a:p>
            <a:pPr marL="0" indent="0">
              <a:buFontTx/>
              <a:buNone/>
            </a:pPr>
            <a:r>
              <a:rPr lang="en-US" altLang="ko-KR" dirty="0"/>
              <a:t>N400: negative component peak at 400ms</a:t>
            </a:r>
          </a:p>
          <a:p>
            <a:pPr marL="0" indent="0">
              <a:buFontTx/>
              <a:buNone/>
            </a:pPr>
            <a:r>
              <a:rPr lang="en-US" altLang="ko-KR" dirty="0"/>
              <a:t>P2: second major positive peak (ordinal position of the peak within the waveform)</a:t>
            </a:r>
          </a:p>
          <a:p>
            <a:pPr marL="0" indent="0">
              <a:buFontTx/>
              <a:buNone/>
            </a:pPr>
            <a:r>
              <a:rPr lang="en-US" altLang="ko-KR" dirty="0"/>
              <a:t>P300: 350ms~600ms, but peaked at 300ms when first discovered</a:t>
            </a:r>
          </a:p>
          <a:p>
            <a:pPr marL="0" indent="0">
              <a:buFontTx/>
              <a:buNone/>
            </a:pPr>
            <a:r>
              <a:rPr lang="en-US" altLang="ko-KR" dirty="0"/>
              <a:t>Visual P2 and auditory P2 mean different things but N400 means the same thing in both auditory and visual</a:t>
            </a:r>
          </a:p>
        </p:txBody>
      </p:sp>
      <p:sp>
        <p:nvSpPr>
          <p:cNvPr id="4" name="Slide Number Placeholder 3"/>
          <p:cNvSpPr>
            <a:spLocks noGrp="1"/>
          </p:cNvSpPr>
          <p:nvPr>
            <p:ph type="sldNum" sz="quarter" idx="5"/>
          </p:nvPr>
        </p:nvSpPr>
        <p:spPr/>
        <p:txBody>
          <a:bodyPr/>
          <a:lstStyle/>
          <a:p>
            <a:fld id="{ABCB040E-7711-EF49-8553-F84D830A7363}" type="slidenum">
              <a:rPr lang="en-US" smtClean="0"/>
              <a:t>2</a:t>
            </a:fld>
            <a:endParaRPr lang="en-US"/>
          </a:p>
        </p:txBody>
      </p:sp>
    </p:spTree>
    <p:extLst>
      <p:ext uri="{BB962C8B-B14F-4D97-AF65-F5344CB8AC3E}">
        <p14:creationId xmlns:p14="http://schemas.microsoft.com/office/powerpoint/2010/main" val="1812471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Negativity between warning signal and target signal</a:t>
            </a:r>
          </a:p>
          <a:p>
            <a:r>
              <a:rPr lang="en-US" dirty="0"/>
              <a:t>After presentation of the warning stimuli, the negativity returns to </a:t>
            </a:r>
            <a:r>
              <a:rPr lang="en-US" dirty="0" err="1"/>
              <a:t>baselevel</a:t>
            </a:r>
            <a:endParaRPr lang="en-US" dirty="0"/>
          </a:p>
          <a:p>
            <a:r>
              <a:rPr lang="en-US" dirty="0"/>
              <a:t>And preceding the target signal, there is negative phase that may reflect the response to the warning stimuli</a:t>
            </a:r>
          </a:p>
          <a:p>
            <a:r>
              <a:rPr lang="en-US" dirty="0"/>
              <a:t>And second negative phase is preparation for the target stimuli</a:t>
            </a:r>
          </a:p>
          <a:p>
            <a:endParaRPr lang="en-US" dirty="0"/>
          </a:p>
          <a:p>
            <a:r>
              <a:rPr lang="en-US" dirty="0"/>
              <a:t>Related component: SPN</a:t>
            </a:r>
          </a:p>
          <a:p>
            <a:r>
              <a:rPr lang="en-US" dirty="0"/>
              <a:t>These may confound the results</a:t>
            </a:r>
          </a:p>
        </p:txBody>
      </p:sp>
      <p:sp>
        <p:nvSpPr>
          <p:cNvPr id="4" name="Slide Number Placeholder 3"/>
          <p:cNvSpPr>
            <a:spLocks noGrp="1"/>
          </p:cNvSpPr>
          <p:nvPr>
            <p:ph type="sldNum" sz="quarter" idx="5"/>
          </p:nvPr>
        </p:nvSpPr>
        <p:spPr/>
        <p:txBody>
          <a:bodyPr/>
          <a:lstStyle/>
          <a:p>
            <a:fld id="{ABCB040E-7711-EF49-8553-F84D830A7363}" type="slidenum">
              <a:rPr lang="en-US" smtClean="0"/>
              <a:t>3</a:t>
            </a:fld>
            <a:endParaRPr lang="en-US"/>
          </a:p>
        </p:txBody>
      </p:sp>
    </p:spTree>
    <p:extLst>
      <p:ext uri="{BB962C8B-B14F-4D97-AF65-F5344CB8AC3E}">
        <p14:creationId xmlns:p14="http://schemas.microsoft.com/office/powerpoint/2010/main" val="91908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neither P or N because the positivity or negativity changes.</a:t>
            </a:r>
          </a:p>
          <a:p>
            <a:r>
              <a:rPr lang="en-US" dirty="0"/>
              <a:t>The reason for that is the location of the generated area.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C1 is generated at area V1, which is in calcarine fissure.</a:t>
            </a:r>
          </a:p>
          <a:p>
            <a:r>
              <a:rPr lang="en-US" dirty="0"/>
              <a:t>The area that codes the lower visual field is on the upper bank of the fissure and the area that codes the upper visual field is in the lower bank</a:t>
            </a:r>
          </a:p>
          <a:p>
            <a:r>
              <a:rPr lang="en-US" dirty="0"/>
              <a:t>As a result, the voltage recorded from an electrode above the calcarine fissure is positive for stimuli in the lower visual field and negative for the upper visual field</a:t>
            </a:r>
          </a:p>
          <a:p>
            <a:endParaRPr lang="en-US" dirty="0"/>
          </a:p>
          <a:p>
            <a:r>
              <a:rPr lang="en-US" dirty="0"/>
              <a:t>C1 makes a great example for localizing ERP component because it shows how hypotheses that C1 comes from area V1 were validated</a:t>
            </a:r>
          </a:p>
          <a:p>
            <a:r>
              <a:rPr lang="en-US" dirty="0"/>
              <a:t>Since the polarity for upper </a:t>
            </a:r>
            <a:r>
              <a:rPr lang="en-US" dirty="0" err="1"/>
              <a:t>vesus</a:t>
            </a:r>
            <a:r>
              <a:rPr lang="en-US" dirty="0"/>
              <a:t> lower field stimuli were inverted, with the known anatomy of visual cortex, there were no other areas that was folded except V1</a:t>
            </a:r>
          </a:p>
        </p:txBody>
      </p:sp>
      <p:sp>
        <p:nvSpPr>
          <p:cNvPr id="4" name="Slide Number Placeholder 3"/>
          <p:cNvSpPr>
            <a:spLocks noGrp="1"/>
          </p:cNvSpPr>
          <p:nvPr>
            <p:ph type="sldNum" sz="quarter" idx="5"/>
          </p:nvPr>
        </p:nvSpPr>
        <p:spPr/>
        <p:txBody>
          <a:bodyPr/>
          <a:lstStyle/>
          <a:p>
            <a:fld id="{ABCB040E-7711-EF49-8553-F84D830A7363}" type="slidenum">
              <a:rPr lang="en-US" smtClean="0"/>
              <a:t>5</a:t>
            </a:fld>
            <a:endParaRPr lang="en-US"/>
          </a:p>
        </p:txBody>
      </p:sp>
    </p:spTree>
    <p:extLst>
      <p:ext uri="{BB962C8B-B14F-4D97-AF65-F5344CB8AC3E}">
        <p14:creationId xmlns:p14="http://schemas.microsoft.com/office/powerpoint/2010/main" val="24218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C1 is followed by P1</a:t>
            </a:r>
          </a:p>
          <a:p>
            <a:r>
              <a:rPr lang="en-US" dirty="0"/>
              <a:t>P1 appears 60-90ms after the stimulus is presented and peak between 100 and 130ms</a:t>
            </a:r>
          </a:p>
          <a:p>
            <a:r>
              <a:rPr lang="en-US" dirty="0"/>
              <a:t>Because it overlaps with C1, it is difficult to assess the onset time.</a:t>
            </a:r>
          </a:p>
          <a:p>
            <a:r>
              <a:rPr lang="en-US" dirty="0"/>
              <a:t>P1 is modulated by selective attention and state of arousal.</a:t>
            </a:r>
          </a:p>
          <a:p>
            <a:r>
              <a:rPr lang="en-US" dirty="0"/>
              <a:t>The picture here shows how the participant’s state of arousal affects P1</a:t>
            </a:r>
          </a:p>
          <a:p>
            <a:r>
              <a:rPr lang="en-US" dirty="0"/>
              <a:t>Medium arousal </a:t>
            </a:r>
            <a:r>
              <a:rPr lang="en-US" dirty="0">
                <a:sym typeface="Wingdings" pitchFamily="2" charset="2"/>
              </a:rPr>
              <a:t> respond as quickly as possible</a:t>
            </a:r>
          </a:p>
          <a:p>
            <a:r>
              <a:rPr lang="en-US" dirty="0">
                <a:sym typeface="Wingdings" pitchFamily="2" charset="2"/>
              </a:rPr>
              <a:t>High arousal  same instruction + gave feedback of their RT</a:t>
            </a:r>
          </a:p>
          <a:p>
            <a:r>
              <a:rPr lang="en-US" dirty="0">
                <a:sym typeface="Wingdings" pitchFamily="2" charset="2"/>
              </a:rPr>
              <a:t>Therefore, when designing ERP experiment, you should control for arousal </a:t>
            </a:r>
            <a:endParaRPr lang="en-US" dirty="0"/>
          </a:p>
        </p:txBody>
      </p:sp>
      <p:sp>
        <p:nvSpPr>
          <p:cNvPr id="4" name="Slide Number Placeholder 3"/>
          <p:cNvSpPr>
            <a:spLocks noGrp="1"/>
          </p:cNvSpPr>
          <p:nvPr>
            <p:ph type="sldNum" sz="quarter" idx="5"/>
          </p:nvPr>
        </p:nvSpPr>
        <p:spPr/>
        <p:txBody>
          <a:bodyPr/>
          <a:lstStyle/>
          <a:p>
            <a:fld id="{ABCB040E-7711-EF49-8553-F84D830A7363}" type="slidenum">
              <a:rPr lang="en-US" smtClean="0"/>
              <a:t>6</a:t>
            </a:fld>
            <a:endParaRPr lang="en-US"/>
          </a:p>
        </p:txBody>
      </p:sp>
    </p:spTree>
    <p:extLst>
      <p:ext uri="{BB962C8B-B14F-4D97-AF65-F5344CB8AC3E}">
        <p14:creationId xmlns:p14="http://schemas.microsoft.com/office/powerpoint/2010/main" val="263601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P1 is followed by N1.</a:t>
            </a:r>
          </a:p>
          <a:p>
            <a:r>
              <a:rPr lang="en-US" dirty="0"/>
              <a:t>N1 consists of 3 subcomponents. </a:t>
            </a:r>
            <a:r>
              <a:rPr lang="en-US" dirty="0">
                <a:sym typeface="Wingdings" pitchFamily="2" charset="2"/>
              </a:rPr>
              <a:t> read</a:t>
            </a:r>
          </a:p>
          <a:p>
            <a:r>
              <a:rPr lang="en-US" dirty="0">
                <a:sym typeface="Wingdings" pitchFamily="2" charset="2"/>
              </a:rPr>
              <a:t>All subcomponents are found to be influenced by spatial attention.</a:t>
            </a:r>
          </a:p>
          <a:p>
            <a:r>
              <a:rPr lang="en-US" dirty="0">
                <a:sym typeface="Wingdings" pitchFamily="2" charset="2"/>
              </a:rPr>
              <a:t>In addition, the lateral occipital N1 subcomponent appears to be larger when subjects are performing discrimination tasks than when they are performing detection tasks</a:t>
            </a:r>
          </a:p>
          <a:p>
            <a:r>
              <a:rPr lang="en-US" dirty="0">
                <a:sym typeface="Wingdings" pitchFamily="2" charset="2"/>
              </a:rPr>
              <a:t>The visual N1 </a:t>
            </a:r>
            <a:r>
              <a:rPr lang="en-US" dirty="0" err="1">
                <a:sym typeface="Wingdings" pitchFamily="2" charset="2"/>
              </a:rPr>
              <a:t>compoenent</a:t>
            </a:r>
            <a:r>
              <a:rPr lang="en-US" dirty="0">
                <a:sym typeface="Wingdings" pitchFamily="2" charset="2"/>
              </a:rPr>
              <a:t> is highly refractory. If a stimulus at a particular location is preceded by another stimulus at the same location at a short delay, the response to the second stimulus is greatly reduced</a:t>
            </a:r>
            <a:endParaRPr lang="en-US" dirty="0"/>
          </a:p>
        </p:txBody>
      </p:sp>
      <p:sp>
        <p:nvSpPr>
          <p:cNvPr id="4" name="Slide Number Placeholder 3"/>
          <p:cNvSpPr>
            <a:spLocks noGrp="1"/>
          </p:cNvSpPr>
          <p:nvPr>
            <p:ph type="sldNum" sz="quarter" idx="5"/>
          </p:nvPr>
        </p:nvSpPr>
        <p:spPr/>
        <p:txBody>
          <a:bodyPr/>
          <a:lstStyle/>
          <a:p>
            <a:fld id="{ABCB040E-7711-EF49-8553-F84D830A7363}" type="slidenum">
              <a:rPr lang="en-US" smtClean="0"/>
              <a:t>7</a:t>
            </a:fld>
            <a:endParaRPr lang="en-US"/>
          </a:p>
        </p:txBody>
      </p:sp>
    </p:spTree>
    <p:extLst>
      <p:ext uri="{BB962C8B-B14F-4D97-AF65-F5344CB8AC3E}">
        <p14:creationId xmlns:p14="http://schemas.microsoft.com/office/powerpoint/2010/main" val="967733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VPP is the difference ~~~. The vertex site is the </a:t>
            </a:r>
            <a:r>
              <a:rPr lang="en-US" dirty="0" err="1"/>
              <a:t>Cz</a:t>
            </a:r>
            <a:r>
              <a:rPr lang="en-US" dirty="0"/>
              <a:t> </a:t>
            </a:r>
            <a:r>
              <a:rPr lang="en-US" dirty="0" err="1"/>
              <a:t>electrote</a:t>
            </a:r>
            <a:r>
              <a:rPr lang="en-US" dirty="0"/>
              <a:t> at the very top of the head</a:t>
            </a:r>
          </a:p>
          <a:p>
            <a:r>
              <a:rPr lang="en-US" dirty="0"/>
              <a:t>Faces elicit a more negative potential than non-face stimuli at lateral occipital electrode sites, especially over the right hemisphere.</a:t>
            </a:r>
          </a:p>
          <a:p>
            <a:r>
              <a:rPr lang="en-US" dirty="0"/>
              <a:t>This is N170 wave. It is likely that N170 and VPP are just the opposite sides of the same dipole.</a:t>
            </a:r>
          </a:p>
          <a:p>
            <a:r>
              <a:rPr lang="en-US" dirty="0"/>
              <a:t>The Key question is whether the N170 effect truly reflects face-specific processing or whether it reflects low-level properties that just happen to be more prominent in faces, Although several research have found that this effect is truly related to face perception</a:t>
            </a:r>
          </a:p>
          <a:p>
            <a:endParaRPr lang="en-US" dirty="0"/>
          </a:p>
          <a:p>
            <a:endParaRPr lang="en-US" dirty="0"/>
          </a:p>
        </p:txBody>
      </p:sp>
      <p:sp>
        <p:nvSpPr>
          <p:cNvPr id="4" name="Slide Number Placeholder 3"/>
          <p:cNvSpPr>
            <a:spLocks noGrp="1"/>
          </p:cNvSpPr>
          <p:nvPr>
            <p:ph type="sldNum" sz="quarter" idx="5"/>
          </p:nvPr>
        </p:nvSpPr>
        <p:spPr/>
        <p:txBody>
          <a:bodyPr/>
          <a:lstStyle/>
          <a:p>
            <a:fld id="{ABCB040E-7711-EF49-8553-F84D830A7363}" type="slidenum">
              <a:rPr lang="en-US" smtClean="0"/>
              <a:t>8</a:t>
            </a:fld>
            <a:endParaRPr lang="en-US"/>
          </a:p>
        </p:txBody>
      </p:sp>
    </p:spTree>
    <p:extLst>
      <p:ext uri="{BB962C8B-B14F-4D97-AF65-F5344CB8AC3E}">
        <p14:creationId xmlns:p14="http://schemas.microsoft.com/office/powerpoint/2010/main" val="1589556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picture, B shows data from </a:t>
            </a:r>
            <a:r>
              <a:rPr lang="en-US" dirty="0" err="1"/>
              <a:t>Cz</a:t>
            </a:r>
            <a:r>
              <a:rPr lang="en-US" dirty="0"/>
              <a:t> electrode site in visual oddball paradigm</a:t>
            </a:r>
          </a:p>
        </p:txBody>
      </p:sp>
      <p:sp>
        <p:nvSpPr>
          <p:cNvPr id="4" name="Slide Number Placeholder 3"/>
          <p:cNvSpPr>
            <a:spLocks noGrp="1"/>
          </p:cNvSpPr>
          <p:nvPr>
            <p:ph type="sldNum" sz="quarter" idx="5"/>
          </p:nvPr>
        </p:nvSpPr>
        <p:spPr/>
        <p:txBody>
          <a:bodyPr/>
          <a:lstStyle/>
          <a:p>
            <a:fld id="{ABCB040E-7711-EF49-8553-F84D830A7363}" type="slidenum">
              <a:rPr lang="en-US" smtClean="0"/>
              <a:t>9</a:t>
            </a:fld>
            <a:endParaRPr lang="en-US"/>
          </a:p>
        </p:txBody>
      </p:sp>
    </p:spTree>
    <p:extLst>
      <p:ext uri="{BB962C8B-B14F-4D97-AF65-F5344CB8AC3E}">
        <p14:creationId xmlns:p14="http://schemas.microsoft.com/office/powerpoint/2010/main" val="2994815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stimulus has a sudden onset (like a click), a distinctive set of peaks are seen over the first 10 </a:t>
            </a:r>
            <a:r>
              <a:rPr lang="en-US" dirty="0" err="1"/>
              <a:t>ms.</a:t>
            </a:r>
            <a:endParaRPr lang="en-US" dirty="0"/>
          </a:p>
          <a:p>
            <a:r>
              <a:rPr lang="en-US" dirty="0"/>
              <a:t>This reflects the flow of information from the cochlea thru the brainstem and into the thalamus</a:t>
            </a:r>
          </a:p>
          <a:p>
            <a:r>
              <a:rPr lang="en-US" dirty="0"/>
              <a:t>This is called the auditory brainstem response (ABRs) and are labeled with roman numerals.</a:t>
            </a:r>
          </a:p>
          <a:p>
            <a:r>
              <a:rPr lang="en-US" dirty="0"/>
              <a:t>This process is highly automatic and are used to assess the integrity of auditory pathways, especially in infants in clinical settings</a:t>
            </a:r>
          </a:p>
          <a:p>
            <a:r>
              <a:rPr lang="en-US" dirty="0" err="1"/>
              <a:t>Midlatency</a:t>
            </a:r>
            <a:r>
              <a:rPr lang="en-US" dirty="0"/>
              <a:t> responses (MLRs) follow ABRs.</a:t>
            </a:r>
          </a:p>
          <a:p>
            <a:r>
              <a:rPr lang="en-US" dirty="0"/>
              <a:t>MLRs start from medial geniculate nucleus and to primary auditory cortex.</a:t>
            </a:r>
          </a:p>
          <a:p>
            <a:r>
              <a:rPr lang="en-US" dirty="0"/>
              <a:t>And then comes the long-latency responses that begin with P50, the P1, to N100 (N1), and to P160(P2)</a:t>
            </a:r>
          </a:p>
          <a:p>
            <a:r>
              <a:rPr lang="en-US" dirty="0"/>
              <a:t>Long-latency auditory responses are strongly influenced by high-level factors, such as attention and arousal.</a:t>
            </a:r>
          </a:p>
          <a:p>
            <a:r>
              <a:rPr lang="en-US" dirty="0" err="1"/>
              <a:t>Midlatency</a:t>
            </a:r>
            <a:r>
              <a:rPr lang="en-US" dirty="0"/>
              <a:t> and long-latency auditory responses become smaller when the interval between successive stimuli decreases with long refractory periods. Therefore, when evaluating an ERP study, it is important to assess if the difference between conditions might be confounded by differences in </a:t>
            </a:r>
            <a:r>
              <a:rPr lang="en-US" dirty="0" err="1"/>
              <a:t>interstimulus</a:t>
            </a:r>
            <a:r>
              <a:rPr lang="en-US" dirty="0"/>
              <a:t> interval.</a:t>
            </a:r>
          </a:p>
          <a:p>
            <a:endParaRPr lang="en-US" dirty="0"/>
          </a:p>
          <a:p>
            <a:r>
              <a:rPr lang="en-US" dirty="0"/>
              <a:t>Like visual N1, auditory N1 has several subcomponents.</a:t>
            </a:r>
          </a:p>
          <a:p>
            <a:r>
              <a:rPr lang="en-US" dirty="0"/>
              <a:t>First, frontocentral component peaks around 75ms and appears to be generated in auditory cortex on the surface of temporal lobes</a:t>
            </a:r>
          </a:p>
          <a:p>
            <a:r>
              <a:rPr lang="en-US" dirty="0"/>
              <a:t>Second, the vertex-maximum potential of unknown origin that peaks around 100ms</a:t>
            </a:r>
          </a:p>
          <a:p>
            <a:r>
              <a:rPr lang="en-US" dirty="0"/>
              <a:t>And laterally distributed component that peaks around 150ms and appears to be generated in the superior temporal gyrus</a:t>
            </a:r>
          </a:p>
          <a:p>
            <a:r>
              <a:rPr lang="en-US" dirty="0"/>
              <a:t>N1 is very sensitive to attention.</a:t>
            </a:r>
          </a:p>
          <a:p>
            <a:endParaRPr lang="en-US" dirty="0"/>
          </a:p>
          <a:p>
            <a:r>
              <a:rPr lang="en-US" dirty="0"/>
              <a:t>As you can see in the picture, visual ERP waveforms tend to be narrower in the beginning and broadens with time.</a:t>
            </a:r>
          </a:p>
          <a:p>
            <a:r>
              <a:rPr lang="en-US" dirty="0"/>
              <a:t>This is because ABR peaks last for only 1-2ms each, whereas MLR peaks last 10-20ms each. And some cognitive peaks like P3 last for several hundred </a:t>
            </a:r>
            <a:r>
              <a:rPr lang="en-US" dirty="0" err="1"/>
              <a:t>ms.</a:t>
            </a:r>
            <a:r>
              <a:rPr lang="en-US"/>
              <a:t> </a:t>
            </a:r>
          </a:p>
          <a:p>
            <a:endParaRPr lang="en-US" dirty="0"/>
          </a:p>
        </p:txBody>
      </p:sp>
      <p:sp>
        <p:nvSpPr>
          <p:cNvPr id="4" name="Slide Number Placeholder 3"/>
          <p:cNvSpPr>
            <a:spLocks noGrp="1"/>
          </p:cNvSpPr>
          <p:nvPr>
            <p:ph type="sldNum" sz="quarter" idx="5"/>
          </p:nvPr>
        </p:nvSpPr>
        <p:spPr/>
        <p:txBody>
          <a:bodyPr/>
          <a:lstStyle/>
          <a:p>
            <a:fld id="{ABCB040E-7711-EF49-8553-F84D830A7363}" type="slidenum">
              <a:rPr lang="en-US" smtClean="0"/>
              <a:t>10</a:t>
            </a:fld>
            <a:endParaRPr lang="en-US"/>
          </a:p>
        </p:txBody>
      </p:sp>
    </p:spTree>
    <p:extLst>
      <p:ext uri="{BB962C8B-B14F-4D97-AF65-F5344CB8AC3E}">
        <p14:creationId xmlns:p14="http://schemas.microsoft.com/office/powerpoint/2010/main" val="2278906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A58E-2687-1C48-B74D-11A8F1F9B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7B50D3-5E57-F549-A98A-29904A7BF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DA8431-DE46-444D-96EC-CF765E4DE22D}"/>
              </a:ext>
            </a:extLst>
          </p:cNvPr>
          <p:cNvSpPr>
            <a:spLocks noGrp="1"/>
          </p:cNvSpPr>
          <p:nvPr>
            <p:ph type="dt" sz="half" idx="10"/>
          </p:nvPr>
        </p:nvSpPr>
        <p:spPr/>
        <p:txBody>
          <a:bodyPr/>
          <a:lstStyle/>
          <a:p>
            <a:fld id="{78A2BE07-1199-C04F-B641-8A978D96F3A4}" type="datetimeFigureOut">
              <a:rPr lang="en-US" smtClean="0"/>
              <a:t>7/11/19</a:t>
            </a:fld>
            <a:endParaRPr lang="en-US"/>
          </a:p>
        </p:txBody>
      </p:sp>
      <p:sp>
        <p:nvSpPr>
          <p:cNvPr id="5" name="Footer Placeholder 4">
            <a:extLst>
              <a:ext uri="{FF2B5EF4-FFF2-40B4-BE49-F238E27FC236}">
                <a16:creationId xmlns:a16="http://schemas.microsoft.com/office/drawing/2014/main" id="{D11D5B12-A6F0-A448-9952-EBBCABCF9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B40C2-8073-B44B-9BFB-080F72D9F930}"/>
              </a:ext>
            </a:extLst>
          </p:cNvPr>
          <p:cNvSpPr>
            <a:spLocks noGrp="1"/>
          </p:cNvSpPr>
          <p:nvPr>
            <p:ph type="sldNum" sz="quarter" idx="12"/>
          </p:nvPr>
        </p:nvSpPr>
        <p:spPr/>
        <p:txBody>
          <a:bodyPr/>
          <a:lstStyle/>
          <a:p>
            <a:fld id="{C81F90CA-4D86-8B48-A315-3904A7342631}" type="slidenum">
              <a:rPr lang="en-US" smtClean="0"/>
              <a:t>‹#›</a:t>
            </a:fld>
            <a:endParaRPr lang="en-US"/>
          </a:p>
        </p:txBody>
      </p:sp>
    </p:spTree>
    <p:extLst>
      <p:ext uri="{BB962C8B-B14F-4D97-AF65-F5344CB8AC3E}">
        <p14:creationId xmlns:p14="http://schemas.microsoft.com/office/powerpoint/2010/main" val="98586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885C-6672-4346-939E-B78E664A7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A4DA7F-E3F9-0746-9D9C-894C6A8DFC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8247C-0D18-884E-A6AA-E44CDD82DD9E}"/>
              </a:ext>
            </a:extLst>
          </p:cNvPr>
          <p:cNvSpPr>
            <a:spLocks noGrp="1"/>
          </p:cNvSpPr>
          <p:nvPr>
            <p:ph type="dt" sz="half" idx="10"/>
          </p:nvPr>
        </p:nvSpPr>
        <p:spPr/>
        <p:txBody>
          <a:bodyPr/>
          <a:lstStyle/>
          <a:p>
            <a:fld id="{78A2BE07-1199-C04F-B641-8A978D96F3A4}" type="datetimeFigureOut">
              <a:rPr lang="en-US" smtClean="0"/>
              <a:t>7/11/19</a:t>
            </a:fld>
            <a:endParaRPr lang="en-US"/>
          </a:p>
        </p:txBody>
      </p:sp>
      <p:sp>
        <p:nvSpPr>
          <p:cNvPr id="5" name="Footer Placeholder 4">
            <a:extLst>
              <a:ext uri="{FF2B5EF4-FFF2-40B4-BE49-F238E27FC236}">
                <a16:creationId xmlns:a16="http://schemas.microsoft.com/office/drawing/2014/main" id="{F5C563AC-83E4-E345-A2F5-5466716A8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68A58-6F7E-254C-AC82-8F12EE1DAAFE}"/>
              </a:ext>
            </a:extLst>
          </p:cNvPr>
          <p:cNvSpPr>
            <a:spLocks noGrp="1"/>
          </p:cNvSpPr>
          <p:nvPr>
            <p:ph type="sldNum" sz="quarter" idx="12"/>
          </p:nvPr>
        </p:nvSpPr>
        <p:spPr/>
        <p:txBody>
          <a:bodyPr/>
          <a:lstStyle/>
          <a:p>
            <a:fld id="{C81F90CA-4D86-8B48-A315-3904A7342631}" type="slidenum">
              <a:rPr lang="en-US" smtClean="0"/>
              <a:t>‹#›</a:t>
            </a:fld>
            <a:endParaRPr lang="en-US"/>
          </a:p>
        </p:txBody>
      </p:sp>
    </p:spTree>
    <p:extLst>
      <p:ext uri="{BB962C8B-B14F-4D97-AF65-F5344CB8AC3E}">
        <p14:creationId xmlns:p14="http://schemas.microsoft.com/office/powerpoint/2010/main" val="191332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A04600-2702-B64B-A23E-30949BCD38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3D1792-67D8-C948-B036-DFB451B425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D1FBA-7E8E-CC4E-A282-E7FAD4EB6BEA}"/>
              </a:ext>
            </a:extLst>
          </p:cNvPr>
          <p:cNvSpPr>
            <a:spLocks noGrp="1"/>
          </p:cNvSpPr>
          <p:nvPr>
            <p:ph type="dt" sz="half" idx="10"/>
          </p:nvPr>
        </p:nvSpPr>
        <p:spPr/>
        <p:txBody>
          <a:bodyPr/>
          <a:lstStyle/>
          <a:p>
            <a:fld id="{78A2BE07-1199-C04F-B641-8A978D96F3A4}" type="datetimeFigureOut">
              <a:rPr lang="en-US" smtClean="0"/>
              <a:t>7/11/19</a:t>
            </a:fld>
            <a:endParaRPr lang="en-US"/>
          </a:p>
        </p:txBody>
      </p:sp>
      <p:sp>
        <p:nvSpPr>
          <p:cNvPr id="5" name="Footer Placeholder 4">
            <a:extLst>
              <a:ext uri="{FF2B5EF4-FFF2-40B4-BE49-F238E27FC236}">
                <a16:creationId xmlns:a16="http://schemas.microsoft.com/office/drawing/2014/main" id="{7F890E03-D0EC-3D40-B3A9-7510EF6EF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BB185-EA1C-1046-A6AD-C6046CA5D409}"/>
              </a:ext>
            </a:extLst>
          </p:cNvPr>
          <p:cNvSpPr>
            <a:spLocks noGrp="1"/>
          </p:cNvSpPr>
          <p:nvPr>
            <p:ph type="sldNum" sz="quarter" idx="12"/>
          </p:nvPr>
        </p:nvSpPr>
        <p:spPr/>
        <p:txBody>
          <a:bodyPr/>
          <a:lstStyle/>
          <a:p>
            <a:fld id="{C81F90CA-4D86-8B48-A315-3904A7342631}" type="slidenum">
              <a:rPr lang="en-US" smtClean="0"/>
              <a:t>‹#›</a:t>
            </a:fld>
            <a:endParaRPr lang="en-US"/>
          </a:p>
        </p:txBody>
      </p:sp>
    </p:spTree>
    <p:extLst>
      <p:ext uri="{BB962C8B-B14F-4D97-AF65-F5344CB8AC3E}">
        <p14:creationId xmlns:p14="http://schemas.microsoft.com/office/powerpoint/2010/main" val="310163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D0A-CC14-8440-A2A4-B89BA43B7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35FC3-64DE-1A4E-B4D4-C5F564D154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13ABA-8F40-0C4C-89D7-E945902C41AA}"/>
              </a:ext>
            </a:extLst>
          </p:cNvPr>
          <p:cNvSpPr>
            <a:spLocks noGrp="1"/>
          </p:cNvSpPr>
          <p:nvPr>
            <p:ph type="dt" sz="half" idx="10"/>
          </p:nvPr>
        </p:nvSpPr>
        <p:spPr/>
        <p:txBody>
          <a:bodyPr/>
          <a:lstStyle/>
          <a:p>
            <a:fld id="{78A2BE07-1199-C04F-B641-8A978D96F3A4}" type="datetimeFigureOut">
              <a:rPr lang="en-US" smtClean="0"/>
              <a:t>7/11/19</a:t>
            </a:fld>
            <a:endParaRPr lang="en-US"/>
          </a:p>
        </p:txBody>
      </p:sp>
      <p:sp>
        <p:nvSpPr>
          <p:cNvPr id="5" name="Footer Placeholder 4">
            <a:extLst>
              <a:ext uri="{FF2B5EF4-FFF2-40B4-BE49-F238E27FC236}">
                <a16:creationId xmlns:a16="http://schemas.microsoft.com/office/drawing/2014/main" id="{C4A9FDD3-B034-1F4F-B7B2-6F7247B1B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34C77-E743-B04E-B314-A2A326BFC655}"/>
              </a:ext>
            </a:extLst>
          </p:cNvPr>
          <p:cNvSpPr>
            <a:spLocks noGrp="1"/>
          </p:cNvSpPr>
          <p:nvPr>
            <p:ph type="sldNum" sz="quarter" idx="12"/>
          </p:nvPr>
        </p:nvSpPr>
        <p:spPr/>
        <p:txBody>
          <a:bodyPr/>
          <a:lstStyle/>
          <a:p>
            <a:fld id="{C81F90CA-4D86-8B48-A315-3904A7342631}" type="slidenum">
              <a:rPr lang="en-US" smtClean="0"/>
              <a:t>‹#›</a:t>
            </a:fld>
            <a:endParaRPr lang="en-US"/>
          </a:p>
        </p:txBody>
      </p:sp>
    </p:spTree>
    <p:extLst>
      <p:ext uri="{BB962C8B-B14F-4D97-AF65-F5344CB8AC3E}">
        <p14:creationId xmlns:p14="http://schemas.microsoft.com/office/powerpoint/2010/main" val="265640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4CC4-FC55-564E-A6CA-FD62B7F031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2F05DC-14B6-F646-BD6E-ACEBDEBDF9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C20127-75FA-4645-8282-A47F171A7273}"/>
              </a:ext>
            </a:extLst>
          </p:cNvPr>
          <p:cNvSpPr>
            <a:spLocks noGrp="1"/>
          </p:cNvSpPr>
          <p:nvPr>
            <p:ph type="dt" sz="half" idx="10"/>
          </p:nvPr>
        </p:nvSpPr>
        <p:spPr/>
        <p:txBody>
          <a:bodyPr/>
          <a:lstStyle/>
          <a:p>
            <a:fld id="{78A2BE07-1199-C04F-B641-8A978D96F3A4}" type="datetimeFigureOut">
              <a:rPr lang="en-US" smtClean="0"/>
              <a:t>7/11/19</a:t>
            </a:fld>
            <a:endParaRPr lang="en-US"/>
          </a:p>
        </p:txBody>
      </p:sp>
      <p:sp>
        <p:nvSpPr>
          <p:cNvPr id="5" name="Footer Placeholder 4">
            <a:extLst>
              <a:ext uri="{FF2B5EF4-FFF2-40B4-BE49-F238E27FC236}">
                <a16:creationId xmlns:a16="http://schemas.microsoft.com/office/drawing/2014/main" id="{87FB44B3-0BDD-C344-9173-DA0452C67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82784-7353-2A47-B250-CBB0B6D9DFE3}"/>
              </a:ext>
            </a:extLst>
          </p:cNvPr>
          <p:cNvSpPr>
            <a:spLocks noGrp="1"/>
          </p:cNvSpPr>
          <p:nvPr>
            <p:ph type="sldNum" sz="quarter" idx="12"/>
          </p:nvPr>
        </p:nvSpPr>
        <p:spPr/>
        <p:txBody>
          <a:bodyPr/>
          <a:lstStyle/>
          <a:p>
            <a:fld id="{C81F90CA-4D86-8B48-A315-3904A7342631}" type="slidenum">
              <a:rPr lang="en-US" smtClean="0"/>
              <a:t>‹#›</a:t>
            </a:fld>
            <a:endParaRPr lang="en-US"/>
          </a:p>
        </p:txBody>
      </p:sp>
    </p:spTree>
    <p:extLst>
      <p:ext uri="{BB962C8B-B14F-4D97-AF65-F5344CB8AC3E}">
        <p14:creationId xmlns:p14="http://schemas.microsoft.com/office/powerpoint/2010/main" val="790106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6BCF-FE5E-D24A-97CA-05BF659AF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3095E-F3EC-154B-8F93-AB3E5D41C7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9E2936-23A0-464A-A400-652F3966BB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2D3A1A-B116-3C4C-8EF8-CE16A6AE6714}"/>
              </a:ext>
            </a:extLst>
          </p:cNvPr>
          <p:cNvSpPr>
            <a:spLocks noGrp="1"/>
          </p:cNvSpPr>
          <p:nvPr>
            <p:ph type="dt" sz="half" idx="10"/>
          </p:nvPr>
        </p:nvSpPr>
        <p:spPr/>
        <p:txBody>
          <a:bodyPr/>
          <a:lstStyle/>
          <a:p>
            <a:fld id="{78A2BE07-1199-C04F-B641-8A978D96F3A4}" type="datetimeFigureOut">
              <a:rPr lang="en-US" smtClean="0"/>
              <a:t>7/11/19</a:t>
            </a:fld>
            <a:endParaRPr lang="en-US"/>
          </a:p>
        </p:txBody>
      </p:sp>
      <p:sp>
        <p:nvSpPr>
          <p:cNvPr id="6" name="Footer Placeholder 5">
            <a:extLst>
              <a:ext uri="{FF2B5EF4-FFF2-40B4-BE49-F238E27FC236}">
                <a16:creationId xmlns:a16="http://schemas.microsoft.com/office/drawing/2014/main" id="{E1801AAA-B1D7-7546-A999-D6884982D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29B7E-EC5E-FE4F-BCEF-9CC2163F1F5C}"/>
              </a:ext>
            </a:extLst>
          </p:cNvPr>
          <p:cNvSpPr>
            <a:spLocks noGrp="1"/>
          </p:cNvSpPr>
          <p:nvPr>
            <p:ph type="sldNum" sz="quarter" idx="12"/>
          </p:nvPr>
        </p:nvSpPr>
        <p:spPr/>
        <p:txBody>
          <a:bodyPr/>
          <a:lstStyle/>
          <a:p>
            <a:fld id="{C81F90CA-4D86-8B48-A315-3904A7342631}" type="slidenum">
              <a:rPr lang="en-US" smtClean="0"/>
              <a:t>‹#›</a:t>
            </a:fld>
            <a:endParaRPr lang="en-US"/>
          </a:p>
        </p:txBody>
      </p:sp>
    </p:spTree>
    <p:extLst>
      <p:ext uri="{BB962C8B-B14F-4D97-AF65-F5344CB8AC3E}">
        <p14:creationId xmlns:p14="http://schemas.microsoft.com/office/powerpoint/2010/main" val="4134634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0DB4-EE76-C84F-85AF-106595F3E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333342-FF93-BF4E-ACB0-B867F748D7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7A28E3-7551-7942-8800-8A37B999E9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D2E40-06E0-9C47-AA5C-583C384B6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24ACB3-4E1C-ED4F-ACBC-462273DB6A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9B318F-07BB-0546-93B6-93DBCDC47907}"/>
              </a:ext>
            </a:extLst>
          </p:cNvPr>
          <p:cNvSpPr>
            <a:spLocks noGrp="1"/>
          </p:cNvSpPr>
          <p:nvPr>
            <p:ph type="dt" sz="half" idx="10"/>
          </p:nvPr>
        </p:nvSpPr>
        <p:spPr/>
        <p:txBody>
          <a:bodyPr/>
          <a:lstStyle/>
          <a:p>
            <a:fld id="{78A2BE07-1199-C04F-B641-8A978D96F3A4}" type="datetimeFigureOut">
              <a:rPr lang="en-US" smtClean="0"/>
              <a:t>7/11/19</a:t>
            </a:fld>
            <a:endParaRPr lang="en-US"/>
          </a:p>
        </p:txBody>
      </p:sp>
      <p:sp>
        <p:nvSpPr>
          <p:cNvPr id="8" name="Footer Placeholder 7">
            <a:extLst>
              <a:ext uri="{FF2B5EF4-FFF2-40B4-BE49-F238E27FC236}">
                <a16:creationId xmlns:a16="http://schemas.microsoft.com/office/drawing/2014/main" id="{B391FB3E-162C-2146-A876-55BB13CD8B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5DE230-638F-B842-B788-71B6E3AA65DB}"/>
              </a:ext>
            </a:extLst>
          </p:cNvPr>
          <p:cNvSpPr>
            <a:spLocks noGrp="1"/>
          </p:cNvSpPr>
          <p:nvPr>
            <p:ph type="sldNum" sz="quarter" idx="12"/>
          </p:nvPr>
        </p:nvSpPr>
        <p:spPr/>
        <p:txBody>
          <a:bodyPr/>
          <a:lstStyle/>
          <a:p>
            <a:fld id="{C81F90CA-4D86-8B48-A315-3904A7342631}" type="slidenum">
              <a:rPr lang="en-US" smtClean="0"/>
              <a:t>‹#›</a:t>
            </a:fld>
            <a:endParaRPr lang="en-US"/>
          </a:p>
        </p:txBody>
      </p:sp>
    </p:spTree>
    <p:extLst>
      <p:ext uri="{BB962C8B-B14F-4D97-AF65-F5344CB8AC3E}">
        <p14:creationId xmlns:p14="http://schemas.microsoft.com/office/powerpoint/2010/main" val="151492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5D86-AE73-584E-B24A-52BA68F80B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541D7D-862F-9E4D-9706-E456E8EDA45D}"/>
              </a:ext>
            </a:extLst>
          </p:cNvPr>
          <p:cNvSpPr>
            <a:spLocks noGrp="1"/>
          </p:cNvSpPr>
          <p:nvPr>
            <p:ph type="dt" sz="half" idx="10"/>
          </p:nvPr>
        </p:nvSpPr>
        <p:spPr/>
        <p:txBody>
          <a:bodyPr/>
          <a:lstStyle/>
          <a:p>
            <a:fld id="{78A2BE07-1199-C04F-B641-8A978D96F3A4}" type="datetimeFigureOut">
              <a:rPr lang="en-US" smtClean="0"/>
              <a:t>7/11/19</a:t>
            </a:fld>
            <a:endParaRPr lang="en-US"/>
          </a:p>
        </p:txBody>
      </p:sp>
      <p:sp>
        <p:nvSpPr>
          <p:cNvPr id="4" name="Footer Placeholder 3">
            <a:extLst>
              <a:ext uri="{FF2B5EF4-FFF2-40B4-BE49-F238E27FC236}">
                <a16:creationId xmlns:a16="http://schemas.microsoft.com/office/drawing/2014/main" id="{B3AFBF6A-8ABB-6746-BCA2-CB533F5FA4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5842DB-E714-6E4B-B497-CB2BE26B582F}"/>
              </a:ext>
            </a:extLst>
          </p:cNvPr>
          <p:cNvSpPr>
            <a:spLocks noGrp="1"/>
          </p:cNvSpPr>
          <p:nvPr>
            <p:ph type="sldNum" sz="quarter" idx="12"/>
          </p:nvPr>
        </p:nvSpPr>
        <p:spPr/>
        <p:txBody>
          <a:bodyPr/>
          <a:lstStyle/>
          <a:p>
            <a:fld id="{C81F90CA-4D86-8B48-A315-3904A7342631}" type="slidenum">
              <a:rPr lang="en-US" smtClean="0"/>
              <a:t>‹#›</a:t>
            </a:fld>
            <a:endParaRPr lang="en-US"/>
          </a:p>
        </p:txBody>
      </p:sp>
    </p:spTree>
    <p:extLst>
      <p:ext uri="{BB962C8B-B14F-4D97-AF65-F5344CB8AC3E}">
        <p14:creationId xmlns:p14="http://schemas.microsoft.com/office/powerpoint/2010/main" val="270448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9D0890-5A0E-A746-9D41-2BAFB59D88FC}"/>
              </a:ext>
            </a:extLst>
          </p:cNvPr>
          <p:cNvSpPr>
            <a:spLocks noGrp="1"/>
          </p:cNvSpPr>
          <p:nvPr>
            <p:ph type="dt" sz="half" idx="10"/>
          </p:nvPr>
        </p:nvSpPr>
        <p:spPr/>
        <p:txBody>
          <a:bodyPr/>
          <a:lstStyle/>
          <a:p>
            <a:fld id="{78A2BE07-1199-C04F-B641-8A978D96F3A4}" type="datetimeFigureOut">
              <a:rPr lang="en-US" smtClean="0"/>
              <a:t>7/11/19</a:t>
            </a:fld>
            <a:endParaRPr lang="en-US"/>
          </a:p>
        </p:txBody>
      </p:sp>
      <p:sp>
        <p:nvSpPr>
          <p:cNvPr id="3" name="Footer Placeholder 2">
            <a:extLst>
              <a:ext uri="{FF2B5EF4-FFF2-40B4-BE49-F238E27FC236}">
                <a16:creationId xmlns:a16="http://schemas.microsoft.com/office/drawing/2014/main" id="{EFE20C4F-C328-6945-82B5-FAEAAD523C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903470-2345-FF42-826F-7EEFC82F789C}"/>
              </a:ext>
            </a:extLst>
          </p:cNvPr>
          <p:cNvSpPr>
            <a:spLocks noGrp="1"/>
          </p:cNvSpPr>
          <p:nvPr>
            <p:ph type="sldNum" sz="quarter" idx="12"/>
          </p:nvPr>
        </p:nvSpPr>
        <p:spPr/>
        <p:txBody>
          <a:bodyPr/>
          <a:lstStyle/>
          <a:p>
            <a:fld id="{C81F90CA-4D86-8B48-A315-3904A7342631}" type="slidenum">
              <a:rPr lang="en-US" smtClean="0"/>
              <a:t>‹#›</a:t>
            </a:fld>
            <a:endParaRPr lang="en-US"/>
          </a:p>
        </p:txBody>
      </p:sp>
    </p:spTree>
    <p:extLst>
      <p:ext uri="{BB962C8B-B14F-4D97-AF65-F5344CB8AC3E}">
        <p14:creationId xmlns:p14="http://schemas.microsoft.com/office/powerpoint/2010/main" val="490674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F18C-BDA9-7B4D-B55F-FD4EEFC0F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BF3ABC-1E6D-8549-8C88-9E1C352D1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8ECEF-A15A-FD4B-BED9-92D858C02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E02726-C8D5-634B-80AB-4A12EAEC8A77}"/>
              </a:ext>
            </a:extLst>
          </p:cNvPr>
          <p:cNvSpPr>
            <a:spLocks noGrp="1"/>
          </p:cNvSpPr>
          <p:nvPr>
            <p:ph type="dt" sz="half" idx="10"/>
          </p:nvPr>
        </p:nvSpPr>
        <p:spPr/>
        <p:txBody>
          <a:bodyPr/>
          <a:lstStyle/>
          <a:p>
            <a:fld id="{78A2BE07-1199-C04F-B641-8A978D96F3A4}" type="datetimeFigureOut">
              <a:rPr lang="en-US" smtClean="0"/>
              <a:t>7/11/19</a:t>
            </a:fld>
            <a:endParaRPr lang="en-US"/>
          </a:p>
        </p:txBody>
      </p:sp>
      <p:sp>
        <p:nvSpPr>
          <p:cNvPr id="6" name="Footer Placeholder 5">
            <a:extLst>
              <a:ext uri="{FF2B5EF4-FFF2-40B4-BE49-F238E27FC236}">
                <a16:creationId xmlns:a16="http://schemas.microsoft.com/office/drawing/2014/main" id="{A93A4A5C-A1CE-3E41-BDC7-ACE15C9FC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36FF56-D609-8F4D-A913-5246FE392B23}"/>
              </a:ext>
            </a:extLst>
          </p:cNvPr>
          <p:cNvSpPr>
            <a:spLocks noGrp="1"/>
          </p:cNvSpPr>
          <p:nvPr>
            <p:ph type="sldNum" sz="quarter" idx="12"/>
          </p:nvPr>
        </p:nvSpPr>
        <p:spPr/>
        <p:txBody>
          <a:bodyPr/>
          <a:lstStyle/>
          <a:p>
            <a:fld id="{C81F90CA-4D86-8B48-A315-3904A7342631}" type="slidenum">
              <a:rPr lang="en-US" smtClean="0"/>
              <a:t>‹#›</a:t>
            </a:fld>
            <a:endParaRPr lang="en-US"/>
          </a:p>
        </p:txBody>
      </p:sp>
    </p:spTree>
    <p:extLst>
      <p:ext uri="{BB962C8B-B14F-4D97-AF65-F5344CB8AC3E}">
        <p14:creationId xmlns:p14="http://schemas.microsoft.com/office/powerpoint/2010/main" val="314198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96170-627D-9B4F-A0FF-0D3B1C271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7EEE0F-CC5B-2B43-AE8F-38D1F86A2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E8CAFF-306D-5E41-8DA9-FDA5C9816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E9D9A4-4D52-BC41-A1B9-DD77611D0FF2}"/>
              </a:ext>
            </a:extLst>
          </p:cNvPr>
          <p:cNvSpPr>
            <a:spLocks noGrp="1"/>
          </p:cNvSpPr>
          <p:nvPr>
            <p:ph type="dt" sz="half" idx="10"/>
          </p:nvPr>
        </p:nvSpPr>
        <p:spPr/>
        <p:txBody>
          <a:bodyPr/>
          <a:lstStyle/>
          <a:p>
            <a:fld id="{78A2BE07-1199-C04F-B641-8A978D96F3A4}" type="datetimeFigureOut">
              <a:rPr lang="en-US" smtClean="0"/>
              <a:t>7/11/19</a:t>
            </a:fld>
            <a:endParaRPr lang="en-US"/>
          </a:p>
        </p:txBody>
      </p:sp>
      <p:sp>
        <p:nvSpPr>
          <p:cNvPr id="6" name="Footer Placeholder 5">
            <a:extLst>
              <a:ext uri="{FF2B5EF4-FFF2-40B4-BE49-F238E27FC236}">
                <a16:creationId xmlns:a16="http://schemas.microsoft.com/office/drawing/2014/main" id="{160B3947-1A9E-8B44-8241-05534D8BA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9F5166-E2CE-224F-85A6-FD3F8C984BEB}"/>
              </a:ext>
            </a:extLst>
          </p:cNvPr>
          <p:cNvSpPr>
            <a:spLocks noGrp="1"/>
          </p:cNvSpPr>
          <p:nvPr>
            <p:ph type="sldNum" sz="quarter" idx="12"/>
          </p:nvPr>
        </p:nvSpPr>
        <p:spPr/>
        <p:txBody>
          <a:bodyPr/>
          <a:lstStyle/>
          <a:p>
            <a:fld id="{C81F90CA-4D86-8B48-A315-3904A7342631}" type="slidenum">
              <a:rPr lang="en-US" smtClean="0"/>
              <a:t>‹#›</a:t>
            </a:fld>
            <a:endParaRPr lang="en-US"/>
          </a:p>
        </p:txBody>
      </p:sp>
    </p:spTree>
    <p:extLst>
      <p:ext uri="{BB962C8B-B14F-4D97-AF65-F5344CB8AC3E}">
        <p14:creationId xmlns:p14="http://schemas.microsoft.com/office/powerpoint/2010/main" val="188655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1260AB-78F3-304F-A530-43B29E6E0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4A4323-7D0A-FD43-938B-3C3D08B9A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A82BF6-F3E9-BD46-A1A6-3F29B5D3D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A2BE07-1199-C04F-B641-8A978D96F3A4}" type="datetimeFigureOut">
              <a:rPr lang="en-US" smtClean="0"/>
              <a:t>7/11/19</a:t>
            </a:fld>
            <a:endParaRPr lang="en-US"/>
          </a:p>
        </p:txBody>
      </p:sp>
      <p:sp>
        <p:nvSpPr>
          <p:cNvPr id="5" name="Footer Placeholder 4">
            <a:extLst>
              <a:ext uri="{FF2B5EF4-FFF2-40B4-BE49-F238E27FC236}">
                <a16:creationId xmlns:a16="http://schemas.microsoft.com/office/drawing/2014/main" id="{EAF489D9-E288-A349-A83A-9171F5E9B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DE39B7-04F6-7B42-A633-26040D0649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F90CA-4D86-8B48-A315-3904A7342631}" type="slidenum">
              <a:rPr lang="en-US" smtClean="0"/>
              <a:t>‹#›</a:t>
            </a:fld>
            <a:endParaRPr lang="en-US"/>
          </a:p>
        </p:txBody>
      </p:sp>
    </p:spTree>
    <p:extLst>
      <p:ext uri="{BB962C8B-B14F-4D97-AF65-F5344CB8AC3E}">
        <p14:creationId xmlns:p14="http://schemas.microsoft.com/office/powerpoint/2010/main" val="272486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a:extLst>
              <a:ext uri="{FF2B5EF4-FFF2-40B4-BE49-F238E27FC236}">
                <a16:creationId xmlns:a16="http://schemas.microsoft.com/office/drawing/2014/main" id="{B4EBBCEE-B339-2844-9D7E-458B2CBC4223}"/>
              </a:ext>
            </a:extLst>
          </p:cNvPr>
          <p:cNvSpPr>
            <a:spLocks noGrp="1"/>
          </p:cNvSpPr>
          <p:nvPr>
            <p:ph type="subTitle" idx="1"/>
          </p:nvPr>
        </p:nvSpPr>
        <p:spPr>
          <a:xfrm>
            <a:off x="1524000" y="4495800"/>
            <a:ext cx="9144000" cy="762000"/>
          </a:xfrm>
        </p:spPr>
        <p:txBody>
          <a:bodyPr>
            <a:normAutofit/>
          </a:bodyPr>
          <a:lstStyle/>
          <a:p>
            <a:r>
              <a:rPr lang="en-US" sz="1800"/>
              <a:t>Clara Rhee</a:t>
            </a:r>
          </a:p>
        </p:txBody>
      </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6C9878-CAD8-4243-BDC9-739F1A6E87F1}"/>
              </a:ext>
            </a:extLst>
          </p:cNvPr>
          <p:cNvSpPr>
            <a:spLocks noGrp="1"/>
          </p:cNvSpPr>
          <p:nvPr>
            <p:ph type="ctrTitle"/>
          </p:nvPr>
        </p:nvSpPr>
        <p:spPr>
          <a:xfrm>
            <a:off x="1524000" y="2776538"/>
            <a:ext cx="9144000" cy="1381188"/>
          </a:xfrm>
        </p:spPr>
        <p:txBody>
          <a:bodyPr anchor="ctr">
            <a:normAutofit/>
          </a:bodyPr>
          <a:lstStyle/>
          <a:p>
            <a:r>
              <a:rPr lang="en-US" sz="4000">
                <a:solidFill>
                  <a:schemeClr val="bg2"/>
                </a:solidFill>
              </a:rPr>
              <a:t>Overview of Common ERP Components </a:t>
            </a:r>
            <a:br>
              <a:rPr lang="en-US" sz="4000">
                <a:solidFill>
                  <a:schemeClr val="bg2"/>
                </a:solidFill>
              </a:rPr>
            </a:br>
            <a:r>
              <a:rPr lang="en-US" sz="4000">
                <a:solidFill>
                  <a:schemeClr val="bg2"/>
                </a:solidFill>
              </a:rPr>
              <a:t>Part 1</a:t>
            </a:r>
          </a:p>
        </p:txBody>
      </p:sp>
    </p:spTree>
    <p:extLst>
      <p:ext uri="{BB962C8B-B14F-4D97-AF65-F5344CB8AC3E}">
        <p14:creationId xmlns:p14="http://schemas.microsoft.com/office/powerpoint/2010/main" val="16029322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10F59-CFDE-1046-B60C-7BC6112950C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Auditory Sensory Responses</a:t>
            </a:r>
          </a:p>
        </p:txBody>
      </p:sp>
      <p:pic>
        <p:nvPicPr>
          <p:cNvPr id="6" name="Picture 5">
            <a:extLst>
              <a:ext uri="{FF2B5EF4-FFF2-40B4-BE49-F238E27FC236}">
                <a16:creationId xmlns:a16="http://schemas.microsoft.com/office/drawing/2014/main" id="{693A16D8-D1BE-5C44-BD2F-47694AD9C500}"/>
              </a:ext>
            </a:extLst>
          </p:cNvPr>
          <p:cNvPicPr>
            <a:picLocks noChangeAspect="1"/>
          </p:cNvPicPr>
          <p:nvPr/>
        </p:nvPicPr>
        <p:blipFill>
          <a:blip r:embed="rId3"/>
          <a:stretch>
            <a:fillRect/>
          </a:stretch>
        </p:blipFill>
        <p:spPr>
          <a:xfrm>
            <a:off x="131989" y="1388303"/>
            <a:ext cx="5552157" cy="5399473"/>
          </a:xfrm>
          <a:prstGeom prst="rect">
            <a:avLst/>
          </a:prstGeom>
        </p:spPr>
      </p:pic>
      <p:sp>
        <p:nvSpPr>
          <p:cNvPr id="8" name="TextBox 7">
            <a:extLst>
              <a:ext uri="{FF2B5EF4-FFF2-40B4-BE49-F238E27FC236}">
                <a16:creationId xmlns:a16="http://schemas.microsoft.com/office/drawing/2014/main" id="{A60A0896-FEE6-254B-8725-A8DE1F40C8FE}"/>
              </a:ext>
            </a:extLst>
          </p:cNvPr>
          <p:cNvSpPr txBox="1"/>
          <p:nvPr/>
        </p:nvSpPr>
        <p:spPr>
          <a:xfrm>
            <a:off x="6890657" y="2220686"/>
            <a:ext cx="3939668" cy="1200329"/>
          </a:xfrm>
          <a:prstGeom prst="rect">
            <a:avLst/>
          </a:prstGeom>
          <a:noFill/>
        </p:spPr>
        <p:txBody>
          <a:bodyPr wrap="none" rtlCol="0">
            <a:spAutoFit/>
          </a:bodyPr>
          <a:lstStyle/>
          <a:p>
            <a:pPr marL="285750" indent="-285750">
              <a:buFont typeface="Arial" panose="020B0604020202020204" pitchFamily="34" charset="0"/>
              <a:buChar char="•"/>
            </a:pPr>
            <a:r>
              <a:rPr lang="en-US" dirty="0"/>
              <a:t>Subcomponents</a:t>
            </a:r>
          </a:p>
          <a:p>
            <a:pPr marL="742950" lvl="1" indent="-285750">
              <a:buFont typeface="Arial" panose="020B0604020202020204" pitchFamily="34" charset="0"/>
              <a:buChar char="•"/>
            </a:pPr>
            <a:r>
              <a:rPr lang="en-US" dirty="0"/>
              <a:t>Frontocentral component</a:t>
            </a:r>
          </a:p>
          <a:p>
            <a:pPr marL="742950" lvl="1" indent="-285750">
              <a:buFont typeface="Arial" panose="020B0604020202020204" pitchFamily="34" charset="0"/>
              <a:buChar char="•"/>
            </a:pPr>
            <a:r>
              <a:rPr lang="en-US" dirty="0"/>
              <a:t>Vertex-maximum potential</a:t>
            </a:r>
          </a:p>
          <a:p>
            <a:pPr marL="742950" lvl="1" indent="-285750">
              <a:buFont typeface="Arial" panose="020B0604020202020204" pitchFamily="34" charset="0"/>
              <a:buChar char="•"/>
            </a:pPr>
            <a:r>
              <a:rPr lang="en-US" dirty="0"/>
              <a:t>Laterally distributed component</a:t>
            </a:r>
          </a:p>
        </p:txBody>
      </p:sp>
    </p:spTree>
    <p:extLst>
      <p:ext uri="{BB962C8B-B14F-4D97-AF65-F5344CB8AC3E}">
        <p14:creationId xmlns:p14="http://schemas.microsoft.com/office/powerpoint/2010/main" val="167245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9F3B87-EEB2-C64E-96B4-68EF40F0F9D5}"/>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ERP Component Categories</a:t>
            </a:r>
          </a:p>
        </p:txBody>
      </p:sp>
      <p:sp>
        <p:nvSpPr>
          <p:cNvPr id="22" name="Content Placeholder 2">
            <a:extLst>
              <a:ext uri="{FF2B5EF4-FFF2-40B4-BE49-F238E27FC236}">
                <a16:creationId xmlns:a16="http://schemas.microsoft.com/office/drawing/2014/main" id="{347547A9-D187-B046-AE43-F58338EF5AB2}"/>
              </a:ext>
            </a:extLst>
          </p:cNvPr>
          <p:cNvSpPr>
            <a:spLocks noGrp="1"/>
          </p:cNvSpPr>
          <p:nvPr>
            <p:ph idx="1"/>
          </p:nvPr>
        </p:nvSpPr>
        <p:spPr>
          <a:xfrm>
            <a:off x="4490045" y="1412489"/>
            <a:ext cx="3892845" cy="4363844"/>
          </a:xfrm>
        </p:spPr>
        <p:txBody>
          <a:bodyPr vert="horz" lIns="91440" tIns="45720" rIns="91440" bIns="45720" rtlCol="0">
            <a:normAutofit/>
          </a:bodyPr>
          <a:lstStyle/>
          <a:p>
            <a:r>
              <a:rPr lang="en-US" sz="3200" dirty="0"/>
              <a:t>Exogenous sensory components</a:t>
            </a:r>
          </a:p>
          <a:p>
            <a:r>
              <a:rPr lang="en-US" sz="3200" dirty="0"/>
              <a:t>Endogenous components</a:t>
            </a:r>
          </a:p>
          <a:p>
            <a:r>
              <a:rPr lang="en-US" sz="3200" dirty="0"/>
              <a:t>Motor components</a:t>
            </a:r>
          </a:p>
          <a:p>
            <a:endParaRPr lang="en-US" sz="3200" dirty="0"/>
          </a:p>
        </p:txBody>
      </p:sp>
      <p:sp>
        <p:nvSpPr>
          <p:cNvPr id="4" name="TextBox 3">
            <a:extLst>
              <a:ext uri="{FF2B5EF4-FFF2-40B4-BE49-F238E27FC236}">
                <a16:creationId xmlns:a16="http://schemas.microsoft.com/office/drawing/2014/main" id="{9805136E-AA6A-344F-A73D-146BBA10FCD7}"/>
              </a:ext>
            </a:extLst>
          </p:cNvPr>
          <p:cNvSpPr txBox="1"/>
          <p:nvPr/>
        </p:nvSpPr>
        <p:spPr>
          <a:xfrm>
            <a:off x="8451603" y="1412489"/>
            <a:ext cx="3613017" cy="4363844"/>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3200" dirty="0"/>
              <a:t>Naming Conventions</a:t>
            </a:r>
          </a:p>
          <a:p>
            <a:pPr marL="1028700" lvl="1" indent="-228600">
              <a:lnSpc>
                <a:spcPct val="90000"/>
              </a:lnSpc>
              <a:spcAft>
                <a:spcPts val="600"/>
              </a:spcAft>
              <a:buFont typeface="Arial" panose="020B0604020202020204" pitchFamily="34" charset="0"/>
              <a:buChar char="•"/>
            </a:pPr>
            <a:r>
              <a:rPr lang="en-US" sz="3200" dirty="0"/>
              <a:t>N400</a:t>
            </a:r>
          </a:p>
          <a:p>
            <a:pPr marL="1028700" lvl="1" indent="-228600">
              <a:lnSpc>
                <a:spcPct val="90000"/>
              </a:lnSpc>
              <a:spcAft>
                <a:spcPts val="600"/>
              </a:spcAft>
              <a:buFont typeface="Arial" panose="020B0604020202020204" pitchFamily="34" charset="0"/>
              <a:buChar char="•"/>
            </a:pPr>
            <a:r>
              <a:rPr lang="en-US" sz="3200" dirty="0"/>
              <a:t>P2</a:t>
            </a:r>
          </a:p>
          <a:p>
            <a:pPr marL="1028700" lvl="1" indent="-228600">
              <a:lnSpc>
                <a:spcPct val="90000"/>
              </a:lnSpc>
              <a:spcAft>
                <a:spcPts val="600"/>
              </a:spcAft>
              <a:buFont typeface="Arial" panose="020B0604020202020204" pitchFamily="34" charset="0"/>
              <a:buChar char="•"/>
            </a:pPr>
            <a:r>
              <a:rPr lang="en-US" sz="3200" dirty="0"/>
              <a:t>P300</a:t>
            </a:r>
          </a:p>
          <a:p>
            <a:pPr marL="1028700" lvl="1" indent="-228600">
              <a:lnSpc>
                <a:spcPct val="90000"/>
              </a:lnSpc>
              <a:spcAft>
                <a:spcPts val="600"/>
              </a:spcAft>
              <a:buFont typeface="Arial" panose="020B0604020202020204" pitchFamily="34" charset="0"/>
              <a:buChar char="•"/>
            </a:pPr>
            <a:r>
              <a:rPr lang="en-US" sz="3200" dirty="0"/>
              <a:t>P2 vs N400</a:t>
            </a:r>
          </a:p>
          <a:p>
            <a:pPr indent="-228600">
              <a:lnSpc>
                <a:spcPct val="90000"/>
              </a:lnSpc>
              <a:spcAft>
                <a:spcPts val="600"/>
              </a:spcAft>
              <a:buFont typeface="Arial" panose="020B0604020202020204" pitchFamily="34" charset="0"/>
              <a:buChar char="•"/>
            </a:pPr>
            <a:endParaRPr lang="en-US" sz="3200" dirty="0"/>
          </a:p>
        </p:txBody>
      </p:sp>
    </p:spTree>
    <p:extLst>
      <p:ext uri="{BB962C8B-B14F-4D97-AF65-F5344CB8AC3E}">
        <p14:creationId xmlns:p14="http://schemas.microsoft.com/office/powerpoint/2010/main" val="426411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4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9F83F-4C0D-2948-948E-E853DEAF1F8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Contingent </a:t>
            </a:r>
            <a:r>
              <a:rPr lang="en-US" sz="2600" dirty="0">
                <a:solidFill>
                  <a:srgbClr val="FFFFFF"/>
                </a:solidFill>
              </a:rPr>
              <a:t>N</a:t>
            </a:r>
            <a:r>
              <a:rPr lang="en-US" sz="2600" kern="1200" dirty="0">
                <a:solidFill>
                  <a:srgbClr val="FFFFFF"/>
                </a:solidFill>
                <a:latin typeface="+mj-lt"/>
                <a:ea typeface="+mj-ea"/>
                <a:cs typeface="+mj-cs"/>
              </a:rPr>
              <a:t>egative Variation (CNV)</a:t>
            </a:r>
          </a:p>
        </p:txBody>
      </p:sp>
      <p:pic>
        <p:nvPicPr>
          <p:cNvPr id="5" name="Picture 4">
            <a:extLst>
              <a:ext uri="{FF2B5EF4-FFF2-40B4-BE49-F238E27FC236}">
                <a16:creationId xmlns:a16="http://schemas.microsoft.com/office/drawing/2014/main" id="{0457A838-2259-AD4A-A654-763F3A138091}"/>
              </a:ext>
            </a:extLst>
          </p:cNvPr>
          <p:cNvPicPr>
            <a:picLocks noChangeAspect="1"/>
          </p:cNvPicPr>
          <p:nvPr/>
        </p:nvPicPr>
        <p:blipFill>
          <a:blip r:embed="rId3"/>
          <a:stretch>
            <a:fillRect/>
          </a:stretch>
        </p:blipFill>
        <p:spPr>
          <a:xfrm>
            <a:off x="4334380" y="961812"/>
            <a:ext cx="6301438" cy="4710325"/>
          </a:xfrm>
          <a:prstGeom prst="rect">
            <a:avLst/>
          </a:prstGeom>
        </p:spPr>
      </p:pic>
      <p:sp>
        <p:nvSpPr>
          <p:cNvPr id="6" name="TextBox 5">
            <a:extLst>
              <a:ext uri="{FF2B5EF4-FFF2-40B4-BE49-F238E27FC236}">
                <a16:creationId xmlns:a16="http://schemas.microsoft.com/office/drawing/2014/main" id="{D5F12856-31DC-7C4D-A1D6-754F33FC6C89}"/>
              </a:ext>
            </a:extLst>
          </p:cNvPr>
          <p:cNvSpPr txBox="1"/>
          <p:nvPr/>
        </p:nvSpPr>
        <p:spPr>
          <a:xfrm>
            <a:off x="4334380" y="6172284"/>
            <a:ext cx="492974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Stimulus-preceding negativity (SPN)</a:t>
            </a:r>
          </a:p>
        </p:txBody>
      </p:sp>
    </p:spTree>
    <p:extLst>
      <p:ext uri="{BB962C8B-B14F-4D97-AF65-F5344CB8AC3E}">
        <p14:creationId xmlns:p14="http://schemas.microsoft.com/office/powerpoint/2010/main" val="416430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4E1C16-F123-834E-B55E-86A3508FBA7D}"/>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Visual Sensory Responses</a:t>
            </a:r>
          </a:p>
        </p:txBody>
      </p:sp>
    </p:spTree>
    <p:extLst>
      <p:ext uri="{BB962C8B-B14F-4D97-AF65-F5344CB8AC3E}">
        <p14:creationId xmlns:p14="http://schemas.microsoft.com/office/powerpoint/2010/main" val="357257732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10F59-CFDE-1046-B60C-7BC6112950C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C1</a:t>
            </a:r>
          </a:p>
        </p:txBody>
      </p:sp>
      <p:pic>
        <p:nvPicPr>
          <p:cNvPr id="4" name="Picture 3">
            <a:extLst>
              <a:ext uri="{FF2B5EF4-FFF2-40B4-BE49-F238E27FC236}">
                <a16:creationId xmlns:a16="http://schemas.microsoft.com/office/drawing/2014/main" id="{14067036-78DB-3F4A-AFCD-A93FBA1AC4FA}"/>
              </a:ext>
            </a:extLst>
          </p:cNvPr>
          <p:cNvPicPr>
            <a:picLocks noChangeAspect="1"/>
          </p:cNvPicPr>
          <p:nvPr/>
        </p:nvPicPr>
        <p:blipFill>
          <a:blip r:embed="rId3"/>
          <a:stretch>
            <a:fillRect/>
          </a:stretch>
        </p:blipFill>
        <p:spPr>
          <a:xfrm>
            <a:off x="2526345" y="1485670"/>
            <a:ext cx="7139309" cy="5372330"/>
          </a:xfrm>
          <a:prstGeom prst="rect">
            <a:avLst/>
          </a:prstGeom>
        </p:spPr>
      </p:pic>
    </p:spTree>
    <p:extLst>
      <p:ext uri="{BB962C8B-B14F-4D97-AF65-F5344CB8AC3E}">
        <p14:creationId xmlns:p14="http://schemas.microsoft.com/office/powerpoint/2010/main" val="742455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10F59-CFDE-1046-B60C-7BC6112950C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P1</a:t>
            </a:r>
            <a:endParaRPr lang="en-US" sz="3200" kern="1200" dirty="0">
              <a:solidFill>
                <a:schemeClr val="bg1"/>
              </a:solidFill>
            </a:endParaRPr>
          </a:p>
        </p:txBody>
      </p:sp>
      <p:sp>
        <p:nvSpPr>
          <p:cNvPr id="3" name="TextBox 2">
            <a:extLst>
              <a:ext uri="{FF2B5EF4-FFF2-40B4-BE49-F238E27FC236}">
                <a16:creationId xmlns:a16="http://schemas.microsoft.com/office/drawing/2014/main" id="{3BC8D536-660E-5C4E-BD54-ADDCDF7B4C10}"/>
              </a:ext>
            </a:extLst>
          </p:cNvPr>
          <p:cNvSpPr txBox="1"/>
          <p:nvPr/>
        </p:nvSpPr>
        <p:spPr>
          <a:xfrm>
            <a:off x="996287" y="1978925"/>
            <a:ext cx="10263116"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C1 is followed by P1</a:t>
            </a:r>
          </a:p>
          <a:p>
            <a:pPr marL="285750" indent="-285750">
              <a:buFont typeface="Arial" panose="020B0604020202020204" pitchFamily="34" charset="0"/>
              <a:buChar char="•"/>
            </a:pPr>
            <a:r>
              <a:rPr lang="en-US" sz="3200" dirty="0"/>
              <a:t>60-90ms </a:t>
            </a:r>
            <a:r>
              <a:rPr lang="en-US" sz="3200" dirty="0" err="1"/>
              <a:t>poststimulus</a:t>
            </a:r>
            <a:r>
              <a:rPr lang="en-US" sz="3200" dirty="0"/>
              <a:t> with peak between 100 and 130 </a:t>
            </a:r>
            <a:r>
              <a:rPr lang="en-US" sz="3200" dirty="0" err="1"/>
              <a:t>ms</a:t>
            </a:r>
            <a:endParaRPr lang="en-US" sz="3200" dirty="0"/>
          </a:p>
          <a:p>
            <a:pPr marL="285750" indent="-285750">
              <a:buFont typeface="Arial" panose="020B0604020202020204" pitchFamily="34" charset="0"/>
              <a:buChar char="•"/>
            </a:pPr>
            <a:r>
              <a:rPr lang="en-US" sz="3200" dirty="0"/>
              <a:t>Onset is hard to assess</a:t>
            </a:r>
          </a:p>
          <a:p>
            <a:pPr marL="285750" indent="-285750">
              <a:buFont typeface="Arial" panose="020B0604020202020204" pitchFamily="34" charset="0"/>
              <a:buChar char="•"/>
            </a:pPr>
            <a:r>
              <a:rPr lang="en-US" sz="3200" dirty="0"/>
              <a:t>Modulated by selective attention &amp; state of arousal</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p:txBody>
      </p:sp>
      <p:pic>
        <p:nvPicPr>
          <p:cNvPr id="5" name="Picture 4">
            <a:extLst>
              <a:ext uri="{FF2B5EF4-FFF2-40B4-BE49-F238E27FC236}">
                <a16:creationId xmlns:a16="http://schemas.microsoft.com/office/drawing/2014/main" id="{DF5492C9-1D09-064E-A0C0-2E38185DDA7A}"/>
              </a:ext>
            </a:extLst>
          </p:cNvPr>
          <p:cNvPicPr>
            <a:picLocks noChangeAspect="1"/>
          </p:cNvPicPr>
          <p:nvPr/>
        </p:nvPicPr>
        <p:blipFill rotWithShape="1">
          <a:blip r:embed="rId3"/>
          <a:srcRect t="9471"/>
          <a:stretch/>
        </p:blipFill>
        <p:spPr>
          <a:xfrm>
            <a:off x="6343650" y="4024038"/>
            <a:ext cx="5695269" cy="2762048"/>
          </a:xfrm>
          <a:prstGeom prst="rect">
            <a:avLst/>
          </a:prstGeom>
        </p:spPr>
      </p:pic>
    </p:spTree>
    <p:extLst>
      <p:ext uri="{BB962C8B-B14F-4D97-AF65-F5344CB8AC3E}">
        <p14:creationId xmlns:p14="http://schemas.microsoft.com/office/powerpoint/2010/main" val="355899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795CD-08EA-3244-B6C3-143C0579B6A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N1</a:t>
            </a:r>
          </a:p>
        </p:txBody>
      </p:sp>
      <p:sp>
        <p:nvSpPr>
          <p:cNvPr id="6" name="Content Placeholder 5">
            <a:extLst>
              <a:ext uri="{FF2B5EF4-FFF2-40B4-BE49-F238E27FC236}">
                <a16:creationId xmlns:a16="http://schemas.microsoft.com/office/drawing/2014/main" id="{0B01610A-AF2F-4D4F-A1B6-9A3E9810E452}"/>
              </a:ext>
            </a:extLst>
          </p:cNvPr>
          <p:cNvSpPr>
            <a:spLocks noGrp="1"/>
          </p:cNvSpPr>
          <p:nvPr>
            <p:ph idx="1"/>
          </p:nvPr>
        </p:nvSpPr>
        <p:spPr/>
        <p:txBody>
          <a:bodyPr/>
          <a:lstStyle/>
          <a:p>
            <a:r>
              <a:rPr lang="en-US" dirty="0"/>
              <a:t>P1 is followed by N1</a:t>
            </a:r>
          </a:p>
          <a:p>
            <a:r>
              <a:rPr lang="en-US" dirty="0"/>
              <a:t>Subcomponents</a:t>
            </a:r>
          </a:p>
          <a:p>
            <a:pPr lvl="1"/>
            <a:r>
              <a:rPr lang="en-US" dirty="0"/>
              <a:t>Earliest </a:t>
            </a:r>
            <a:r>
              <a:rPr lang="en-US" dirty="0">
                <a:sym typeface="Wingdings" pitchFamily="2" charset="2"/>
              </a:rPr>
              <a:t> peaks 100-150ms at anterior electrode sites</a:t>
            </a:r>
          </a:p>
          <a:p>
            <a:pPr lvl="1"/>
            <a:r>
              <a:rPr lang="en-US" dirty="0">
                <a:sym typeface="Wingdings" pitchFamily="2" charset="2"/>
              </a:rPr>
              <a:t>Two posterior  peak 150-200ms from parietal cortex and lateral occipital cortex</a:t>
            </a:r>
          </a:p>
          <a:p>
            <a:pPr lvl="1"/>
            <a:r>
              <a:rPr lang="en-US" dirty="0">
                <a:sym typeface="Wingdings" pitchFamily="2" charset="2"/>
              </a:rPr>
              <a:t>All subcomponents are influenced by spatial attention</a:t>
            </a:r>
          </a:p>
          <a:p>
            <a:r>
              <a:rPr lang="en-US" dirty="0">
                <a:sym typeface="Wingdings" pitchFamily="2" charset="2"/>
              </a:rPr>
              <a:t>Highly refractory</a:t>
            </a:r>
          </a:p>
          <a:p>
            <a:pPr lvl="2"/>
            <a:endParaRPr lang="en-US" dirty="0"/>
          </a:p>
        </p:txBody>
      </p:sp>
    </p:spTree>
    <p:extLst>
      <p:ext uri="{BB962C8B-B14F-4D97-AF65-F5344CB8AC3E}">
        <p14:creationId xmlns:p14="http://schemas.microsoft.com/office/powerpoint/2010/main" val="237763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0F59-CFDE-1046-B60C-7BC6112950C1}"/>
              </a:ext>
            </a:extLst>
          </p:cNvPr>
          <p:cNvSpPr>
            <a:spLocks noGrp="1"/>
          </p:cNvSpPr>
          <p:nvPr>
            <p:ph type="title"/>
          </p:nvPr>
        </p:nvSpPr>
        <p:spPr>
          <a:xfrm>
            <a:off x="0" y="643467"/>
            <a:ext cx="12192000" cy="744836"/>
          </a:xfrm>
          <a:solidFill>
            <a:schemeClr val="tx1"/>
          </a:solidFill>
        </p:spPr>
        <p:txBody>
          <a:bodyPr vert="horz" lIns="91440" tIns="45720" rIns="91440" bIns="45720" rtlCol="0" anchor="ctr">
            <a:normAutofit/>
          </a:bodyPr>
          <a:lstStyle/>
          <a:p>
            <a:pPr algn="ctr"/>
            <a:r>
              <a:rPr lang="en-US" sz="3200" dirty="0">
                <a:solidFill>
                  <a:schemeClr val="bg1"/>
                </a:solidFill>
              </a:rPr>
              <a:t>N170 &amp; Vertex Positive Potential</a:t>
            </a:r>
            <a:endParaRPr lang="en-US" sz="3200" kern="1200" dirty="0">
              <a:solidFill>
                <a:schemeClr val="bg1"/>
              </a:solidFill>
            </a:endParaRPr>
          </a:p>
        </p:txBody>
      </p:sp>
      <p:sp>
        <p:nvSpPr>
          <p:cNvPr id="7" name="Content Placeholder 5">
            <a:extLst>
              <a:ext uri="{FF2B5EF4-FFF2-40B4-BE49-F238E27FC236}">
                <a16:creationId xmlns:a16="http://schemas.microsoft.com/office/drawing/2014/main" id="{089D1262-6915-4842-8475-61FDE7383C26}"/>
              </a:ext>
            </a:extLst>
          </p:cNvPr>
          <p:cNvSpPr>
            <a:spLocks noGrp="1"/>
          </p:cNvSpPr>
          <p:nvPr>
            <p:ph idx="1"/>
          </p:nvPr>
        </p:nvSpPr>
        <p:spPr>
          <a:xfrm>
            <a:off x="838200" y="1825625"/>
            <a:ext cx="10515600" cy="4351338"/>
          </a:xfrm>
        </p:spPr>
        <p:txBody>
          <a:bodyPr>
            <a:normAutofit/>
          </a:bodyPr>
          <a:lstStyle/>
          <a:p>
            <a:r>
              <a:rPr lang="en-US" sz="3600" dirty="0"/>
              <a:t>VPP: Difference from 150 to 200ms at vertex site in response to faces and non-face stimuli</a:t>
            </a:r>
          </a:p>
          <a:p>
            <a:r>
              <a:rPr lang="en-US" sz="3600" dirty="0"/>
              <a:t>N170: Faces elicit a more negative potential than non-face at lateral occipital electrode sites</a:t>
            </a:r>
          </a:p>
          <a:p>
            <a:endParaRPr lang="en-US" sz="3600" dirty="0"/>
          </a:p>
        </p:txBody>
      </p:sp>
      <p:pic>
        <p:nvPicPr>
          <p:cNvPr id="8" name="Graphic 7" descr="Smiling face with solid fill">
            <a:extLst>
              <a:ext uri="{FF2B5EF4-FFF2-40B4-BE49-F238E27FC236}">
                <a16:creationId xmlns:a16="http://schemas.microsoft.com/office/drawing/2014/main" id="{28A51800-84E7-4A48-BF14-88C9D7C71F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07285" y="4337957"/>
            <a:ext cx="2520043" cy="2520043"/>
          </a:xfrm>
          <a:prstGeom prst="rect">
            <a:avLst/>
          </a:prstGeom>
        </p:spPr>
      </p:pic>
    </p:spTree>
    <p:extLst>
      <p:ext uri="{BB962C8B-B14F-4D97-AF65-F5344CB8AC3E}">
        <p14:creationId xmlns:p14="http://schemas.microsoft.com/office/powerpoint/2010/main" val="218506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0F59-CFDE-1046-B60C-7BC6112950C1}"/>
              </a:ext>
            </a:extLst>
          </p:cNvPr>
          <p:cNvSpPr>
            <a:spLocks noGrp="1"/>
          </p:cNvSpPr>
          <p:nvPr>
            <p:ph type="title"/>
          </p:nvPr>
        </p:nvSpPr>
        <p:spPr>
          <a:xfrm>
            <a:off x="0" y="643467"/>
            <a:ext cx="12192000" cy="744836"/>
          </a:xfrm>
          <a:solidFill>
            <a:schemeClr val="tx1"/>
          </a:solidFill>
        </p:spPr>
        <p:txBody>
          <a:bodyPr vert="horz" lIns="91440" tIns="45720" rIns="91440" bIns="45720" rtlCol="0" anchor="ctr">
            <a:normAutofit/>
          </a:bodyPr>
          <a:lstStyle/>
          <a:p>
            <a:pPr algn="ctr"/>
            <a:r>
              <a:rPr lang="en-US" sz="3200" dirty="0">
                <a:solidFill>
                  <a:schemeClr val="bg1"/>
                </a:solidFill>
              </a:rPr>
              <a:t>P2</a:t>
            </a:r>
            <a:endParaRPr lang="en-US" sz="3200" kern="1200" dirty="0">
              <a:solidFill>
                <a:schemeClr val="bg1"/>
              </a:solidFill>
            </a:endParaRPr>
          </a:p>
        </p:txBody>
      </p:sp>
      <p:sp>
        <p:nvSpPr>
          <p:cNvPr id="7" name="Content Placeholder 5">
            <a:extLst>
              <a:ext uri="{FF2B5EF4-FFF2-40B4-BE49-F238E27FC236}">
                <a16:creationId xmlns:a16="http://schemas.microsoft.com/office/drawing/2014/main" id="{089D1262-6915-4842-8475-61FDE7383C26}"/>
              </a:ext>
            </a:extLst>
          </p:cNvPr>
          <p:cNvSpPr>
            <a:spLocks noGrp="1"/>
          </p:cNvSpPr>
          <p:nvPr>
            <p:ph idx="1"/>
          </p:nvPr>
        </p:nvSpPr>
        <p:spPr>
          <a:xfrm>
            <a:off x="838200" y="1825625"/>
            <a:ext cx="5257800" cy="4351338"/>
          </a:xfrm>
        </p:spPr>
        <p:txBody>
          <a:bodyPr>
            <a:normAutofit/>
          </a:bodyPr>
          <a:lstStyle/>
          <a:p>
            <a:r>
              <a:rPr lang="en-US" sz="3600" dirty="0"/>
              <a:t>P2 follows N1 wave</a:t>
            </a:r>
          </a:p>
          <a:p>
            <a:r>
              <a:rPr lang="en-US" sz="3600" dirty="0"/>
              <a:t>Larger for stimuli containing target features</a:t>
            </a:r>
          </a:p>
          <a:p>
            <a:r>
              <a:rPr lang="en-US" sz="3600" dirty="0"/>
              <a:t>Enhanced when the targets are relatively infrequent</a:t>
            </a:r>
          </a:p>
          <a:p>
            <a:endParaRPr lang="en-US" sz="3600" dirty="0"/>
          </a:p>
        </p:txBody>
      </p:sp>
      <p:pic>
        <p:nvPicPr>
          <p:cNvPr id="4" name="Picture 3">
            <a:extLst>
              <a:ext uri="{FF2B5EF4-FFF2-40B4-BE49-F238E27FC236}">
                <a16:creationId xmlns:a16="http://schemas.microsoft.com/office/drawing/2014/main" id="{B6C37797-6A7D-4A4C-A51C-35F6523C5A35}"/>
              </a:ext>
            </a:extLst>
          </p:cNvPr>
          <p:cNvPicPr>
            <a:picLocks noChangeAspect="1"/>
          </p:cNvPicPr>
          <p:nvPr/>
        </p:nvPicPr>
        <p:blipFill>
          <a:blip r:embed="rId3"/>
          <a:stretch>
            <a:fillRect/>
          </a:stretch>
        </p:blipFill>
        <p:spPr>
          <a:xfrm>
            <a:off x="6096000" y="1548600"/>
            <a:ext cx="5879546" cy="4665933"/>
          </a:xfrm>
          <a:prstGeom prst="rect">
            <a:avLst/>
          </a:prstGeom>
        </p:spPr>
      </p:pic>
    </p:spTree>
    <p:extLst>
      <p:ext uri="{BB962C8B-B14F-4D97-AF65-F5344CB8AC3E}">
        <p14:creationId xmlns:p14="http://schemas.microsoft.com/office/powerpoint/2010/main" val="2424752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1078</Words>
  <Application>Microsoft Macintosh PowerPoint</Application>
  <PresentationFormat>Widescreen</PresentationFormat>
  <Paragraphs>108</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Overview of Common ERP Components  Part 1</vt:lpstr>
      <vt:lpstr>ERP Component Categories</vt:lpstr>
      <vt:lpstr>Contingent Negative Variation (CNV)</vt:lpstr>
      <vt:lpstr>Visual Sensory Responses</vt:lpstr>
      <vt:lpstr>C1</vt:lpstr>
      <vt:lpstr>P1</vt:lpstr>
      <vt:lpstr>N1</vt:lpstr>
      <vt:lpstr>N170 &amp; Vertex Positive Potential</vt:lpstr>
      <vt:lpstr>P2</vt:lpstr>
      <vt:lpstr>Auditory Sensory Responses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Common ERP Components  Part 1</dc:title>
  <dc:creator>Chang, Yoon S</dc:creator>
  <cp:lastModifiedBy>Chang, Yoon S</cp:lastModifiedBy>
  <cp:revision>3</cp:revision>
  <dcterms:created xsi:type="dcterms:W3CDTF">2019-07-12T03:06:08Z</dcterms:created>
  <dcterms:modified xsi:type="dcterms:W3CDTF">2019-07-12T04:18:01Z</dcterms:modified>
</cp:coreProperties>
</file>