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4"/>
  </p:notesMasterIdLst>
  <p:sldIdLst>
    <p:sldId id="258"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arhee7@gmail.com" initials="c" lastIdx="1" clrIdx="0">
    <p:extLst>
      <p:ext uri="{19B8F6BF-5375-455C-9EA6-DF929625EA0E}">
        <p15:presenceInfo xmlns:p15="http://schemas.microsoft.com/office/powerpoint/2012/main" userId="f3e99964cb2e27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3" autoAdjust="0"/>
    <p:restoredTop sz="88249" autoAdjust="0"/>
  </p:normalViewPr>
  <p:slideViewPr>
    <p:cSldViewPr snapToGrid="0">
      <p:cViewPr varScale="1">
        <p:scale>
          <a:sx n="57" d="100"/>
          <a:sy n="57" d="100"/>
        </p:scale>
        <p:origin x="72"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5T14:50:56.280"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9B34B-D560-4436-9385-EC4E069BCED5}" type="datetimeFigureOut">
              <a:rPr lang="ko-KR" altLang="en-US" smtClean="0"/>
              <a:t>2019-07-16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AF785-416D-47A3-94BA-91D267BFF8CB}" type="slidenum">
              <a:rPr lang="ko-KR" altLang="en-US" smtClean="0"/>
              <a:t>‹#›</a:t>
            </a:fld>
            <a:endParaRPr lang="ko-KR" altLang="en-US"/>
          </a:p>
        </p:txBody>
      </p:sp>
    </p:spTree>
    <p:extLst>
      <p:ext uri="{BB962C8B-B14F-4D97-AF65-F5344CB8AC3E}">
        <p14:creationId xmlns:p14="http://schemas.microsoft.com/office/powerpoint/2010/main" val="160405756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time range of P3, there are several distinguishable ERP components</a:t>
            </a:r>
          </a:p>
          <a:p>
            <a:r>
              <a:rPr lang="en-US" baseline="0" dirty="0" smtClean="0"/>
              <a:t>P3a is frontally maximal and P3b is </a:t>
            </a:r>
            <a:r>
              <a:rPr lang="en-US" baseline="0" dirty="0" err="1" smtClean="0"/>
              <a:t>parietally</a:t>
            </a:r>
            <a:r>
              <a:rPr lang="en-US" baseline="0" dirty="0" smtClean="0"/>
              <a:t> maximal.</a:t>
            </a:r>
          </a:p>
          <a:p>
            <a:r>
              <a:rPr lang="en-US" baseline="0" dirty="0" smtClean="0"/>
              <a:t>Both are elicited by unpredictable infrequent changes in the stimuli (like the oddball paradigm)</a:t>
            </a:r>
          </a:p>
          <a:p>
            <a:r>
              <a:rPr lang="en-US" baseline="0" dirty="0" smtClean="0"/>
              <a:t>When researchers say P3 or P300, it usually means P3b</a:t>
            </a:r>
          </a:p>
          <a:p>
            <a:r>
              <a:rPr lang="en-US" dirty="0" smtClean="0"/>
              <a:t>Some research has</a:t>
            </a:r>
            <a:r>
              <a:rPr lang="en-US" baseline="0" dirty="0" smtClean="0"/>
              <a:t> found that unexpected~~~ elicit a frontal P3-like response. However it is not clear if this is related to P3a.</a:t>
            </a:r>
          </a:p>
          <a:p>
            <a:r>
              <a:rPr lang="en-US" baseline="0" dirty="0" err="1" smtClean="0"/>
              <a:t>Verleger</a:t>
            </a:r>
            <a:r>
              <a:rPr lang="en-US" baseline="0" dirty="0" smtClean="0"/>
              <a:t>, </a:t>
            </a:r>
            <a:r>
              <a:rPr lang="en-US" baseline="0" dirty="0" err="1" smtClean="0"/>
              <a:t>Jaskowski</a:t>
            </a:r>
            <a:r>
              <a:rPr lang="en-US" baseline="0" dirty="0" smtClean="0"/>
              <a:t>, </a:t>
            </a:r>
            <a:r>
              <a:rPr lang="en-US" baseline="0" dirty="0" err="1" smtClean="0"/>
              <a:t>Wauschkuhn</a:t>
            </a:r>
            <a:r>
              <a:rPr lang="en-US" baseline="0" dirty="0" smtClean="0"/>
              <a:t> found that P3b is observed for targets that are infrequent but are in some sense expected or awaited, whereas frontal P3 wave is elicited by stimuli that are truly unexpected or surprising</a:t>
            </a:r>
          </a:p>
          <a:p>
            <a:r>
              <a:rPr lang="en-US" baseline="0" dirty="0" smtClean="0"/>
              <a:t>But it is not clear that this frontal P3 is as automatic as the P3a</a:t>
            </a:r>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smtClean="0">
                <a:solidFill>
                  <a:prstClr val="black"/>
                </a:solidFill>
                <a:latin typeface="Calibri" panose="020F0502020204030204"/>
              </a: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390733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a:t>
            </a:r>
            <a:r>
              <a:rPr lang="en-US" baseline="0" dirty="0" smtClean="0"/>
              <a:t> neural or cognitive processes are reflected by P3? We don’t know!</a:t>
            </a:r>
          </a:p>
          <a:p>
            <a:r>
              <a:rPr lang="en-US" baseline="0" dirty="0" smtClean="0"/>
              <a:t>Most cited theory is by </a:t>
            </a:r>
            <a:r>
              <a:rPr lang="en-US" baseline="0" dirty="0" err="1" smtClean="0"/>
              <a:t>Donchin</a:t>
            </a:r>
            <a:r>
              <a:rPr lang="en-US" baseline="0" dirty="0" smtClean="0"/>
              <a:t> (1981). He proposed that P3 wave is related to process he called “context updating”</a:t>
            </a:r>
          </a:p>
          <a:p>
            <a:r>
              <a:rPr lang="en-US" baseline="0" dirty="0" smtClean="0"/>
              <a:t>This is often interpreted as updating of working memory but it is not.</a:t>
            </a:r>
          </a:p>
          <a:p>
            <a:r>
              <a:rPr lang="en-US" baseline="0" dirty="0" smtClean="0"/>
              <a:t>The word context here is a broad representations of the overall state of the environment, not specific representations of individual items or tasks.</a:t>
            </a:r>
          </a:p>
          <a:p>
            <a:r>
              <a:rPr lang="en-US" baseline="0" dirty="0" smtClean="0"/>
              <a:t>However, Luck ran several experiments assuming P3 reflects working memory updating and it has led to very sensible results.</a:t>
            </a:r>
          </a:p>
          <a:p>
            <a:r>
              <a:rPr lang="en-US" baseline="0" dirty="0" smtClean="0"/>
              <a:t>Tactical response: </a:t>
            </a:r>
            <a:r>
              <a:rPr lang="en-US" baseline="0" dirty="0" err="1" smtClean="0"/>
              <a:t>Sth</a:t>
            </a:r>
            <a:r>
              <a:rPr lang="en-US" baseline="0" dirty="0" smtClean="0"/>
              <a:t> that is done to deal with the current situation (when a pilot suddenly banks to the left to avoid a flock of birds)</a:t>
            </a:r>
          </a:p>
          <a:p>
            <a:r>
              <a:rPr lang="en-US" baseline="0" dirty="0" smtClean="0"/>
              <a:t>Strategic response: </a:t>
            </a:r>
            <a:r>
              <a:rPr lang="en-US" baseline="0" dirty="0" err="1" smtClean="0"/>
              <a:t>Sth</a:t>
            </a:r>
            <a:r>
              <a:rPr lang="en-US" baseline="0" dirty="0" smtClean="0"/>
              <a:t> that is done to prepare for the future (when a pilot chooses a different route to avoid turbulence that is predicted to occur in an hour)</a:t>
            </a:r>
            <a:br>
              <a:rPr lang="en-US" baseline="0" dirty="0" smtClean="0"/>
            </a:br>
            <a:r>
              <a:rPr lang="en-US" baseline="0" dirty="0" err="1" smtClean="0"/>
              <a:t>Donchin</a:t>
            </a:r>
            <a:r>
              <a:rPr lang="en-US" baseline="0" dirty="0" smtClean="0"/>
              <a:t> claimed that P3 reflects strategic process because it frequently occurs too late to have an impact on the behavioral response. </a:t>
            </a:r>
          </a:p>
          <a:p>
            <a:r>
              <a:rPr lang="en-US" baseline="0" dirty="0" smtClean="0"/>
              <a:t>Also, the amplitude of P3 is predictive of later memory for that stimulus</a:t>
            </a:r>
          </a:p>
          <a:p>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smtClean="0">
                <a:solidFill>
                  <a:prstClr val="black"/>
                </a:solidFill>
                <a:latin typeface="Calibri" panose="020F0502020204030204"/>
              </a: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106553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we don’t know what P3 wave means, we know what factors influence its amplitude and latency</a:t>
            </a:r>
          </a:p>
          <a:p>
            <a:r>
              <a:rPr lang="en-US" dirty="0" smtClean="0"/>
              <a:t>First,</a:t>
            </a:r>
            <a:r>
              <a:rPr lang="en-US" baseline="0" dirty="0" smtClean="0"/>
              <a:t> amplitude is affected by target probability. P3 amplitude gets larger as target probability gets smaller.</a:t>
            </a:r>
          </a:p>
          <a:p>
            <a:r>
              <a:rPr lang="en-US" baseline="0" dirty="0" smtClean="0"/>
              <a:t>However, it is not just the overall probability that matters. Local probability also matters. P3 wave elicited by a target becomes larger when it has been preceded by more and more </a:t>
            </a:r>
            <a:r>
              <a:rPr lang="en-US" baseline="0" dirty="0" err="1" smtClean="0"/>
              <a:t>nontargets</a:t>
            </a:r>
            <a:r>
              <a:rPr lang="en-US" baseline="0" dirty="0" smtClean="0"/>
              <a:t>.</a:t>
            </a:r>
          </a:p>
          <a:p>
            <a:r>
              <a:rPr lang="en-US" baseline="0" dirty="0" smtClean="0"/>
              <a:t>The crucial detail is that the probability of a given physical stimulus is not the relevant factor. It’s the probability of the task-defined stimulus category that matters.</a:t>
            </a:r>
          </a:p>
          <a:p>
            <a:r>
              <a:rPr lang="en-US" baseline="0" dirty="0" smtClean="0"/>
              <a:t>In the given examples, what the non-target is does not matter. It’s the task defined category (E or not E) that matters</a:t>
            </a:r>
          </a:p>
          <a:p>
            <a:r>
              <a:rPr lang="en-US" baseline="0" dirty="0" smtClean="0"/>
              <a:t>For decades people thought sequential probability affects P3 amplitude. However, recent studies showed that P3 amplitude is largely dependent on temporal probability.</a:t>
            </a:r>
          </a:p>
          <a:p>
            <a:r>
              <a:rPr lang="en-US" baseline="0" dirty="0" smtClean="0"/>
              <a:t>Sequential probability is number of stimuli in a particular category divided by the total number of stimuli.</a:t>
            </a:r>
          </a:p>
          <a:p>
            <a:r>
              <a:rPr lang="en-US" baseline="0" dirty="0" smtClean="0"/>
              <a:t>Temporal probability is number of stimuli in a particular category divided by the time period over which the stimuli are presented</a:t>
            </a:r>
          </a:p>
          <a:p>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a:solidFill>
                  <a:prstClr val="black"/>
                </a:solidFill>
                <a:latin typeface="Calibri" panose="020F0502020204030204"/>
              </a: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10040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a:t>
            </a:r>
            <a:r>
              <a:rPr lang="en-US" baseline="0" dirty="0" smtClean="0"/>
              <a:t> amplitude is larger when more effort is devoted to a task. Therefore P3 amplitude can be used as a measure of resource allocation. </a:t>
            </a:r>
          </a:p>
          <a:p>
            <a:r>
              <a:rPr lang="en-US" baseline="0" dirty="0" smtClean="0"/>
              <a:t>However, amplitude is smaller when the subject is uncertain of whether a given stimulus is a target or </a:t>
            </a:r>
            <a:r>
              <a:rPr lang="en-US" baseline="0" dirty="0" err="1" smtClean="0"/>
              <a:t>nontarget</a:t>
            </a:r>
            <a:r>
              <a:rPr lang="en-US" baseline="0" dirty="0" smtClean="0"/>
              <a:t>.</a:t>
            </a:r>
          </a:p>
          <a:p>
            <a:r>
              <a:rPr lang="en-US" baseline="0" dirty="0" smtClean="0"/>
              <a:t>Thus, if a task is more difficult, this might increase P3 amplitude by more effort put into the task but it might decrease amplitude by making subjects less certain of the category of a given stimulus.</a:t>
            </a:r>
          </a:p>
          <a:p>
            <a:r>
              <a:rPr lang="en-US" dirty="0" smtClean="0"/>
              <a:t>Consequently,</a:t>
            </a:r>
            <a:r>
              <a:rPr lang="en-US" baseline="0" dirty="0" smtClean="0"/>
              <a:t> there is no simple rule for determining whether P3 amplitude will get larger or smaller for more difficult tasks.</a:t>
            </a:r>
          </a:p>
          <a:p>
            <a:r>
              <a:rPr lang="en-US" baseline="0" dirty="0" smtClean="0"/>
              <a:t>Johnson proposed that Probability, Uncertainty, and Resource allocation combine to influence P3 amplitude</a:t>
            </a:r>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a:solidFill>
                  <a:prstClr val="black"/>
                </a:solidFill>
                <a:latin typeface="Calibri" panose="020F0502020204030204"/>
              </a: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92800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experiment by </a:t>
            </a:r>
            <a:r>
              <a:rPr lang="en-US" baseline="0" dirty="0" err="1" smtClean="0"/>
              <a:t>Kutas</a:t>
            </a:r>
            <a:r>
              <a:rPr lang="en-US" baseline="0" dirty="0" smtClean="0"/>
              <a:t> et al., the subjects were instructed to categorize the presented name as male or female. Male names were more frequent and female names were rare. Each name occurred only once.</a:t>
            </a:r>
          </a:p>
          <a:p>
            <a:r>
              <a:rPr lang="en-US" baseline="0" dirty="0" smtClean="0"/>
              <a:t>The graph shows that the difference between the two categories deviated from 0 at approximately 300 </a:t>
            </a:r>
            <a:r>
              <a:rPr lang="en-US" baseline="0" dirty="0" err="1" smtClean="0"/>
              <a:t>ms.</a:t>
            </a:r>
            <a:endParaRPr lang="en-US" baseline="0" dirty="0" smtClean="0"/>
          </a:p>
          <a:p>
            <a:r>
              <a:rPr lang="en-US" baseline="0" dirty="0" smtClean="0"/>
              <a:t>This provides evidence that brain had begun to determine the category of the names by 300ms</a:t>
            </a:r>
            <a:br>
              <a:rPr lang="en-US" baseline="0" dirty="0" smtClean="0"/>
            </a:br>
            <a:r>
              <a:rPr lang="en-US" baseline="0" dirty="0" smtClean="0"/>
              <a:t>The difference in onset time reflects the processing and determining if the stimulus is rare or frequent.</a:t>
            </a:r>
          </a:p>
          <a:p>
            <a:r>
              <a:rPr lang="en-US" baseline="0" dirty="0" smtClean="0"/>
              <a:t>The most widely accepted theory about the latency was that it reflects stimulus evaluation time. </a:t>
            </a:r>
          </a:p>
          <a:p>
            <a:r>
              <a:rPr lang="en-US" baseline="0" dirty="0" smtClean="0"/>
              <a:t>The P3 on rare trials reflects surprise and before a stimulus can surprise, it must be identified first. Therefore, the late onset of rare trials reflect the evaluation time.</a:t>
            </a:r>
          </a:p>
          <a:p>
            <a:r>
              <a:rPr lang="en-US" baseline="0" dirty="0" smtClean="0"/>
              <a:t>The </a:t>
            </a:r>
            <a:r>
              <a:rPr lang="en-US" baseline="0" dirty="0" err="1" smtClean="0"/>
              <a:t>Donchin</a:t>
            </a:r>
            <a:r>
              <a:rPr lang="en-US" baseline="0" dirty="0" smtClean="0"/>
              <a:t> lab however focused on the peak rather than the onset time and focused on P3 rare rather than the difference wave.</a:t>
            </a:r>
          </a:p>
          <a:p>
            <a:r>
              <a:rPr lang="en-US" dirty="0" smtClean="0"/>
              <a:t>They argue</a:t>
            </a:r>
            <a:r>
              <a:rPr lang="en-US" baseline="0" dirty="0" smtClean="0"/>
              <a:t> that t</a:t>
            </a:r>
            <a:r>
              <a:rPr lang="en-US" dirty="0" smtClean="0"/>
              <a:t>he </a:t>
            </a:r>
            <a:r>
              <a:rPr lang="en-US" baseline="0" dirty="0" smtClean="0"/>
              <a:t>onset of difference in rare and frequent waves is late because the difference cannot occur until after the brain has begun to determine whether the stimulus falls into the rare category or the frequent category.</a:t>
            </a:r>
          </a:p>
          <a:p>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a:solidFill>
                  <a:prstClr val="black"/>
                </a:solidFill>
                <a:latin typeface="Calibri" panose="020F0502020204030204"/>
              </a: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325928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 subject saw two targets on each trail </a:t>
            </a:r>
            <a:r>
              <a:rPr lang="en-US" altLang="ko-KR" dirty="0" err="1" smtClean="0"/>
              <a:t>separted</a:t>
            </a:r>
            <a:r>
              <a:rPr lang="en-US" altLang="ko-KR" dirty="0" smtClean="0"/>
              <a:t> by a variable SOA.</a:t>
            </a:r>
          </a:p>
          <a:p>
            <a:r>
              <a:rPr lang="en-US" altLang="ko-KR" dirty="0" smtClean="0"/>
              <a:t>They made speeded responses to both targets. At short SOAs, the brain will be busy processing the first target when the second target appears. This delays the </a:t>
            </a:r>
            <a:r>
              <a:rPr lang="en-US" altLang="ko-KR" dirty="0" err="1" smtClean="0"/>
              <a:t>rt</a:t>
            </a:r>
            <a:r>
              <a:rPr lang="en-US" altLang="ko-KR" dirty="0" smtClean="0"/>
              <a:t> to the second target</a:t>
            </a:r>
          </a:p>
          <a:p>
            <a:r>
              <a:rPr lang="en-US" altLang="ko-KR" dirty="0" err="1" smtClean="0"/>
              <a:t>Pashler</a:t>
            </a:r>
            <a:r>
              <a:rPr lang="en-US" altLang="ko-KR" dirty="0" smtClean="0"/>
              <a:t> theorized that this delay reflects a postponement of response selection, which is the process of determining which response should be made once the stimulus has been identified</a:t>
            </a:r>
          </a:p>
          <a:p>
            <a:r>
              <a:rPr lang="en-US" altLang="ko-KR" dirty="0" smtClean="0"/>
              <a:t>This process comes after identification and categorization of the target.</a:t>
            </a:r>
          </a:p>
          <a:p>
            <a:r>
              <a:rPr lang="en-US" altLang="ko-KR" dirty="0" smtClean="0"/>
              <a:t>If this theory is correct, then these earlier processes shouldn’t be delayed by  short SOAs. So they took 2 versions of the task where one had second target being rare and the other frequent.</a:t>
            </a:r>
          </a:p>
          <a:p>
            <a:r>
              <a:rPr lang="en-US" altLang="ko-KR" dirty="0" smtClean="0"/>
              <a:t>The P3 latency indicated that the RT slowing was mainly due to slowing of processes that follow stimulus categorization, not stimulus categorization itself.</a:t>
            </a:r>
          </a:p>
          <a:p>
            <a:r>
              <a:rPr lang="en-US" altLang="ko-KR" dirty="0" smtClean="0"/>
              <a:t>This shows that P3 component itself does not arise from the process of categorizing the stimulus. The categorization must occur before P3.</a:t>
            </a:r>
          </a:p>
          <a:p>
            <a:r>
              <a:rPr lang="en-US" altLang="ko-KR" dirty="0" smtClean="0"/>
              <a:t>In ERP experiments, like this example, the component can be used to assess the timing of processes that must have occurred prior to the time at which the waveforms diverge.</a:t>
            </a:r>
          </a:p>
          <a:p>
            <a:r>
              <a:rPr lang="en-US" altLang="ko-KR" dirty="0" smtClean="0"/>
              <a:t>In this case, we don’t need to know what cognitive process the component reflects. </a:t>
            </a:r>
          </a:p>
        </p:txBody>
      </p:sp>
      <p:sp>
        <p:nvSpPr>
          <p:cNvPr id="4" name="Slide Number Placeholder 3"/>
          <p:cNvSpPr>
            <a:spLocks noGrp="1"/>
          </p:cNvSpPr>
          <p:nvPr>
            <p:ph type="sldNum" sz="quarter" idx="5"/>
          </p:nvPr>
        </p:nvSpPr>
        <p:spPr/>
        <p:txBody>
          <a:bodyPr/>
          <a:lstStyle/>
          <a:p>
            <a:fld id="{ABCB040E-7711-EF49-8553-F84D830A7363}" type="slidenum">
              <a:rPr lang="en-US">
                <a:solidFill>
                  <a:prstClr val="black"/>
                </a:solidFill>
                <a:latin typeface="Calibri" panose="020F0502020204030204"/>
              </a: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405969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Although onset of rare-minus-frequent difference must follow stimulus categorization, this does not tell us whether P3 latency depends on </a:t>
            </a:r>
            <a:r>
              <a:rPr lang="en-US" altLang="ko-KR" dirty="0" err="1" smtClean="0"/>
              <a:t>postcategorization</a:t>
            </a:r>
            <a:r>
              <a:rPr lang="en-US" altLang="ko-KR" dirty="0" smtClean="0"/>
              <a:t>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Several studies have found that P3 latency is sensitive only to the time required to perceive and categorize the stimulus and is not sensitive to the amount of time required to select and execute a response once a stimulus has been categorized.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When subjects press RIGHT hand button for stimulus on the RIGHT and LEFT hand button for stimulus on the LEFT, P3 latency is no faster or slower than when they are asked to do the opposite.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However, when the stimulus is perceptually degraded, the P3 latency is delayed for these </a:t>
            </a:r>
            <a:r>
              <a:rPr lang="en-US" altLang="ko-KR" dirty="0" err="1" smtClean="0"/>
              <a:t>stimli</a:t>
            </a:r>
            <a:endParaRPr lang="en-US" altLang="ko-KR" dirty="0"/>
          </a:p>
        </p:txBody>
      </p:sp>
      <p:sp>
        <p:nvSpPr>
          <p:cNvPr id="4" name="Slide Number Placeholder 3"/>
          <p:cNvSpPr>
            <a:spLocks noGrp="1"/>
          </p:cNvSpPr>
          <p:nvPr>
            <p:ph type="sldNum" sz="quarter" idx="5"/>
          </p:nvPr>
        </p:nvSpPr>
        <p:spPr/>
        <p:txBody>
          <a:bodyPr/>
          <a:lstStyle/>
          <a:p>
            <a:fld id="{ABCB040E-7711-EF49-8553-F84D830A7363}" type="slidenum">
              <a:rPr lang="en-US">
                <a:solidFill>
                  <a:prstClr val="black"/>
                </a:solidFill>
                <a:latin typeface="Calibri" panose="020F0502020204030204"/>
              </a: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2210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For people with schizophrenia, P3 is often used as a biomarker.</a:t>
            </a:r>
          </a:p>
          <a:p>
            <a:r>
              <a:rPr lang="en-US" altLang="ko-KR" dirty="0" smtClean="0"/>
              <a:t>Most studies use auditory oddball paradigm and have them silently count the rare stimuli.</a:t>
            </a:r>
          </a:p>
          <a:p>
            <a:r>
              <a:rPr lang="en-US" altLang="ko-KR" dirty="0" smtClean="0"/>
              <a:t>The peak amplitude of the P3 elicited by the rare stimuli is reduced for people with schizophrenia. </a:t>
            </a:r>
          </a:p>
          <a:p>
            <a:r>
              <a:rPr lang="en-US" altLang="ko-KR" dirty="0" smtClean="0"/>
              <a:t>This result have a large effect size and exhibits excellent stability and reliability, hence they are often used as a biomarker. </a:t>
            </a:r>
          </a:p>
          <a:p>
            <a:endParaRPr lang="en-US" altLang="ko-KR" dirty="0" smtClean="0"/>
          </a:p>
          <a:p>
            <a:r>
              <a:rPr lang="en-US" altLang="ko-KR" dirty="0" smtClean="0"/>
              <a:t>However, because we do not know what P3 reflects, we cannot draw~~~~~</a:t>
            </a:r>
            <a:endParaRPr lang="en-US" altLang="ko-KR" dirty="0"/>
          </a:p>
        </p:txBody>
      </p:sp>
      <p:sp>
        <p:nvSpPr>
          <p:cNvPr id="4" name="Slide Number Placeholder 3"/>
          <p:cNvSpPr>
            <a:spLocks noGrp="1"/>
          </p:cNvSpPr>
          <p:nvPr>
            <p:ph type="sldNum" sz="quarter" idx="5"/>
          </p:nvPr>
        </p:nvSpPr>
        <p:spPr/>
        <p:txBody>
          <a:bodyPr/>
          <a:lstStyle/>
          <a:p>
            <a:fld id="{ABCB040E-7711-EF49-8553-F84D830A7363}" type="slidenum">
              <a:rPr lang="en-US">
                <a:solidFill>
                  <a:prstClr val="black"/>
                </a:solidFill>
                <a:latin typeface="Calibri" panose="020F0502020204030204"/>
              </a:rPr>
              <a:pPr/>
              <a:t>10</a:t>
            </a:fld>
            <a:endParaRPr lang="en-US">
              <a:solidFill>
                <a:prstClr val="black"/>
              </a:solidFill>
              <a:latin typeface="Calibri" panose="020F0502020204030204"/>
            </a:endParaRPr>
          </a:p>
        </p:txBody>
      </p:sp>
    </p:spTree>
    <p:extLst>
      <p:ext uri="{BB962C8B-B14F-4D97-AF65-F5344CB8AC3E}">
        <p14:creationId xmlns:p14="http://schemas.microsoft.com/office/powerpoint/2010/main" val="208833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0A58E-2687-1C48-B74D-11A8F1F9B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77B50D3-5E57-F549-A98A-29904A7BF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CDA8431-DE46-444D-96EC-CF765E4DE22D}"/>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11D5B12-A6F0-A448-9952-EBBCABCF94A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13B40C2-8073-B44B-9BFB-080F72D9F930}"/>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527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2885C-6672-4346-939E-B78E664A7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DA4DA7F-E3F9-0746-9D9C-894C6A8DFC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EF8247C-0D18-884E-A6AA-E44CDD82DD9E}"/>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5C563AC-83E4-E345-A2F5-5466716A816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8068A58-6F7E-254C-AC82-8F12EE1DAAFE}"/>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64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1A04600-2702-B64B-A23E-30949BCD3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63D1792-67D8-C948-B036-DFB451B425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75D1FBA-7E8E-CC4E-A282-E7FAD4EB6BEA}"/>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F890E03-D0EC-3D40-B3A9-7510EF6EFA4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E4BBB185-EA1C-1046-A6AD-C6046CA5D409}"/>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303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0A58E-2687-1C48-B74D-11A8F1F9B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77B50D3-5E57-F549-A98A-29904A7BF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CDA8431-DE46-444D-96EC-CF765E4DE22D}"/>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11D5B12-A6F0-A448-9952-EBBCABCF94A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13B40C2-8073-B44B-9BFB-080F72D9F930}"/>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1683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5BD0A-CC14-8440-A2A4-B89BA43B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6635FC3-64DE-1A4E-B4D4-C5F564D154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013ABA-8F40-0C4C-89D7-E945902C41AA}"/>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4A9FDD3-B034-1F4F-B7B2-6F7247B1B31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EE34C77-E743-B04E-B314-A2A326BFC655}"/>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778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34CC4-FC55-564E-A6CA-FD62B7F03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22F05DC-14B6-F646-BD6E-ACEBDEBDF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DC20127-75FA-4645-8282-A47F171A7273}"/>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87FB44B3-0BDD-C344-9173-DA0452C677E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2F82784-7353-2A47-B250-CBB0B6D9DFE3}"/>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36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26BCF-FE5E-D24A-97CA-05BF659AF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8E3095E-F3EC-154B-8F93-AB3E5D41C7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69E2936-23A0-464A-A400-652F3966BB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2D3A1A-B116-3C4C-8EF8-CE16A6AE6714}"/>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E1801AAA-B1D7-7546-A999-D6884982D86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FEF29B7E-EC5E-FE4F-BCEF-9CC2163F1F5C}"/>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8364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B0DB4-EE76-C84F-85AF-106595F3E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F333342-FF93-BF4E-ACB0-B867F748D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97A28E3-7551-7942-8800-8A37B999E9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DCD2E40-06E0-9C47-AA5C-583C384B6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924ACB3-4E1C-ED4F-ACBC-462273DB6A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69B318F-07BB-0546-93B6-93DBCDC47907}"/>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B391FB3E-162C-2146-A876-55BB13CD8B4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535DE230-638F-B842-B788-71B6E3AA65DB}"/>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32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515D86-AE73-584E-B24A-52BA68F80B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B541D7D-862F-9E4D-9706-E456E8EDA45D}"/>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B3AFBF6A-8ABB-6746-BCA2-CB533F5FA483}"/>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CD5842DB-E714-6E4B-B497-CB2BE26B582F}"/>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352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39D0890-5A0E-A746-9D41-2BAFB59D88FC}"/>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EFE20C4F-C328-6945-82B5-FAEAAD523C68}"/>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93903470-2345-FF42-826F-7EEFC82F789C}"/>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7398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B7F18C-BDA9-7B4D-B55F-FD4EEFC0F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4BF3ABC-1E6D-8549-8C88-9E1C352D1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848ECEF-A15A-FD4B-BED9-92D858C02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BE02726-C8D5-634B-80AB-4A12EAEC8A77}"/>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A93A4A5C-A1CE-3E41-BDC7-ACE15C9FC12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5636FF56-D609-8F4D-A913-5246FE392B23}"/>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900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5BD0A-CC14-8440-A2A4-B89BA43B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6635FC3-64DE-1A4E-B4D4-C5F564D154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013ABA-8F40-0C4C-89D7-E945902C41AA}"/>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4A9FDD3-B034-1F4F-B7B2-6F7247B1B31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EE34C77-E743-B04E-B314-A2A326BFC655}"/>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53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96170-627D-9B4F-A0FF-0D3B1C271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57EEE0F-CC5B-2B43-AE8F-38D1F86A2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8E8CAFF-306D-5E41-8DA9-FDA5C9816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AE9D9A4-4D52-BC41-A1B9-DD77611D0FF2}"/>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60B3947-1A9E-8B44-8241-05534D8BA533}"/>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309F5166-E2CE-224F-85A6-FD3F8C984BEB}"/>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518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2885C-6672-4346-939E-B78E664A7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DA4DA7F-E3F9-0746-9D9C-894C6A8DFC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EF8247C-0D18-884E-A6AA-E44CDD82DD9E}"/>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5C563AC-83E4-E345-A2F5-5466716A816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8068A58-6F7E-254C-AC82-8F12EE1DAAFE}"/>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8896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1A04600-2702-B64B-A23E-30949BCD3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63D1792-67D8-C948-B036-DFB451B425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75D1FBA-7E8E-CC4E-A282-E7FAD4EB6BEA}"/>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F890E03-D0EC-3D40-B3A9-7510EF6EFA4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E4BBB185-EA1C-1046-A6AD-C6046CA5D409}"/>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6942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0A58E-2687-1C48-B74D-11A8F1F9B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77B50D3-5E57-F549-A98A-29904A7BF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CDA8431-DE46-444D-96EC-CF765E4DE22D}"/>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11D5B12-A6F0-A448-9952-EBBCABCF94A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13B40C2-8073-B44B-9BFB-080F72D9F930}"/>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48818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5BD0A-CC14-8440-A2A4-B89BA43B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6635FC3-64DE-1A4E-B4D4-C5F564D154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013ABA-8F40-0C4C-89D7-E945902C41AA}"/>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4A9FDD3-B034-1F4F-B7B2-6F7247B1B31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EE34C77-E743-B04E-B314-A2A326BFC655}"/>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32769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34CC4-FC55-564E-A6CA-FD62B7F03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22F05DC-14B6-F646-BD6E-ACEBDEBDF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DC20127-75FA-4645-8282-A47F171A7273}"/>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87FB44B3-0BDD-C344-9173-DA0452C677E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2F82784-7353-2A47-B250-CBB0B6D9DFE3}"/>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9572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26BCF-FE5E-D24A-97CA-05BF659AF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8E3095E-F3EC-154B-8F93-AB3E5D41C7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69E2936-23A0-464A-A400-652F3966BB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2D3A1A-B116-3C4C-8EF8-CE16A6AE6714}"/>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E1801AAA-B1D7-7546-A999-D6884982D86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FEF29B7E-EC5E-FE4F-BCEF-9CC2163F1F5C}"/>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15343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B0DB4-EE76-C84F-85AF-106595F3E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F333342-FF93-BF4E-ACB0-B867F748D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97A28E3-7551-7942-8800-8A37B999E9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DCD2E40-06E0-9C47-AA5C-583C384B6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924ACB3-4E1C-ED4F-ACBC-462273DB6A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69B318F-07BB-0546-93B6-93DBCDC47907}"/>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B391FB3E-162C-2146-A876-55BB13CD8B4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535DE230-638F-B842-B788-71B6E3AA65DB}"/>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794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515D86-AE73-584E-B24A-52BA68F80B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B541D7D-862F-9E4D-9706-E456E8EDA45D}"/>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B3AFBF6A-8ABB-6746-BCA2-CB533F5FA483}"/>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CD5842DB-E714-6E4B-B497-CB2BE26B582F}"/>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58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39D0890-5A0E-A746-9D41-2BAFB59D88FC}"/>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EFE20C4F-C328-6945-82B5-FAEAAD523C68}"/>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93903470-2345-FF42-826F-7EEFC82F789C}"/>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319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34CC4-FC55-564E-A6CA-FD62B7F03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22F05DC-14B6-F646-BD6E-ACEBDEBDF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DC20127-75FA-4645-8282-A47F171A7273}"/>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87FB44B3-0BDD-C344-9173-DA0452C677E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2F82784-7353-2A47-B250-CBB0B6D9DFE3}"/>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8759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B7F18C-BDA9-7B4D-B55F-FD4EEFC0F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4BF3ABC-1E6D-8549-8C88-9E1C352D1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848ECEF-A15A-FD4B-BED9-92D858C02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BE02726-C8D5-634B-80AB-4A12EAEC8A77}"/>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A93A4A5C-A1CE-3E41-BDC7-ACE15C9FC12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5636FF56-D609-8F4D-A913-5246FE392B23}"/>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7717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96170-627D-9B4F-A0FF-0D3B1C271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57EEE0F-CC5B-2B43-AE8F-38D1F86A2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8E8CAFF-306D-5E41-8DA9-FDA5C9816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AE9D9A4-4D52-BC41-A1B9-DD77611D0FF2}"/>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60B3947-1A9E-8B44-8241-05534D8BA533}"/>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309F5166-E2CE-224F-85A6-FD3F8C984BEB}"/>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941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2885C-6672-4346-939E-B78E664A7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DA4DA7F-E3F9-0746-9D9C-894C6A8DFC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EF8247C-0D18-884E-A6AA-E44CDD82DD9E}"/>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5C563AC-83E4-E345-A2F5-5466716A816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8068A58-6F7E-254C-AC82-8F12EE1DAAFE}"/>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320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1A04600-2702-B64B-A23E-30949BCD3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63D1792-67D8-C948-B036-DFB451B425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75D1FBA-7E8E-CC4E-A282-E7FAD4EB6BEA}"/>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F890E03-D0EC-3D40-B3A9-7510EF6EFA4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E4BBB185-EA1C-1046-A6AD-C6046CA5D409}"/>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369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26BCF-FE5E-D24A-97CA-05BF659AF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8E3095E-F3EC-154B-8F93-AB3E5D41C7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69E2936-23A0-464A-A400-652F3966BB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2D3A1A-B116-3C4C-8EF8-CE16A6AE6714}"/>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E1801AAA-B1D7-7546-A999-D6884982D86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FEF29B7E-EC5E-FE4F-BCEF-9CC2163F1F5C}"/>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248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B0DB4-EE76-C84F-85AF-106595F3E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F333342-FF93-BF4E-ACB0-B867F748D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97A28E3-7551-7942-8800-8A37B999E9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DCD2E40-06E0-9C47-AA5C-583C384B6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924ACB3-4E1C-ED4F-ACBC-462273DB6A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69B318F-07BB-0546-93B6-93DBCDC47907}"/>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B391FB3E-162C-2146-A876-55BB13CD8B4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535DE230-638F-B842-B788-71B6E3AA65DB}"/>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630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515D86-AE73-584E-B24A-52BA68F80B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B541D7D-862F-9E4D-9706-E456E8EDA45D}"/>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B3AFBF6A-8ABB-6746-BCA2-CB533F5FA483}"/>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CD5842DB-E714-6E4B-B497-CB2BE26B582F}"/>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351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39D0890-5A0E-A746-9D41-2BAFB59D88FC}"/>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EFE20C4F-C328-6945-82B5-FAEAAD523C68}"/>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93903470-2345-FF42-826F-7EEFC82F789C}"/>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522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B7F18C-BDA9-7B4D-B55F-FD4EEFC0F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4BF3ABC-1E6D-8549-8C88-9E1C352D1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848ECEF-A15A-FD4B-BED9-92D858C02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BE02726-C8D5-634B-80AB-4A12EAEC8A77}"/>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A93A4A5C-A1CE-3E41-BDC7-ACE15C9FC12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5636FF56-D609-8F4D-A913-5246FE392B23}"/>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063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96170-627D-9B4F-A0FF-0D3B1C271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57EEE0F-CC5B-2B43-AE8F-38D1F86A2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8E8CAFF-306D-5E41-8DA9-FDA5C9816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AE9D9A4-4D52-BC41-A1B9-DD77611D0FF2}"/>
              </a:ext>
            </a:extLst>
          </p:cNvPr>
          <p:cNvSpPr>
            <a:spLocks noGrp="1"/>
          </p:cNvSpPr>
          <p:nvPr>
            <p:ph type="dt" sz="half" idx="10"/>
          </p:nvPr>
        </p:nvSpPr>
        <p:spPr/>
        <p:txBody>
          <a:bodyPr/>
          <a:lstStyle/>
          <a:p>
            <a:fld id="{78A2BE07-1199-C04F-B641-8A978D96F3A4}" type="datetimeFigureOut">
              <a:rPr lang="en-US" smtClean="0">
                <a:solidFill>
                  <a:prstClr val="black">
                    <a:tint val="75000"/>
                  </a:prstClr>
                </a:solidFill>
              </a:rPr>
              <a:pPr/>
              <a:t>7/16/2019</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60B3947-1A9E-8B44-8241-05534D8BA533}"/>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309F5166-E2CE-224F-85A6-FD3F8C984BEB}"/>
              </a:ext>
            </a:extLst>
          </p:cNvPr>
          <p:cNvSpPr>
            <a:spLocks noGrp="1"/>
          </p:cNvSpPr>
          <p:nvPr>
            <p:ph type="sldNum" sz="quarter" idx="12"/>
          </p:nvPr>
        </p:nvSpPr>
        <p:spPr/>
        <p:txBody>
          <a:bodyPr/>
          <a:lstStyle/>
          <a:p>
            <a:fld id="{C81F90CA-4D86-8B48-A315-3904A73426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593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A1260AB-78F3-304F-A530-43B29E6E0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F4A4323-7D0A-FD43-938B-3C3D08B9A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AA82BF6-F3E9-BD46-A1A6-3F29B5D3D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fld id="{78A2BE07-1199-C04F-B641-8A978D96F3A4}" type="datetimeFigureOut">
              <a:rPr lang="en-US" smtClean="0">
                <a:solidFill>
                  <a:prstClr val="black">
                    <a:tint val="75000"/>
                  </a:prstClr>
                </a:solidFill>
              </a:rPr>
              <a:pPr latinLnBrk="0"/>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AF489D9-E288-A349-A83A-9171F5E9B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8DE39B7-04F6-7B42-A633-26040D064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C81F90CA-4D86-8B48-A315-3904A7342631}" type="slidenum">
              <a:rPr lang="en-US" smtClean="0">
                <a:solidFill>
                  <a:prstClr val="black">
                    <a:tint val="75000"/>
                  </a:prstClr>
                </a:solidFill>
              </a:rPr>
              <a:pPr latinLnBrk="0"/>
              <a:t>‹#›</a:t>
            </a:fld>
            <a:endParaRPr lang="en-US">
              <a:solidFill>
                <a:prstClr val="black">
                  <a:tint val="75000"/>
                </a:prstClr>
              </a:solidFill>
            </a:endParaRPr>
          </a:p>
        </p:txBody>
      </p:sp>
    </p:spTree>
    <p:extLst>
      <p:ext uri="{BB962C8B-B14F-4D97-AF65-F5344CB8AC3E}">
        <p14:creationId xmlns:p14="http://schemas.microsoft.com/office/powerpoint/2010/main" val="391458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A1260AB-78F3-304F-A530-43B29E6E0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F4A4323-7D0A-FD43-938B-3C3D08B9A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AA82BF6-F3E9-BD46-A1A6-3F29B5D3D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fld id="{78A2BE07-1199-C04F-B641-8A978D96F3A4}" type="datetimeFigureOut">
              <a:rPr lang="en-US" smtClean="0">
                <a:solidFill>
                  <a:prstClr val="black">
                    <a:tint val="75000"/>
                  </a:prstClr>
                </a:solidFill>
              </a:rPr>
              <a:pPr latinLnBrk="0"/>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AF489D9-E288-A349-A83A-9171F5E9B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8DE39B7-04F6-7B42-A633-26040D064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C81F90CA-4D86-8B48-A315-3904A7342631}" type="slidenum">
              <a:rPr lang="en-US" smtClean="0">
                <a:solidFill>
                  <a:prstClr val="black">
                    <a:tint val="75000"/>
                  </a:prstClr>
                </a:solidFill>
              </a:rPr>
              <a:pPr latinLnBrk="0"/>
              <a:t>‹#›</a:t>
            </a:fld>
            <a:endParaRPr lang="en-US">
              <a:solidFill>
                <a:prstClr val="black">
                  <a:tint val="75000"/>
                </a:prstClr>
              </a:solidFill>
            </a:endParaRPr>
          </a:p>
        </p:txBody>
      </p:sp>
    </p:spTree>
    <p:extLst>
      <p:ext uri="{BB962C8B-B14F-4D97-AF65-F5344CB8AC3E}">
        <p14:creationId xmlns:p14="http://schemas.microsoft.com/office/powerpoint/2010/main" val="576391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A1260AB-78F3-304F-A530-43B29E6E0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F4A4323-7D0A-FD43-938B-3C3D08B9A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AA82BF6-F3E9-BD46-A1A6-3F29B5D3D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fld id="{78A2BE07-1199-C04F-B641-8A978D96F3A4}" type="datetimeFigureOut">
              <a:rPr lang="en-US" smtClean="0">
                <a:solidFill>
                  <a:prstClr val="black">
                    <a:tint val="75000"/>
                  </a:prstClr>
                </a:solidFill>
              </a:rPr>
              <a:pPr latinLnBrk="0"/>
              <a:t>7/16/2019</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AF489D9-E288-A349-A83A-9171F5E9B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8DE39B7-04F6-7B42-A633-26040D064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C81F90CA-4D86-8B48-A315-3904A7342631}" type="slidenum">
              <a:rPr lang="en-US" smtClean="0">
                <a:solidFill>
                  <a:prstClr val="black">
                    <a:tint val="75000"/>
                  </a:prstClr>
                </a:solidFill>
              </a:rPr>
              <a:pPr latinLnBrk="0"/>
              <a:t>‹#›</a:t>
            </a:fld>
            <a:endParaRPr lang="en-US">
              <a:solidFill>
                <a:prstClr val="black">
                  <a:tint val="75000"/>
                </a:prstClr>
              </a:solidFill>
            </a:endParaRPr>
          </a:p>
        </p:txBody>
      </p:sp>
    </p:spTree>
    <p:extLst>
      <p:ext uri="{BB962C8B-B14F-4D97-AF65-F5344CB8AC3E}">
        <p14:creationId xmlns:p14="http://schemas.microsoft.com/office/powerpoint/2010/main" val="4386427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D2C4BFA1-2075-4901-9E24-E41D1FDD51F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 xmlns:a16="http://schemas.microsoft.com/office/drawing/2014/main" id="{985A7375-E3AF-4F5C-85AE-17E8832952CA}"/>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 xmlns:a16="http://schemas.microsoft.com/office/drawing/2014/main" id="{F0307F65-8304-4FA8-A841-D4D7625411BE}"/>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 xmlns:a16="http://schemas.microsoft.com/office/drawing/2014/main" id="{C8B8394C-136F-4E05-A002-D93A5E79CD5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 xmlns:a16="http://schemas.microsoft.com/office/drawing/2014/main" id="{B4EBBCEE-B339-2844-9D7E-458B2CBC4223}"/>
              </a:ext>
            </a:extLst>
          </p:cNvPr>
          <p:cNvSpPr>
            <a:spLocks noGrp="1"/>
          </p:cNvSpPr>
          <p:nvPr>
            <p:ph type="subTitle" idx="1"/>
          </p:nvPr>
        </p:nvSpPr>
        <p:spPr>
          <a:xfrm>
            <a:off x="1524000" y="4495800"/>
            <a:ext cx="9144000" cy="762000"/>
          </a:xfrm>
        </p:spPr>
        <p:txBody>
          <a:bodyPr>
            <a:normAutofit/>
          </a:bodyPr>
          <a:lstStyle/>
          <a:p>
            <a:r>
              <a:rPr lang="en-US" sz="1800"/>
              <a:t>Clara Rhee</a:t>
            </a:r>
          </a:p>
        </p:txBody>
      </p:sp>
      <p:sp>
        <p:nvSpPr>
          <p:cNvPr id="13" name="Rectangle 12">
            <a:extLst>
              <a:ext uri="{FF2B5EF4-FFF2-40B4-BE49-F238E27FC236}">
                <a16:creationId xmlns="" xmlns:a16="http://schemas.microsoft.com/office/drawing/2014/main" id="{053FB2EE-284F-4C87-AB3D-BBF87A9FAB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236C9878-CAD8-4243-BDC9-739F1A6E87F1}"/>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Overview of Common ERP Components </a:t>
            </a:r>
            <a:br>
              <a:rPr lang="en-US" sz="4000" dirty="0">
                <a:solidFill>
                  <a:schemeClr val="bg2"/>
                </a:solidFill>
              </a:rPr>
            </a:br>
            <a:r>
              <a:rPr lang="en-US" sz="4000" dirty="0">
                <a:solidFill>
                  <a:schemeClr val="bg2"/>
                </a:solidFill>
              </a:rPr>
              <a:t>Part </a:t>
            </a:r>
            <a:r>
              <a:rPr lang="en-US" sz="4000" dirty="0" smtClean="0">
                <a:solidFill>
                  <a:schemeClr val="bg2"/>
                </a:solidFill>
              </a:rPr>
              <a:t>2</a:t>
            </a:r>
            <a:endParaRPr lang="en-US" sz="4000" dirty="0">
              <a:solidFill>
                <a:schemeClr val="bg2"/>
              </a:solidFill>
            </a:endParaRPr>
          </a:p>
        </p:txBody>
      </p:sp>
    </p:spTree>
    <p:extLst>
      <p:ext uri="{BB962C8B-B14F-4D97-AF65-F5344CB8AC3E}">
        <p14:creationId xmlns:p14="http://schemas.microsoft.com/office/powerpoint/2010/main" val="7207342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ko-KR" sz="3200" dirty="0">
                <a:solidFill>
                  <a:schemeClr val="bg1"/>
                </a:solidFill>
              </a:rPr>
              <a:t>P3 and Schizophrenia</a:t>
            </a:r>
            <a:endParaRPr lang="en-US" sz="3200" kern="1200" dirty="0">
              <a:solidFill>
                <a:schemeClr val="bg1"/>
              </a:solidFill>
            </a:endParaRPr>
          </a:p>
        </p:txBody>
      </p:sp>
      <p:sp>
        <p:nvSpPr>
          <p:cNvPr id="3" name="TextBox 2">
            <a:extLst>
              <a:ext uri="{FF2B5EF4-FFF2-40B4-BE49-F238E27FC236}">
                <a16:creationId xmlns="" xmlns:a16="http://schemas.microsoft.com/office/drawing/2014/main" id="{3BC8D536-660E-5C4E-BD54-ADDCDF7B4C10}"/>
              </a:ext>
            </a:extLst>
          </p:cNvPr>
          <p:cNvSpPr txBox="1"/>
          <p:nvPr/>
        </p:nvSpPr>
        <p:spPr>
          <a:xfrm>
            <a:off x="996287" y="1978925"/>
            <a:ext cx="10263116" cy="3046988"/>
          </a:xfrm>
          <a:prstGeom prst="rect">
            <a:avLst/>
          </a:prstGeom>
          <a:noFill/>
        </p:spPr>
        <p:txBody>
          <a:bodyPr wrap="square" rtlCol="0">
            <a:spAutoFit/>
          </a:bodyPr>
          <a:lstStyle/>
          <a:p>
            <a:pPr marL="457200" indent="-457200">
              <a:buFont typeface="Arial" panose="020B0604020202020204" pitchFamily="34" charset="0"/>
              <a:buChar char="•"/>
            </a:pPr>
            <a:r>
              <a:rPr lang="en-US" altLang="ko-KR" sz="3200" dirty="0"/>
              <a:t>Auditory oddball paradigm where participants silently count the rare </a:t>
            </a:r>
            <a:r>
              <a:rPr lang="en-US" altLang="ko-KR" sz="3200" dirty="0" smtClean="0"/>
              <a:t>stimuli</a:t>
            </a:r>
          </a:p>
          <a:p>
            <a:pPr marL="457200" indent="-457200">
              <a:buFont typeface="Arial" panose="020B0604020202020204" pitchFamily="34" charset="0"/>
              <a:buChar char="•"/>
            </a:pPr>
            <a:endParaRPr lang="en-US" altLang="ko-KR" sz="3200" dirty="0"/>
          </a:p>
          <a:p>
            <a:pPr marL="457200" indent="-457200">
              <a:buFont typeface="Arial" panose="020B0604020202020204" pitchFamily="34" charset="0"/>
              <a:buChar char="•"/>
            </a:pPr>
            <a:r>
              <a:rPr lang="en-US" altLang="ko-KR" sz="3200" dirty="0"/>
              <a:t>Cannot draw a precise and broadly meaning </a:t>
            </a:r>
            <a:r>
              <a:rPr lang="en-US" altLang="ko-KR" sz="3200" dirty="0" smtClean="0"/>
              <a:t>conclusion</a:t>
            </a:r>
          </a:p>
          <a:p>
            <a:pPr marL="457200" indent="-457200">
              <a:buFont typeface="Arial" panose="020B0604020202020204" pitchFamily="34" charset="0"/>
              <a:buChar char="•"/>
            </a:pPr>
            <a:endParaRPr lang="en-US" altLang="ko-KR" sz="3200" dirty="0"/>
          </a:p>
          <a:p>
            <a:pPr marL="457200" indent="-457200">
              <a:buFont typeface="Arial" panose="020B0604020202020204" pitchFamily="34" charset="0"/>
              <a:buChar char="•"/>
            </a:pPr>
            <a:r>
              <a:rPr lang="en-US" altLang="ko-KR" sz="3200" dirty="0"/>
              <a:t>Does P3 reflect auditory-specific processes?</a:t>
            </a:r>
            <a:endParaRPr lang="en-US" altLang="ko-KR" sz="3200" dirty="0"/>
          </a:p>
        </p:txBody>
      </p:sp>
    </p:spTree>
    <p:extLst>
      <p:ext uri="{BB962C8B-B14F-4D97-AF65-F5344CB8AC3E}">
        <p14:creationId xmlns:p14="http://schemas.microsoft.com/office/powerpoint/2010/main" val="2030202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6">
            <a:extLst>
              <a:ext uri="{FF2B5EF4-FFF2-40B4-BE49-F238E27FC236}">
                <a16:creationId xmlns="" xmlns:a16="http://schemas.microsoft.com/office/drawing/2014/main" id="{66B332A4-D438-4773-A77F-5ED49A448D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latinLnBrk="0"/>
            <a:endParaRPr lang="en-US">
              <a:solidFill>
                <a:prstClr val="white"/>
              </a:solidFill>
            </a:endParaRPr>
          </a:p>
        </p:txBody>
      </p:sp>
      <p:sp>
        <p:nvSpPr>
          <p:cNvPr id="9" name="Freeform: Shape 8">
            <a:extLst>
              <a:ext uri="{FF2B5EF4-FFF2-40B4-BE49-F238E27FC236}">
                <a16:creationId xmlns="" xmlns:a16="http://schemas.microsoft.com/office/drawing/2014/main" id="{DF9AD32D-FF05-44F4-BD4D-9CEE89B71E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4E1C16-F123-834E-B55E-86A3508FBA7D}"/>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dirty="0" smtClean="0">
                <a:solidFill>
                  <a:schemeClr val="bg1">
                    <a:lumMod val="95000"/>
                    <a:lumOff val="5000"/>
                  </a:schemeClr>
                </a:solidFill>
              </a:rPr>
              <a:t>The P3 Family</a:t>
            </a:r>
            <a:endParaRPr lang="en-US" sz="5400" dirty="0">
              <a:solidFill>
                <a:schemeClr val="bg1">
                  <a:lumMod val="95000"/>
                  <a:lumOff val="5000"/>
                </a:schemeClr>
              </a:solidFill>
            </a:endParaRPr>
          </a:p>
        </p:txBody>
      </p:sp>
    </p:spTree>
    <p:extLst>
      <p:ext uri="{BB962C8B-B14F-4D97-AF65-F5344CB8AC3E}">
        <p14:creationId xmlns:p14="http://schemas.microsoft.com/office/powerpoint/2010/main" val="41141339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smtClean="0">
                <a:solidFill>
                  <a:schemeClr val="bg1"/>
                </a:solidFill>
              </a:rPr>
              <a:t>Varieties of P3 Components</a:t>
            </a:r>
            <a:endParaRPr lang="en-US" sz="3200" kern="1200" dirty="0">
              <a:solidFill>
                <a:schemeClr val="bg1"/>
              </a:solidFill>
            </a:endParaRPr>
          </a:p>
        </p:txBody>
      </p:sp>
      <p:sp>
        <p:nvSpPr>
          <p:cNvPr id="3" name="TextBox 2">
            <a:extLst>
              <a:ext uri="{FF2B5EF4-FFF2-40B4-BE49-F238E27FC236}">
                <a16:creationId xmlns="" xmlns:a16="http://schemas.microsoft.com/office/drawing/2014/main" id="{3BC8D536-660E-5C4E-BD54-ADDCDF7B4C10}"/>
              </a:ext>
            </a:extLst>
          </p:cNvPr>
          <p:cNvSpPr txBox="1"/>
          <p:nvPr/>
        </p:nvSpPr>
        <p:spPr>
          <a:xfrm>
            <a:off x="996287" y="1978925"/>
            <a:ext cx="10263116" cy="6494085"/>
          </a:xfrm>
          <a:prstGeom prst="rect">
            <a:avLst/>
          </a:prstGeom>
          <a:noFill/>
        </p:spPr>
        <p:txBody>
          <a:bodyPr wrap="square" rtlCol="0">
            <a:spAutoFit/>
          </a:bodyPr>
          <a:lstStyle/>
          <a:p>
            <a:pPr marL="285750" indent="-285750" latinLnBrk="0">
              <a:lnSpc>
                <a:spcPct val="200000"/>
              </a:lnSpc>
              <a:buFont typeface="Arial" panose="020B0604020202020204" pitchFamily="34" charset="0"/>
              <a:buChar char="•"/>
            </a:pPr>
            <a:r>
              <a:rPr lang="en-US" sz="2800" dirty="0" smtClean="0">
                <a:solidFill>
                  <a:prstClr val="black"/>
                </a:solidFill>
              </a:rPr>
              <a:t>P3a: Frontally maximal</a:t>
            </a:r>
          </a:p>
          <a:p>
            <a:pPr marL="285750" indent="-285750" latinLnBrk="0">
              <a:lnSpc>
                <a:spcPct val="200000"/>
              </a:lnSpc>
              <a:buFont typeface="Arial" panose="020B0604020202020204" pitchFamily="34" charset="0"/>
              <a:buChar char="•"/>
            </a:pPr>
            <a:r>
              <a:rPr lang="en-US" sz="2800" dirty="0" smtClean="0">
                <a:solidFill>
                  <a:prstClr val="black"/>
                </a:solidFill>
              </a:rPr>
              <a:t>P3b: </a:t>
            </a:r>
            <a:r>
              <a:rPr lang="en-US" sz="2800" dirty="0" err="1" smtClean="0">
                <a:solidFill>
                  <a:prstClr val="black"/>
                </a:solidFill>
              </a:rPr>
              <a:t>Parietally</a:t>
            </a:r>
            <a:r>
              <a:rPr lang="en-US" sz="2800" dirty="0" smtClean="0">
                <a:solidFill>
                  <a:prstClr val="black"/>
                </a:solidFill>
              </a:rPr>
              <a:t> maximal</a:t>
            </a:r>
          </a:p>
          <a:p>
            <a:pPr marL="285750" indent="-285750" latinLnBrk="0">
              <a:lnSpc>
                <a:spcPct val="200000"/>
              </a:lnSpc>
              <a:buFont typeface="Arial" panose="020B0604020202020204" pitchFamily="34" charset="0"/>
              <a:buChar char="•"/>
            </a:pPr>
            <a:r>
              <a:rPr lang="en-US" sz="2800" dirty="0" smtClean="0">
                <a:solidFill>
                  <a:prstClr val="black"/>
                </a:solidFill>
              </a:rPr>
              <a:t>Frontal P3-like response</a:t>
            </a:r>
          </a:p>
          <a:p>
            <a:pPr marL="285750" indent="-285750" latinLnBrk="0">
              <a:lnSpc>
                <a:spcPct val="200000"/>
              </a:lnSpc>
              <a:buFont typeface="Arial" panose="020B0604020202020204" pitchFamily="34" charset="0"/>
              <a:buChar char="•"/>
            </a:pPr>
            <a:r>
              <a:rPr lang="en-US" sz="2800" dirty="0" smtClean="0">
                <a:solidFill>
                  <a:prstClr val="black"/>
                </a:solidFill>
              </a:rPr>
              <a:t>P3a = Frontal P3?</a:t>
            </a:r>
            <a:endParaRPr lang="en-US" sz="28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p:txBody>
      </p:sp>
      <p:sp>
        <p:nvSpPr>
          <p:cNvPr id="8" name="TextBox 7"/>
          <p:cNvSpPr txBox="1"/>
          <p:nvPr/>
        </p:nvSpPr>
        <p:spPr>
          <a:xfrm>
            <a:off x="5446404" y="2240842"/>
            <a:ext cx="947854" cy="1323439"/>
          </a:xfrm>
          <a:prstGeom prst="rect">
            <a:avLst/>
          </a:prstGeom>
          <a:noFill/>
        </p:spPr>
        <p:txBody>
          <a:bodyPr wrap="square" rtlCol="0">
            <a:spAutoFit/>
          </a:bodyPr>
          <a:lstStyle/>
          <a:p>
            <a:r>
              <a:rPr lang="en-US" altLang="ko-KR" sz="8000" dirty="0" smtClean="0"/>
              <a:t>]</a:t>
            </a:r>
            <a:endParaRPr lang="ko-KR" altLang="en-US" sz="4000" dirty="0"/>
          </a:p>
        </p:txBody>
      </p:sp>
      <p:sp>
        <p:nvSpPr>
          <p:cNvPr id="18" name="직사각형 17"/>
          <p:cNvSpPr/>
          <p:nvPr/>
        </p:nvSpPr>
        <p:spPr>
          <a:xfrm>
            <a:off x="5999996" y="2783243"/>
            <a:ext cx="4705815" cy="36933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5999996" y="2774681"/>
            <a:ext cx="4858101" cy="369332"/>
          </a:xfrm>
          <a:prstGeom prst="rect">
            <a:avLst/>
          </a:prstGeom>
          <a:noFill/>
        </p:spPr>
        <p:txBody>
          <a:bodyPr wrap="square" rtlCol="0">
            <a:spAutoFit/>
          </a:bodyPr>
          <a:lstStyle/>
          <a:p>
            <a:r>
              <a:rPr lang="en-US" altLang="ko-KR" dirty="0" smtClean="0"/>
              <a:t>Unpredictable, infrequent changes in the stimuli</a:t>
            </a:r>
            <a:endParaRPr lang="ko-KR" altLang="en-US" dirty="0"/>
          </a:p>
        </p:txBody>
      </p:sp>
      <p:sp>
        <p:nvSpPr>
          <p:cNvPr id="19" name="TextBox 18"/>
          <p:cNvSpPr txBox="1"/>
          <p:nvPr/>
        </p:nvSpPr>
        <p:spPr>
          <a:xfrm>
            <a:off x="5446404" y="4005115"/>
            <a:ext cx="866078" cy="584775"/>
          </a:xfrm>
          <a:prstGeom prst="rect">
            <a:avLst/>
          </a:prstGeom>
          <a:noFill/>
        </p:spPr>
        <p:txBody>
          <a:bodyPr wrap="square" rtlCol="0">
            <a:spAutoFit/>
          </a:bodyPr>
          <a:lstStyle/>
          <a:p>
            <a:r>
              <a:rPr lang="en-US" altLang="ko-KR" sz="3200" dirty="0" smtClean="0">
                <a:sym typeface="Wingdings" panose="05000000000000000000" pitchFamily="2" charset="2"/>
              </a:rPr>
              <a:t></a:t>
            </a:r>
            <a:endParaRPr lang="ko-KR" altLang="en-US" dirty="0"/>
          </a:p>
        </p:txBody>
      </p:sp>
      <p:sp>
        <p:nvSpPr>
          <p:cNvPr id="20" name="직사각형 19"/>
          <p:cNvSpPr/>
          <p:nvPr/>
        </p:nvSpPr>
        <p:spPr>
          <a:xfrm>
            <a:off x="5999996" y="4058975"/>
            <a:ext cx="6192004" cy="47705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Unexpected, unusual, or surprising task-irrelevant stimulus within an attended stimulus train</a:t>
            </a:r>
            <a:endParaRPr lang="ko-KR" altLang="en-US" dirty="0">
              <a:solidFill>
                <a:schemeClr val="tx1"/>
              </a:solidFill>
            </a:endParaRPr>
          </a:p>
        </p:txBody>
      </p:sp>
    </p:spTree>
    <p:extLst>
      <p:ext uri="{BB962C8B-B14F-4D97-AF65-F5344CB8AC3E}">
        <p14:creationId xmlns:p14="http://schemas.microsoft.com/office/powerpoint/2010/main" val="162097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smtClean="0">
                <a:solidFill>
                  <a:schemeClr val="bg1"/>
                </a:solidFill>
              </a:rPr>
              <a:t>Theories of Functional Significance</a:t>
            </a:r>
            <a:endParaRPr lang="en-US" sz="3200" kern="1200" dirty="0">
              <a:solidFill>
                <a:schemeClr val="bg1"/>
              </a:solidFill>
            </a:endParaRPr>
          </a:p>
        </p:txBody>
      </p:sp>
      <p:sp>
        <p:nvSpPr>
          <p:cNvPr id="3" name="TextBox 2">
            <a:extLst>
              <a:ext uri="{FF2B5EF4-FFF2-40B4-BE49-F238E27FC236}">
                <a16:creationId xmlns="" xmlns:a16="http://schemas.microsoft.com/office/drawing/2014/main" id="{3BC8D536-660E-5C4E-BD54-ADDCDF7B4C10}"/>
              </a:ext>
            </a:extLst>
          </p:cNvPr>
          <p:cNvSpPr txBox="1"/>
          <p:nvPr/>
        </p:nvSpPr>
        <p:spPr>
          <a:xfrm>
            <a:off x="996287" y="1978925"/>
            <a:ext cx="10263116" cy="7263527"/>
          </a:xfrm>
          <a:prstGeom prst="rect">
            <a:avLst/>
          </a:prstGeom>
          <a:noFill/>
        </p:spPr>
        <p:txBody>
          <a:bodyPr wrap="square" rtlCol="0">
            <a:spAutoFit/>
          </a:bodyPr>
          <a:lstStyle/>
          <a:p>
            <a:pPr marL="285750" indent="-285750" latinLnBrk="0">
              <a:lnSpc>
                <a:spcPct val="150000"/>
              </a:lnSpc>
              <a:buFont typeface="Arial" panose="020B0604020202020204" pitchFamily="34" charset="0"/>
              <a:buChar char="•"/>
            </a:pPr>
            <a:r>
              <a:rPr lang="en-US" sz="2800" dirty="0" smtClean="0">
                <a:solidFill>
                  <a:prstClr val="black"/>
                </a:solidFill>
              </a:rPr>
              <a:t>What neural or cognitive processes are reflected by P3?</a:t>
            </a:r>
          </a:p>
          <a:p>
            <a:pPr marL="285750" indent="-285750" latinLnBrk="0">
              <a:lnSpc>
                <a:spcPct val="150000"/>
              </a:lnSpc>
              <a:buFont typeface="Arial" panose="020B0604020202020204" pitchFamily="34" charset="0"/>
              <a:buChar char="•"/>
            </a:pPr>
            <a:r>
              <a:rPr lang="en-US" sz="2800" dirty="0" smtClean="0">
                <a:solidFill>
                  <a:prstClr val="black"/>
                </a:solidFill>
              </a:rPr>
              <a:t>Context updating </a:t>
            </a:r>
            <a:r>
              <a:rPr lang="en-US" dirty="0" smtClean="0">
                <a:solidFill>
                  <a:prstClr val="black"/>
                </a:solidFill>
              </a:rPr>
              <a:t>(</a:t>
            </a:r>
            <a:r>
              <a:rPr lang="en-US" dirty="0" err="1" smtClean="0">
                <a:solidFill>
                  <a:prstClr val="black"/>
                </a:solidFill>
              </a:rPr>
              <a:t>Donchin</a:t>
            </a:r>
            <a:r>
              <a:rPr lang="en-US" dirty="0" smtClean="0">
                <a:solidFill>
                  <a:prstClr val="black"/>
                </a:solidFill>
              </a:rPr>
              <a:t>, 1981)</a:t>
            </a:r>
          </a:p>
          <a:p>
            <a:pPr marL="285750" indent="-285750" latinLnBrk="0">
              <a:lnSpc>
                <a:spcPct val="150000"/>
              </a:lnSpc>
              <a:buFont typeface="Arial" panose="020B0604020202020204" pitchFamily="34" charset="0"/>
              <a:buChar char="•"/>
            </a:pPr>
            <a:r>
              <a:rPr lang="en-US" sz="2800" dirty="0" smtClean="0">
                <a:solidFill>
                  <a:prstClr val="black"/>
                </a:solidFill>
              </a:rPr>
              <a:t>Working memory updating</a:t>
            </a:r>
            <a:r>
              <a:rPr lang="en-US" dirty="0" smtClean="0">
                <a:solidFill>
                  <a:prstClr val="black"/>
                </a:solidFill>
              </a:rPr>
              <a:t>(Luck, 1998; Vogel, Luck, Shapiro, 1998; Vogel &amp; Luck, 2002)</a:t>
            </a:r>
          </a:p>
          <a:p>
            <a:pPr marL="285750" indent="-285750" latinLnBrk="0">
              <a:lnSpc>
                <a:spcPct val="150000"/>
              </a:lnSpc>
              <a:buFont typeface="Arial" panose="020B0604020202020204" pitchFamily="34" charset="0"/>
              <a:buChar char="•"/>
            </a:pPr>
            <a:r>
              <a:rPr lang="en-US" sz="2800" i="1" dirty="0" smtClean="0">
                <a:solidFill>
                  <a:prstClr val="black"/>
                </a:solidFill>
              </a:rPr>
              <a:t>Strategic</a:t>
            </a:r>
            <a:r>
              <a:rPr lang="en-US" sz="2800" dirty="0" smtClean="0">
                <a:solidFill>
                  <a:prstClr val="black"/>
                </a:solidFill>
              </a:rPr>
              <a:t> rather than tactical </a:t>
            </a:r>
            <a:r>
              <a:rPr lang="en-US" dirty="0" smtClean="0">
                <a:solidFill>
                  <a:prstClr val="black"/>
                </a:solidFill>
              </a:rPr>
              <a:t>(</a:t>
            </a:r>
            <a:r>
              <a:rPr lang="en-US" dirty="0" err="1" smtClean="0">
                <a:solidFill>
                  <a:prstClr val="black"/>
                </a:solidFill>
              </a:rPr>
              <a:t>Donchin</a:t>
            </a:r>
            <a:r>
              <a:rPr lang="en-US" dirty="0" smtClean="0">
                <a:solidFill>
                  <a:prstClr val="black"/>
                </a:solidFill>
              </a:rPr>
              <a:t>, 1981)</a:t>
            </a:r>
          </a:p>
          <a:p>
            <a:pPr marL="285750" indent="-285750" latinLnBrk="0">
              <a:lnSpc>
                <a:spcPct val="150000"/>
              </a:lnSpc>
              <a:buFont typeface="Arial" panose="020B0604020202020204" pitchFamily="34" charset="0"/>
              <a:buChar char="•"/>
            </a:pPr>
            <a:endParaRPr lang="en-US" sz="2400" dirty="0" smtClean="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p:txBody>
      </p:sp>
    </p:spTree>
    <p:extLst>
      <p:ext uri="{BB962C8B-B14F-4D97-AF65-F5344CB8AC3E}">
        <p14:creationId xmlns:p14="http://schemas.microsoft.com/office/powerpoint/2010/main" val="243662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smtClean="0">
                <a:solidFill>
                  <a:schemeClr val="bg1"/>
                </a:solidFill>
              </a:rPr>
              <a:t>Effects of Probability</a:t>
            </a:r>
            <a:endParaRPr lang="en-US" sz="3200" kern="1200" dirty="0">
              <a:solidFill>
                <a:schemeClr val="bg1"/>
              </a:solidFill>
            </a:endParaRPr>
          </a:p>
        </p:txBody>
      </p:sp>
      <p:sp>
        <p:nvSpPr>
          <p:cNvPr id="3" name="TextBox 2">
            <a:extLst>
              <a:ext uri="{FF2B5EF4-FFF2-40B4-BE49-F238E27FC236}">
                <a16:creationId xmlns="" xmlns:a16="http://schemas.microsoft.com/office/drawing/2014/main" id="{3BC8D536-660E-5C4E-BD54-ADDCDF7B4C10}"/>
              </a:ext>
            </a:extLst>
          </p:cNvPr>
          <p:cNvSpPr txBox="1"/>
          <p:nvPr/>
        </p:nvSpPr>
        <p:spPr>
          <a:xfrm>
            <a:off x="996287" y="1978925"/>
            <a:ext cx="10263116" cy="7909858"/>
          </a:xfrm>
          <a:prstGeom prst="rect">
            <a:avLst/>
          </a:prstGeom>
          <a:noFill/>
        </p:spPr>
        <p:txBody>
          <a:bodyPr wrap="square" rtlCol="0">
            <a:spAutoFit/>
          </a:bodyPr>
          <a:lstStyle/>
          <a:p>
            <a:pPr marL="285750" indent="-285750" latinLnBrk="0">
              <a:lnSpc>
                <a:spcPct val="150000"/>
              </a:lnSpc>
              <a:buFont typeface="Arial" panose="020B0604020202020204" pitchFamily="34" charset="0"/>
              <a:buChar char="•"/>
            </a:pPr>
            <a:r>
              <a:rPr lang="en-US" sz="2400" dirty="0" smtClean="0">
                <a:solidFill>
                  <a:prstClr val="black"/>
                </a:solidFill>
              </a:rPr>
              <a:t>Sensitive to target probability</a:t>
            </a:r>
          </a:p>
          <a:p>
            <a:pPr marL="742950" lvl="1" indent="-285750" latinLnBrk="0">
              <a:lnSpc>
                <a:spcPct val="150000"/>
              </a:lnSpc>
              <a:buFont typeface="Arial" panose="020B0604020202020204" pitchFamily="34" charset="0"/>
              <a:buChar char="•"/>
            </a:pPr>
            <a:r>
              <a:rPr lang="en-US" sz="2400" dirty="0" smtClean="0">
                <a:solidFill>
                  <a:prstClr val="black"/>
                </a:solidFill>
              </a:rPr>
              <a:t>P3 amplitude</a:t>
            </a:r>
            <a:r>
              <a:rPr lang="en-US" sz="2400" dirty="0" smtClean="0">
                <a:solidFill>
                  <a:prstClr val="black"/>
                </a:solidFill>
                <a:ea typeface="바탕" panose="02030600000101010101" pitchFamily="18" charset="-127"/>
              </a:rPr>
              <a:t>↑ as target probability ↓</a:t>
            </a:r>
          </a:p>
          <a:p>
            <a:pPr marL="742950" lvl="1" indent="-285750" latinLnBrk="0">
              <a:lnSpc>
                <a:spcPct val="150000"/>
              </a:lnSpc>
              <a:buFont typeface="Arial" panose="020B0604020202020204" pitchFamily="34" charset="0"/>
              <a:buChar char="•"/>
            </a:pPr>
            <a:r>
              <a:rPr lang="en-US" sz="2400" dirty="0" smtClean="0">
                <a:solidFill>
                  <a:prstClr val="black"/>
                </a:solidFill>
                <a:ea typeface="바탕" panose="02030600000101010101" pitchFamily="18" charset="-127"/>
              </a:rPr>
              <a:t>Along with overall probability, local probability matters as well</a:t>
            </a:r>
          </a:p>
          <a:p>
            <a:pPr marL="742950" lvl="1" indent="-285750" latinLnBrk="0">
              <a:lnSpc>
                <a:spcPct val="150000"/>
              </a:lnSpc>
              <a:buFont typeface="Arial" panose="020B0604020202020204" pitchFamily="34" charset="0"/>
              <a:buChar char="•"/>
            </a:pPr>
            <a:r>
              <a:rPr lang="en-US" sz="2400" dirty="0" smtClean="0">
                <a:solidFill>
                  <a:prstClr val="black"/>
                </a:solidFill>
                <a:ea typeface="바탕" panose="02030600000101010101" pitchFamily="18" charset="-127"/>
              </a:rPr>
              <a:t>Probability of the task-defined stimulus category</a:t>
            </a:r>
          </a:p>
          <a:p>
            <a:pPr marL="1200150" lvl="2" indent="-285750" latinLnBrk="0">
              <a:lnSpc>
                <a:spcPct val="150000"/>
              </a:lnSpc>
              <a:buFont typeface="Arial" panose="020B0604020202020204" pitchFamily="34" charset="0"/>
              <a:buChar char="•"/>
            </a:pPr>
            <a:r>
              <a:rPr lang="en-US" sz="2400" dirty="0" smtClean="0">
                <a:solidFill>
                  <a:prstClr val="black"/>
                </a:solidFill>
                <a:ea typeface="바탕" panose="02030600000101010101" pitchFamily="18" charset="-127"/>
              </a:rPr>
              <a:t>A-E-A-A-A-A-A-A</a:t>
            </a:r>
          </a:p>
          <a:p>
            <a:pPr marL="1200150" lvl="2" indent="-285750" latinLnBrk="0">
              <a:lnSpc>
                <a:spcPct val="150000"/>
              </a:lnSpc>
              <a:buFont typeface="Arial" panose="020B0604020202020204" pitchFamily="34" charset="0"/>
              <a:buChar char="•"/>
            </a:pPr>
            <a:r>
              <a:rPr lang="en-US" sz="2400" dirty="0" smtClean="0">
                <a:solidFill>
                  <a:prstClr val="black"/>
                </a:solidFill>
                <a:ea typeface="바탕" panose="02030600000101010101" pitchFamily="18" charset="-127"/>
              </a:rPr>
              <a:t>A-B-E-F-G-T-Y-C</a:t>
            </a:r>
          </a:p>
          <a:p>
            <a:pPr marL="742950" lvl="1" indent="-285750" latinLnBrk="0">
              <a:lnSpc>
                <a:spcPct val="150000"/>
              </a:lnSpc>
              <a:buFont typeface="Arial" panose="020B0604020202020204" pitchFamily="34" charset="0"/>
              <a:buChar char="•"/>
            </a:pPr>
            <a:r>
              <a:rPr lang="en-US" sz="2400" dirty="0" smtClean="0">
                <a:solidFill>
                  <a:prstClr val="black"/>
                </a:solidFill>
                <a:ea typeface="바탕" panose="02030600000101010101" pitchFamily="18" charset="-127"/>
              </a:rPr>
              <a:t>Sequential probability Temporal probability</a:t>
            </a:r>
            <a:endParaRPr lang="en-US" sz="24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a:p>
            <a:pPr marL="285750" indent="-285750" latinLnBrk="0">
              <a:lnSpc>
                <a:spcPct val="200000"/>
              </a:lnSpc>
              <a:buFont typeface="Arial" panose="020B0604020202020204" pitchFamily="34" charset="0"/>
              <a:buChar char="•"/>
            </a:pPr>
            <a:endParaRPr lang="en-US" sz="3200" dirty="0">
              <a:solidFill>
                <a:prstClr val="black"/>
              </a:solidFill>
            </a:endParaRPr>
          </a:p>
        </p:txBody>
      </p:sp>
      <p:sp>
        <p:nvSpPr>
          <p:cNvPr id="4" name="곱셈 기호 3"/>
          <p:cNvSpPr/>
          <p:nvPr/>
        </p:nvSpPr>
        <p:spPr>
          <a:xfrm>
            <a:off x="2219092" y="5342839"/>
            <a:ext cx="1918010" cy="591015"/>
          </a:xfrm>
          <a:prstGeom prst="mathMultiply">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a:blip r:embed="rId3"/>
          <a:stretch>
            <a:fillRect/>
          </a:stretch>
        </p:blipFill>
        <p:spPr>
          <a:xfrm>
            <a:off x="77709" y="5933854"/>
            <a:ext cx="6200775" cy="895350"/>
          </a:xfrm>
          <a:prstGeom prst="rect">
            <a:avLst/>
          </a:prstGeom>
        </p:spPr>
      </p:pic>
      <p:pic>
        <p:nvPicPr>
          <p:cNvPr id="6" name="그림 5"/>
          <p:cNvPicPr>
            <a:picLocks noChangeAspect="1"/>
          </p:cNvPicPr>
          <p:nvPr/>
        </p:nvPicPr>
        <p:blipFill>
          <a:blip r:embed="rId4"/>
          <a:stretch>
            <a:fillRect/>
          </a:stretch>
        </p:blipFill>
        <p:spPr>
          <a:xfrm>
            <a:off x="6443931" y="5876704"/>
            <a:ext cx="5734050" cy="952500"/>
          </a:xfrm>
          <a:prstGeom prst="rect">
            <a:avLst/>
          </a:prstGeom>
        </p:spPr>
      </p:pic>
    </p:spTree>
    <p:extLst>
      <p:ext uri="{BB962C8B-B14F-4D97-AF65-F5344CB8AC3E}">
        <p14:creationId xmlns:p14="http://schemas.microsoft.com/office/powerpoint/2010/main" val="3775294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smtClean="0">
                <a:solidFill>
                  <a:schemeClr val="bg1"/>
                </a:solidFill>
              </a:rPr>
              <a:t>P3, Resource Allocation, and Task Difficulty</a:t>
            </a:r>
            <a:endParaRPr lang="en-US" sz="3200" kern="1200" dirty="0">
              <a:solidFill>
                <a:schemeClr val="bg1"/>
              </a:solidFill>
            </a:endParaRPr>
          </a:p>
        </p:txBody>
      </p:sp>
      <p:sp>
        <p:nvSpPr>
          <p:cNvPr id="3" name="TextBox 2">
            <a:extLst>
              <a:ext uri="{FF2B5EF4-FFF2-40B4-BE49-F238E27FC236}">
                <a16:creationId xmlns="" xmlns:a16="http://schemas.microsoft.com/office/drawing/2014/main" id="{3BC8D536-660E-5C4E-BD54-ADDCDF7B4C10}"/>
              </a:ext>
            </a:extLst>
          </p:cNvPr>
          <p:cNvSpPr txBox="1"/>
          <p:nvPr/>
        </p:nvSpPr>
        <p:spPr>
          <a:xfrm>
            <a:off x="996287" y="1978925"/>
            <a:ext cx="10263116" cy="7109639"/>
          </a:xfrm>
          <a:prstGeom prst="rect">
            <a:avLst/>
          </a:prstGeom>
          <a:noFill/>
        </p:spPr>
        <p:txBody>
          <a:bodyPr wrap="square" rtlCol="0">
            <a:spAutoFit/>
          </a:bodyPr>
          <a:lstStyle/>
          <a:p>
            <a:pPr marL="285750" indent="-285750" latinLnBrk="0">
              <a:lnSpc>
                <a:spcPct val="150000"/>
              </a:lnSpc>
              <a:buFont typeface="Arial" panose="020B0604020202020204" pitchFamily="34" charset="0"/>
              <a:buChar char="•"/>
            </a:pPr>
            <a:r>
              <a:rPr lang="en-US" sz="2800" dirty="0" smtClean="0">
                <a:solidFill>
                  <a:prstClr val="black"/>
                </a:solidFill>
              </a:rPr>
              <a:t>More effort </a:t>
            </a:r>
            <a:r>
              <a:rPr lang="en-US" sz="2800" dirty="0" smtClean="0">
                <a:solidFill>
                  <a:prstClr val="black"/>
                </a:solidFill>
                <a:sym typeface="Wingdings" panose="05000000000000000000" pitchFamily="2" charset="2"/>
              </a:rPr>
              <a:t> Larger P3 amplitude  measure of resource allocation</a:t>
            </a:r>
          </a:p>
          <a:p>
            <a:pPr marL="285750" indent="-285750" latinLnBrk="0">
              <a:lnSpc>
                <a:spcPct val="150000"/>
              </a:lnSpc>
              <a:buFont typeface="Arial" panose="020B0604020202020204" pitchFamily="34" charset="0"/>
              <a:buChar char="•"/>
            </a:pPr>
            <a:r>
              <a:rPr lang="en-US" sz="2800" dirty="0" smtClean="0">
                <a:solidFill>
                  <a:prstClr val="black"/>
                </a:solidFill>
                <a:sym typeface="Wingdings" panose="05000000000000000000" pitchFamily="2" charset="2"/>
              </a:rPr>
              <a:t>Uncertainty  Smaller P3 amplitude</a:t>
            </a:r>
          </a:p>
          <a:p>
            <a:pPr marL="285750" indent="-285750" latinLnBrk="0">
              <a:lnSpc>
                <a:spcPct val="150000"/>
              </a:lnSpc>
              <a:buFont typeface="Arial" panose="020B0604020202020204" pitchFamily="34" charset="0"/>
              <a:buChar char="•"/>
            </a:pPr>
            <a:r>
              <a:rPr lang="en-US" sz="2800" dirty="0" smtClean="0">
                <a:solidFill>
                  <a:prstClr val="black"/>
                </a:solidFill>
                <a:sym typeface="Wingdings" panose="05000000000000000000" pitchFamily="2" charset="2"/>
              </a:rPr>
              <a:t>P3 amplitude = U x (P + R)</a:t>
            </a:r>
            <a:endParaRPr lang="en-US" sz="2800" dirty="0" smtClean="0">
              <a:solidFill>
                <a:prstClr val="black"/>
              </a:solidFill>
            </a:endParaRPr>
          </a:p>
          <a:p>
            <a:pPr marL="285750" indent="-285750" latinLnBrk="0">
              <a:lnSpc>
                <a:spcPct val="200000"/>
              </a:lnSpc>
              <a:buFont typeface="Arial" panose="020B0604020202020204" pitchFamily="34" charset="0"/>
              <a:buChar char="•"/>
            </a:pPr>
            <a:endParaRPr lang="en-US" sz="3600" dirty="0">
              <a:solidFill>
                <a:prstClr val="black"/>
              </a:solidFill>
            </a:endParaRPr>
          </a:p>
          <a:p>
            <a:pPr marL="285750" indent="-285750" latinLnBrk="0">
              <a:lnSpc>
                <a:spcPct val="200000"/>
              </a:lnSpc>
              <a:buFont typeface="Arial" panose="020B0604020202020204" pitchFamily="34" charset="0"/>
              <a:buChar char="•"/>
            </a:pPr>
            <a:endParaRPr lang="en-US" sz="3600" dirty="0">
              <a:solidFill>
                <a:prstClr val="black"/>
              </a:solidFill>
            </a:endParaRPr>
          </a:p>
          <a:p>
            <a:pPr marL="285750" indent="-285750" latinLnBrk="0">
              <a:lnSpc>
                <a:spcPct val="200000"/>
              </a:lnSpc>
              <a:buFont typeface="Arial" panose="020B0604020202020204" pitchFamily="34" charset="0"/>
              <a:buChar char="•"/>
            </a:pPr>
            <a:endParaRPr lang="en-US" sz="3600" dirty="0">
              <a:solidFill>
                <a:prstClr val="black"/>
              </a:solidFill>
            </a:endParaRPr>
          </a:p>
          <a:p>
            <a:pPr marL="285750" indent="-285750" latinLnBrk="0">
              <a:lnSpc>
                <a:spcPct val="200000"/>
              </a:lnSpc>
              <a:buFont typeface="Arial" panose="020B0604020202020204" pitchFamily="34" charset="0"/>
              <a:buChar char="•"/>
            </a:pPr>
            <a:endParaRPr lang="en-US" sz="3600" dirty="0">
              <a:solidFill>
                <a:prstClr val="black"/>
              </a:solidFill>
            </a:endParaRPr>
          </a:p>
        </p:txBody>
      </p:sp>
    </p:spTree>
    <p:extLst>
      <p:ext uri="{BB962C8B-B14F-4D97-AF65-F5344CB8AC3E}">
        <p14:creationId xmlns:p14="http://schemas.microsoft.com/office/powerpoint/2010/main" val="2898263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smtClean="0">
                <a:solidFill>
                  <a:schemeClr val="bg1"/>
                </a:solidFill>
              </a:rPr>
              <a:t>P3 Latency and Stimulus Categorization</a:t>
            </a:r>
            <a:endParaRPr lang="en-US" sz="3200" kern="1200" dirty="0">
              <a:solidFill>
                <a:schemeClr val="bg1"/>
              </a:solidFill>
            </a:endParaRPr>
          </a:p>
        </p:txBody>
      </p:sp>
      <p:pic>
        <p:nvPicPr>
          <p:cNvPr id="4" name="그림 3"/>
          <p:cNvPicPr>
            <a:picLocks noChangeAspect="1"/>
          </p:cNvPicPr>
          <p:nvPr/>
        </p:nvPicPr>
        <p:blipFill>
          <a:blip r:embed="rId3"/>
          <a:stretch>
            <a:fillRect/>
          </a:stretch>
        </p:blipFill>
        <p:spPr>
          <a:xfrm>
            <a:off x="2065897" y="1853309"/>
            <a:ext cx="8060206" cy="4246408"/>
          </a:xfrm>
          <a:prstGeom prst="rect">
            <a:avLst/>
          </a:prstGeom>
        </p:spPr>
      </p:pic>
      <p:sp>
        <p:nvSpPr>
          <p:cNvPr id="5" name="TextBox 4"/>
          <p:cNvSpPr txBox="1"/>
          <p:nvPr/>
        </p:nvSpPr>
        <p:spPr>
          <a:xfrm>
            <a:off x="10126103" y="6380057"/>
            <a:ext cx="1877822" cy="369332"/>
          </a:xfrm>
          <a:prstGeom prst="rect">
            <a:avLst/>
          </a:prstGeom>
          <a:noFill/>
        </p:spPr>
        <p:txBody>
          <a:bodyPr wrap="none" rtlCol="0">
            <a:spAutoFit/>
          </a:bodyPr>
          <a:lstStyle/>
          <a:p>
            <a:r>
              <a:rPr lang="en-US" altLang="ko-KR" dirty="0" err="1" smtClean="0"/>
              <a:t>Kutas</a:t>
            </a:r>
            <a:r>
              <a:rPr lang="en-US" altLang="ko-KR" dirty="0" smtClean="0"/>
              <a:t> et al. (1977)</a:t>
            </a:r>
            <a:endParaRPr lang="ko-KR" altLang="en-US" dirty="0"/>
          </a:p>
        </p:txBody>
      </p:sp>
    </p:spTree>
    <p:extLst>
      <p:ext uri="{BB962C8B-B14F-4D97-AF65-F5344CB8AC3E}">
        <p14:creationId xmlns:p14="http://schemas.microsoft.com/office/powerpoint/2010/main" val="393029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smtClean="0">
                <a:solidFill>
                  <a:schemeClr val="bg1"/>
                </a:solidFill>
              </a:rPr>
              <a:t>P3 Latency and Stimulus Categorization</a:t>
            </a:r>
            <a:endParaRPr lang="en-US" sz="3200" kern="1200" dirty="0">
              <a:solidFill>
                <a:schemeClr val="bg1"/>
              </a:solidFill>
            </a:endParaRPr>
          </a:p>
        </p:txBody>
      </p:sp>
      <p:sp>
        <p:nvSpPr>
          <p:cNvPr id="6" name="Content Placeholder 2">
            <a:extLst>
              <a:ext uri="{FF2B5EF4-FFF2-40B4-BE49-F238E27FC236}">
                <a16:creationId xmlns="" xmlns:a16="http://schemas.microsoft.com/office/drawing/2014/main" xmlns:lc="http://schemas.openxmlformats.org/drawingml/2006/lockedCanvas" id="{D66C569E-9AD9-E64B-99E6-315280A80C2B}"/>
              </a:ext>
            </a:extLst>
          </p:cNvPr>
          <p:cNvSpPr>
            <a:spLocks noGrp="1"/>
          </p:cNvSpPr>
          <p:nvPr/>
        </p:nvSpPr>
        <p:spPr>
          <a:xfrm>
            <a:off x="556532" y="20661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Response </a:t>
            </a:r>
            <a:r>
              <a:rPr lang="en-US" sz="3200" dirty="0" smtClean="0"/>
              <a:t>selection</a:t>
            </a:r>
          </a:p>
          <a:p>
            <a:pPr marL="0" indent="0">
              <a:buNone/>
            </a:pPr>
            <a:endParaRPr lang="en-US" sz="3200" dirty="0"/>
          </a:p>
          <a:p>
            <a:r>
              <a:rPr lang="en-US" sz="3200" dirty="0"/>
              <a:t>Categorization must occur before P3</a:t>
            </a:r>
          </a:p>
        </p:txBody>
      </p:sp>
    </p:spTree>
    <p:extLst>
      <p:ext uri="{BB962C8B-B14F-4D97-AF65-F5344CB8AC3E}">
        <p14:creationId xmlns:p14="http://schemas.microsoft.com/office/powerpoint/2010/main" val="345046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a:solidFill>
                <a:prstClr val="white"/>
              </a:solidFill>
            </a:endParaRPr>
          </a:p>
        </p:txBody>
      </p:sp>
      <p:sp>
        <p:nvSpPr>
          <p:cNvPr id="2" name="Title 1">
            <a:extLst>
              <a:ext uri="{FF2B5EF4-FFF2-40B4-BE49-F238E27FC236}">
                <a16:creationId xmlns=""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ko-KR" sz="3200" dirty="0">
                <a:solidFill>
                  <a:schemeClr val="bg1"/>
                </a:solidFill>
              </a:rPr>
              <a:t>P3 and </a:t>
            </a:r>
            <a:r>
              <a:rPr lang="en-US" altLang="ko-KR" sz="3200" dirty="0" err="1">
                <a:solidFill>
                  <a:schemeClr val="bg1"/>
                </a:solidFill>
              </a:rPr>
              <a:t>Postcategorization</a:t>
            </a:r>
            <a:r>
              <a:rPr lang="en-US" altLang="ko-KR" sz="3200" dirty="0">
                <a:solidFill>
                  <a:schemeClr val="bg1"/>
                </a:solidFill>
              </a:rPr>
              <a:t> Processes</a:t>
            </a:r>
            <a:endParaRPr lang="en-US" sz="3200" kern="1200" dirty="0">
              <a:solidFill>
                <a:schemeClr val="bg1"/>
              </a:solidFill>
            </a:endParaRPr>
          </a:p>
        </p:txBody>
      </p:sp>
      <p:sp>
        <p:nvSpPr>
          <p:cNvPr id="3" name="TextBox 2">
            <a:extLst>
              <a:ext uri="{FF2B5EF4-FFF2-40B4-BE49-F238E27FC236}">
                <a16:creationId xmlns="" xmlns:a16="http://schemas.microsoft.com/office/drawing/2014/main" id="{3BC8D536-660E-5C4E-BD54-ADDCDF7B4C10}"/>
              </a:ext>
            </a:extLst>
          </p:cNvPr>
          <p:cNvSpPr txBox="1"/>
          <p:nvPr/>
        </p:nvSpPr>
        <p:spPr>
          <a:xfrm>
            <a:off x="996287" y="1978925"/>
            <a:ext cx="10263116" cy="6678751"/>
          </a:xfrm>
          <a:prstGeom prst="rect">
            <a:avLst/>
          </a:prstGeom>
          <a:noFill/>
        </p:spPr>
        <p:txBody>
          <a:bodyPr wrap="square" rtlCol="0">
            <a:spAutoFit/>
          </a:bodyPr>
          <a:lstStyle/>
          <a:p>
            <a:pPr marL="342900" indent="-342900">
              <a:buFont typeface="Arial" panose="020B0604020202020204" pitchFamily="34" charset="0"/>
              <a:buChar char="•"/>
            </a:pPr>
            <a:r>
              <a:rPr lang="en-US" altLang="ko-KR" sz="2800" dirty="0"/>
              <a:t>P3 latency is sensitive </a:t>
            </a:r>
            <a:r>
              <a:rPr lang="en-US" altLang="ko-KR" sz="2800" i="1" dirty="0"/>
              <a:t>only</a:t>
            </a:r>
            <a:r>
              <a:rPr lang="en-US" altLang="ko-KR" sz="2800" dirty="0"/>
              <a:t> to the time required to perceive and categorize the </a:t>
            </a:r>
            <a:r>
              <a:rPr lang="en-US" altLang="ko-KR" sz="2800" dirty="0" smtClean="0"/>
              <a:t>stimulus</a:t>
            </a:r>
          </a:p>
          <a:p>
            <a:endParaRPr lang="en-US" altLang="ko-KR" sz="2800" dirty="0"/>
          </a:p>
          <a:p>
            <a:pPr marL="342900" indent="-342900">
              <a:buFont typeface="Arial" panose="020B0604020202020204" pitchFamily="34" charset="0"/>
              <a:buChar char="•"/>
            </a:pPr>
            <a:r>
              <a:rPr lang="en-US" altLang="ko-KR" sz="2800" dirty="0"/>
              <a:t>P3 latency (measured by onset) reflects the time required to categorize a stimulus and insensitive to response-related processes</a:t>
            </a:r>
          </a:p>
          <a:p>
            <a:pPr marL="457200" indent="-457200" latinLnBrk="0">
              <a:lnSpc>
                <a:spcPct val="200000"/>
              </a:lnSpc>
              <a:buFont typeface="Arial" panose="020B0604020202020204" pitchFamily="34" charset="0"/>
              <a:buChar char="•"/>
            </a:pPr>
            <a:endParaRPr lang="en-US" sz="3600" dirty="0">
              <a:solidFill>
                <a:prstClr val="black"/>
              </a:solidFill>
            </a:endParaRPr>
          </a:p>
          <a:p>
            <a:pPr marL="457200" indent="-457200" latinLnBrk="0">
              <a:lnSpc>
                <a:spcPct val="200000"/>
              </a:lnSpc>
              <a:buFont typeface="Arial" panose="020B0604020202020204" pitchFamily="34" charset="0"/>
              <a:buChar char="•"/>
            </a:pPr>
            <a:endParaRPr lang="en-US" sz="3600" dirty="0">
              <a:solidFill>
                <a:prstClr val="black"/>
              </a:solidFill>
            </a:endParaRPr>
          </a:p>
          <a:p>
            <a:pPr marL="457200" indent="-457200" latinLnBrk="0">
              <a:lnSpc>
                <a:spcPct val="200000"/>
              </a:lnSpc>
              <a:buFont typeface="Arial" panose="020B0604020202020204" pitchFamily="34" charset="0"/>
              <a:buChar char="•"/>
            </a:pPr>
            <a:endParaRPr lang="en-US" sz="3600" dirty="0">
              <a:solidFill>
                <a:prstClr val="black"/>
              </a:solidFill>
            </a:endParaRPr>
          </a:p>
          <a:p>
            <a:pPr marL="457200" indent="-457200" latinLnBrk="0">
              <a:lnSpc>
                <a:spcPct val="200000"/>
              </a:lnSpc>
              <a:buFont typeface="Arial" panose="020B0604020202020204" pitchFamily="34" charset="0"/>
              <a:buChar char="•"/>
            </a:pPr>
            <a:endParaRPr lang="en-US" sz="3600" dirty="0">
              <a:solidFill>
                <a:prstClr val="black"/>
              </a:solidFill>
            </a:endParaRPr>
          </a:p>
        </p:txBody>
      </p:sp>
    </p:spTree>
    <p:extLst>
      <p:ext uri="{BB962C8B-B14F-4D97-AF65-F5344CB8AC3E}">
        <p14:creationId xmlns:p14="http://schemas.microsoft.com/office/powerpoint/2010/main" val="1608359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1375</Words>
  <Application>Microsoft Office PowerPoint</Application>
  <PresentationFormat>와이드스크린</PresentationFormat>
  <Paragraphs>117</Paragraphs>
  <Slides>10</Slides>
  <Notes>8</Notes>
  <HiddenSlides>0</HiddenSlides>
  <MMClips>0</MMClips>
  <ScaleCrop>false</ScaleCrop>
  <HeadingPairs>
    <vt:vector size="6" baseType="variant">
      <vt:variant>
        <vt:lpstr>사용한 글꼴</vt:lpstr>
      </vt:variant>
      <vt:variant>
        <vt:i4>6</vt:i4>
      </vt:variant>
      <vt:variant>
        <vt:lpstr>테마</vt:lpstr>
      </vt:variant>
      <vt:variant>
        <vt:i4>3</vt:i4>
      </vt:variant>
      <vt:variant>
        <vt:lpstr>슬라이드 제목</vt:lpstr>
      </vt:variant>
      <vt:variant>
        <vt:i4>10</vt:i4>
      </vt:variant>
    </vt:vector>
  </HeadingPairs>
  <TitlesOfParts>
    <vt:vector size="19" baseType="lpstr">
      <vt:lpstr>맑은 고딕</vt:lpstr>
      <vt:lpstr>바탕</vt:lpstr>
      <vt:lpstr>Arial</vt:lpstr>
      <vt:lpstr>Calibri</vt:lpstr>
      <vt:lpstr>Calibri Light</vt:lpstr>
      <vt:lpstr>Wingdings</vt:lpstr>
      <vt:lpstr>Office Theme</vt:lpstr>
      <vt:lpstr>1_Office Theme</vt:lpstr>
      <vt:lpstr>2_Office Theme</vt:lpstr>
      <vt:lpstr>Overview of Common ERP Components  Part 2</vt:lpstr>
      <vt:lpstr>The P3 Family</vt:lpstr>
      <vt:lpstr>Varieties of P3 Components</vt:lpstr>
      <vt:lpstr>Theories of Functional Significance</vt:lpstr>
      <vt:lpstr>Effects of Probability</vt:lpstr>
      <vt:lpstr>P3, Resource Allocation, and Task Difficulty</vt:lpstr>
      <vt:lpstr>P3 Latency and Stimulus Categorization</vt:lpstr>
      <vt:lpstr>P3 Latency and Stimulus Categorization</vt:lpstr>
      <vt:lpstr>P3 and Postcategorization Processes</vt:lpstr>
      <vt:lpstr>P3 and Schizophrenia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clararhee7@gmail.com</dc:creator>
  <cp:lastModifiedBy>clararhee7@gmail.com</cp:lastModifiedBy>
  <cp:revision>21</cp:revision>
  <dcterms:created xsi:type="dcterms:W3CDTF">2019-07-15T05:32:59Z</dcterms:created>
  <dcterms:modified xsi:type="dcterms:W3CDTF">2019-07-16T02:22:53Z</dcterms:modified>
</cp:coreProperties>
</file>