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76" autoAdjust="0"/>
  </p:normalViewPr>
  <p:slideViewPr>
    <p:cSldViewPr snapToGrid="0">
      <p:cViewPr>
        <p:scale>
          <a:sx n="66" d="100"/>
          <a:sy n="66" d="100"/>
        </p:scale>
        <p:origin x="225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895A-44E3-4E49-95F1-82FFB2C512F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4189-2BF7-4612-B8AA-B4AB0B73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8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ERP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연구에서 틀린 응답을 한 </a:t>
            </a:r>
            <a:r>
              <a:rPr lang="en-US" altLang="ko-KR" baseline="0" dirty="0" smtClean="0"/>
              <a:t>trial</a:t>
            </a:r>
            <a:r>
              <a:rPr lang="ko-KR" altLang="en-US" baseline="0" dirty="0" smtClean="0"/>
              <a:t>은 버려지는 경우가 많음</a:t>
            </a:r>
            <a:r>
              <a:rPr lang="en-US" altLang="ko-KR" baseline="0" dirty="0" smtClean="0"/>
              <a:t>.</a:t>
            </a:r>
          </a:p>
          <a:p>
            <a:r>
              <a:rPr lang="en-US" baseline="0" dirty="0" smtClean="0"/>
              <a:t>But error trial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correct trial</a:t>
            </a:r>
            <a:r>
              <a:rPr lang="ko-KR" altLang="en-US" baseline="0" dirty="0" smtClean="0"/>
              <a:t>의 뇌파를 비교함으로써 </a:t>
            </a:r>
            <a:r>
              <a:rPr lang="en-US" altLang="ko-KR" baseline="0" dirty="0" smtClean="0"/>
              <a:t>error</a:t>
            </a:r>
            <a:r>
              <a:rPr lang="ko-KR" altLang="en-US" baseline="0" dirty="0" smtClean="0"/>
              <a:t>의 원인과 </a:t>
            </a:r>
            <a:r>
              <a:rPr lang="en-US" altLang="ko-KR" baseline="0" dirty="0" smtClean="0"/>
              <a:t>error</a:t>
            </a:r>
            <a:r>
              <a:rPr lang="ko-KR" altLang="en-US" baseline="0" dirty="0" smtClean="0"/>
              <a:t>임을 알았을 때의 뇌의 반응을 살펴볼 수 있음</a:t>
            </a:r>
            <a:endParaRPr lang="en-US" altLang="ko-KR" baseline="0" dirty="0" smtClean="0"/>
          </a:p>
          <a:p>
            <a:endParaRPr lang="en-US" dirty="0" smtClean="0"/>
          </a:p>
          <a:p>
            <a:r>
              <a:rPr lang="en-US" dirty="0" smtClean="0"/>
              <a:t>1993</a:t>
            </a:r>
            <a:r>
              <a:rPr lang="ko-KR" altLang="en-US" dirty="0" smtClean="0"/>
              <a:t>년의 연구에서 </a:t>
            </a:r>
            <a:r>
              <a:rPr lang="en-US" altLang="ko-KR" dirty="0" smtClean="0"/>
              <a:t>speeded response task</a:t>
            </a:r>
            <a:r>
              <a:rPr lang="ko-KR" altLang="en-US" dirty="0" smtClean="0"/>
              <a:t>를 시켰음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굉장히 빨리 </a:t>
            </a:r>
            <a:r>
              <a:rPr lang="ko-KR" altLang="en-US" dirty="0" err="1" smtClean="0"/>
              <a:t>반응해야해서</a:t>
            </a:r>
            <a:r>
              <a:rPr lang="ko-KR" altLang="en-US" dirty="0" smtClean="0"/>
              <a:t> 에러가 자주 일어났으며 에러를 저질렀을 때 바로 </a:t>
            </a:r>
            <a:r>
              <a:rPr lang="ko-KR" altLang="en-US" dirty="0" err="1" smtClean="0"/>
              <a:t>알수있도록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obvious</a:t>
            </a:r>
            <a:r>
              <a:rPr lang="ko-KR" altLang="en-US" dirty="0" smtClean="0"/>
              <a:t>한 과제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Correct vs. error</a:t>
            </a:r>
            <a:r>
              <a:rPr lang="ko-KR" altLang="en-US" dirty="0" smtClean="0"/>
              <a:t>를 봤을 때 응답 직후 </a:t>
            </a:r>
            <a:r>
              <a:rPr lang="en-US" altLang="ko-KR" dirty="0" smtClean="0"/>
              <a:t>frontal and central electrode sites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negative deflection</a:t>
            </a:r>
            <a:r>
              <a:rPr lang="ko-KR" altLang="en-US" dirty="0" smtClean="0"/>
              <a:t>이 관찰됨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연구자들은 이것을 </a:t>
            </a:r>
            <a:r>
              <a:rPr lang="en-US" altLang="ko-KR" dirty="0" smtClean="0"/>
              <a:t>error-related negativity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라고 명명했고</a:t>
            </a:r>
            <a:r>
              <a:rPr lang="en-US" altLang="ko-KR" baseline="0" dirty="0" smtClean="0"/>
              <a:t>, 1990</a:t>
            </a:r>
            <a:r>
              <a:rPr lang="ko-KR" altLang="en-US" baseline="0" dirty="0" smtClean="0"/>
              <a:t>년에 발견했던 사람들은 </a:t>
            </a:r>
            <a:r>
              <a:rPr lang="en-US" altLang="ko-KR" baseline="0" dirty="0" smtClean="0"/>
              <a:t>Ne</a:t>
            </a:r>
            <a:r>
              <a:rPr lang="ko-KR" altLang="en-US" baseline="0" dirty="0" smtClean="0"/>
              <a:t>라고 부름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B040E-7711-EF49-8553-F84D830A7363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788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Vidal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연구에서 </a:t>
            </a:r>
            <a:r>
              <a:rPr lang="en-US" altLang="ko-KR" dirty="0" smtClean="0"/>
              <a:t>EEG</a:t>
            </a:r>
            <a:r>
              <a:rPr lang="ko-KR" altLang="en-US" dirty="0" smtClean="0"/>
              <a:t>를 측정함과 동시에 </a:t>
            </a:r>
            <a:r>
              <a:rPr lang="en-US" altLang="ko-KR" dirty="0" smtClean="0"/>
              <a:t>EMG</a:t>
            </a:r>
            <a:r>
              <a:rPr lang="ko-KR" altLang="en-US" dirty="0" smtClean="0"/>
              <a:t>를 엄지에 달고 측정함</a:t>
            </a:r>
            <a:endParaRPr lang="en-US" altLang="ko-KR" dirty="0" smtClean="0"/>
          </a:p>
          <a:p>
            <a:r>
              <a:rPr lang="en-US" dirty="0" smtClean="0"/>
              <a:t>Correct thumb pressed with no EMG from incorrect = fully</a:t>
            </a:r>
            <a:r>
              <a:rPr lang="en-US" baseline="0" dirty="0" smtClean="0"/>
              <a:t> correct</a:t>
            </a:r>
          </a:p>
          <a:p>
            <a:r>
              <a:rPr lang="en-US" baseline="0" dirty="0" smtClean="0"/>
              <a:t>Incorrect thumb pressed with EMG from incorrect = fully incorrect</a:t>
            </a:r>
          </a:p>
          <a:p>
            <a:r>
              <a:rPr lang="en-US" baseline="0" dirty="0" smtClean="0"/>
              <a:t>Some EMG from incorrect but no button closure = Partial error</a:t>
            </a:r>
          </a:p>
          <a:p>
            <a:r>
              <a:rPr lang="ko-KR" altLang="en-US" baseline="0" dirty="0" smtClean="0"/>
              <a:t>보통 </a:t>
            </a:r>
            <a:r>
              <a:rPr lang="en-US" altLang="ko-KR" baseline="0" dirty="0" smtClean="0"/>
              <a:t>ERN</a:t>
            </a:r>
            <a:r>
              <a:rPr lang="ko-KR" altLang="en-US" baseline="0" dirty="0" smtClean="0"/>
              <a:t>을 측정한 실험은 시간보다는 </a:t>
            </a:r>
            <a:r>
              <a:rPr lang="en-US" altLang="ko-KR" baseline="0" dirty="0" smtClean="0"/>
              <a:t>response-locked average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visualize</a:t>
            </a:r>
            <a:r>
              <a:rPr lang="ko-KR" altLang="en-US" baseline="0" dirty="0" smtClean="0"/>
              <a:t>되는데</a:t>
            </a:r>
            <a:r>
              <a:rPr lang="en-US" altLang="ko-KR" baseline="0" dirty="0" smtClean="0"/>
              <a:t>, EMG</a:t>
            </a:r>
            <a:r>
              <a:rPr lang="ko-KR" altLang="en-US" baseline="0" dirty="0" smtClean="0"/>
              <a:t>실험에서는 </a:t>
            </a:r>
            <a:r>
              <a:rPr lang="en-US" altLang="ko-KR" baseline="0" dirty="0" smtClean="0"/>
              <a:t>EMG onset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time-lock</a:t>
            </a:r>
            <a:r>
              <a:rPr lang="ko-KR" altLang="en-US" baseline="0" dirty="0" smtClean="0"/>
              <a:t>해서 함</a:t>
            </a:r>
            <a:endParaRPr lang="en-US" altLang="ko-KR" baseline="0" dirty="0" smtClean="0"/>
          </a:p>
          <a:p>
            <a:endParaRPr lang="en-US" dirty="0" smtClean="0"/>
          </a:p>
          <a:p>
            <a:r>
              <a:rPr lang="en-US" dirty="0" smtClean="0"/>
              <a:t>Fully</a:t>
            </a:r>
            <a:r>
              <a:rPr lang="en-US" baseline="0" dirty="0" smtClean="0"/>
              <a:t> incorrect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response time </a:t>
            </a:r>
            <a:r>
              <a:rPr lang="ko-KR" altLang="en-US" baseline="0" dirty="0" smtClean="0"/>
              <a:t>쯤에 </a:t>
            </a:r>
            <a:r>
              <a:rPr lang="en-US" altLang="ko-KR" baseline="0" dirty="0" smtClean="0"/>
              <a:t>large negative deflection</a:t>
            </a:r>
            <a:r>
              <a:rPr lang="ko-KR" altLang="en-US" baseline="0" dirty="0" smtClean="0"/>
              <a:t>이 있음 </a:t>
            </a:r>
            <a:r>
              <a:rPr lang="en-US" altLang="ko-KR" baseline="0" dirty="0" smtClean="0"/>
              <a:t>= ERN</a:t>
            </a:r>
          </a:p>
          <a:p>
            <a:r>
              <a:rPr lang="en-US" baseline="0" dirty="0" smtClean="0"/>
              <a:t>Partial error trial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smaller ERN</a:t>
            </a:r>
          </a:p>
          <a:p>
            <a:r>
              <a:rPr lang="en-US" baseline="0" dirty="0" smtClean="0"/>
              <a:t>Correct trial</a:t>
            </a:r>
            <a:r>
              <a:rPr lang="ko-KR" altLang="en-US" baseline="0" dirty="0" smtClean="0"/>
              <a:t>에서도 응답 후에 </a:t>
            </a:r>
            <a:r>
              <a:rPr lang="en-US" altLang="ko-KR" baseline="0" dirty="0" smtClean="0"/>
              <a:t>small negative-going potential</a:t>
            </a:r>
            <a:r>
              <a:rPr lang="ko-KR" altLang="en-US" baseline="0" dirty="0" smtClean="0"/>
              <a:t>이 있음 </a:t>
            </a:r>
            <a:r>
              <a:rPr lang="en-US" altLang="ko-KR" baseline="0" dirty="0" smtClean="0"/>
              <a:t>= correct response negativity (CRN)</a:t>
            </a:r>
          </a:p>
          <a:p>
            <a:r>
              <a:rPr lang="en-US" baseline="0" dirty="0" smtClean="0"/>
              <a:t>CRN</a:t>
            </a:r>
            <a:r>
              <a:rPr lang="ko-KR" altLang="en-US" baseline="0" dirty="0" smtClean="0"/>
              <a:t>은 다른 </a:t>
            </a:r>
            <a:r>
              <a:rPr lang="en-US" altLang="ko-KR" baseline="0" dirty="0" smtClean="0"/>
              <a:t>overlapping ERP</a:t>
            </a:r>
            <a:r>
              <a:rPr lang="ko-KR" altLang="en-US" baseline="0" dirty="0" smtClean="0"/>
              <a:t>때문에 항상 보이지는 않지만 많은 연구자들은 어쨌거나 거기에 있다고 생각함</a:t>
            </a:r>
            <a:endParaRPr lang="en-US" altLang="ko-KR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ERN </a:t>
            </a:r>
            <a:r>
              <a:rPr lang="ko-KR" altLang="en-US" baseline="0" dirty="0" smtClean="0"/>
              <a:t>후에 </a:t>
            </a:r>
            <a:r>
              <a:rPr lang="en-US" altLang="ko-KR" baseline="0" dirty="0" smtClean="0"/>
              <a:t>400ms </a:t>
            </a:r>
            <a:r>
              <a:rPr lang="ko-KR" altLang="en-US" baseline="0" dirty="0" smtClean="0"/>
              <a:t>정도에 </a:t>
            </a:r>
            <a:r>
              <a:rPr lang="en-US" altLang="ko-KR" baseline="0" dirty="0" smtClean="0"/>
              <a:t>positive deflection</a:t>
            </a:r>
            <a:r>
              <a:rPr lang="ko-KR" altLang="en-US" baseline="0" dirty="0" smtClean="0"/>
              <a:t>이 있는데 이것을 </a:t>
            </a:r>
            <a:r>
              <a:rPr lang="en-US" altLang="ko-KR" baseline="0" dirty="0" smtClean="0"/>
              <a:t>error positivity </a:t>
            </a:r>
            <a:r>
              <a:rPr lang="ko-KR" altLang="en-US" baseline="0" dirty="0" smtClean="0"/>
              <a:t>라고 함</a:t>
            </a:r>
            <a:r>
              <a:rPr lang="en-US" altLang="ko-KR" baseline="0" dirty="0" smtClean="0"/>
              <a:t>.</a:t>
            </a:r>
          </a:p>
          <a:p>
            <a:r>
              <a:rPr lang="en-US" baseline="0" dirty="0" err="1" smtClean="0"/>
              <a:t>Pe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awareness of error</a:t>
            </a:r>
            <a:r>
              <a:rPr lang="ko-KR" altLang="en-US" baseline="0" dirty="0" smtClean="0"/>
              <a:t>과 관련이 있고 </a:t>
            </a:r>
            <a:r>
              <a:rPr lang="en-US" altLang="ko-KR" baseline="0" dirty="0" smtClean="0"/>
              <a:t>ERN</a:t>
            </a:r>
            <a:r>
              <a:rPr lang="ko-KR" altLang="en-US" baseline="0" dirty="0" smtClean="0"/>
              <a:t>은 에러에 대해 </a:t>
            </a:r>
            <a:r>
              <a:rPr lang="en-US" altLang="ko-KR" baseline="0" dirty="0" smtClean="0"/>
              <a:t>little or no awareness</a:t>
            </a:r>
            <a:r>
              <a:rPr lang="ko-KR" altLang="en-US" baseline="0" dirty="0" smtClean="0"/>
              <a:t>여도 나타날 수 있음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218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quantified</a:t>
            </a:r>
            <a:r>
              <a:rPr lang="ko-KR" altLang="en-US" dirty="0" err="1" smtClean="0"/>
              <a:t>하는데에는</a:t>
            </a:r>
            <a:r>
              <a:rPr lang="ko-KR" altLang="en-US" dirty="0" smtClean="0"/>
              <a:t> 여러 어려움이 있을 수 있음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dirty="0" smtClean="0"/>
              <a:t>Error</a:t>
            </a:r>
            <a:r>
              <a:rPr lang="en-US" baseline="0" dirty="0" smtClean="0"/>
              <a:t> trial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correct trial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difference wave</a:t>
            </a:r>
            <a:r>
              <a:rPr lang="ko-KR" altLang="en-US" baseline="0" dirty="0" smtClean="0"/>
              <a:t>를 살펴보는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두개에</a:t>
            </a:r>
            <a:r>
              <a:rPr lang="ko-KR" altLang="en-US" baseline="0" dirty="0" smtClean="0"/>
              <a:t> 모두 나타나는 </a:t>
            </a:r>
            <a:r>
              <a:rPr lang="en-US" altLang="ko-KR" baseline="0" dirty="0" smtClean="0"/>
              <a:t>wave</a:t>
            </a:r>
            <a:r>
              <a:rPr lang="ko-KR" altLang="en-US" baseline="0" dirty="0" smtClean="0"/>
              <a:t>를 걷어내서 </a:t>
            </a:r>
            <a:r>
              <a:rPr lang="en-US" altLang="ko-KR" baseline="0" dirty="0" smtClean="0"/>
              <a:t>error-related</a:t>
            </a:r>
            <a:r>
              <a:rPr lang="ko-KR" altLang="en-US" baseline="0" dirty="0" smtClean="0"/>
              <a:t>만 </a:t>
            </a:r>
            <a:r>
              <a:rPr lang="ko-KR" altLang="en-US" baseline="0" dirty="0" err="1" smtClean="0"/>
              <a:t>뽑아낼수는</a:t>
            </a:r>
            <a:r>
              <a:rPr lang="ko-KR" altLang="en-US" baseline="0" dirty="0" smtClean="0"/>
              <a:t> 있지만</a:t>
            </a:r>
            <a:r>
              <a:rPr lang="en-US" altLang="ko-KR" baseline="0" dirty="0" smtClean="0"/>
              <a:t>,</a:t>
            </a:r>
          </a:p>
          <a:p>
            <a:pPr marL="0" indent="0">
              <a:buNone/>
            </a:pPr>
            <a:r>
              <a:rPr lang="ko-KR" altLang="en-US" baseline="0" dirty="0" smtClean="0"/>
              <a:t>이 차이는 부분적으로는 </a:t>
            </a:r>
            <a:r>
              <a:rPr lang="en-US" altLang="ko-KR" baseline="0" dirty="0" smtClean="0"/>
              <a:t>error trial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P3</a:t>
            </a:r>
            <a:r>
              <a:rPr lang="ko-KR" altLang="en-US" baseline="0" dirty="0" smtClean="0"/>
              <a:t>가 늦게 시작되는 </a:t>
            </a:r>
            <a:r>
              <a:rPr lang="ko-KR" altLang="en-US" baseline="0" dirty="0" err="1" smtClean="0"/>
              <a:t>것때문일수도</a:t>
            </a:r>
            <a:r>
              <a:rPr lang="ko-KR" altLang="en-US" baseline="0" dirty="0" smtClean="0"/>
              <a:t> 있고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응답하기 전의 </a:t>
            </a:r>
            <a:r>
              <a:rPr lang="en-US" altLang="ko-KR" baseline="0" dirty="0" err="1" smtClean="0"/>
              <a:t>acitivity</a:t>
            </a:r>
            <a:r>
              <a:rPr lang="ko-KR" altLang="en-US" baseline="0" dirty="0" smtClean="0"/>
              <a:t>가 달라서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자체가 </a:t>
            </a:r>
            <a:r>
              <a:rPr lang="ko-KR" altLang="en-US" baseline="0" dirty="0" err="1" smtClean="0"/>
              <a:t>다를수도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 두 문제는 </a:t>
            </a:r>
            <a:r>
              <a:rPr lang="en-US" altLang="ko-KR" dirty="0" smtClean="0"/>
              <a:t>ERN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experimental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effecft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correlational </a:t>
            </a:r>
            <a:r>
              <a:rPr lang="en-US" altLang="ko-KR" baseline="0" dirty="0" err="1" smtClean="0"/>
              <a:t>effec</a:t>
            </a:r>
            <a:r>
              <a:rPr lang="ko-KR" altLang="en-US" baseline="0" dirty="0" smtClean="0"/>
              <a:t>여서 나타난다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연구자가 어떤 </a:t>
            </a:r>
            <a:r>
              <a:rPr lang="en-US" altLang="ko-KR" dirty="0" smtClean="0"/>
              <a:t>trial</a:t>
            </a:r>
            <a:r>
              <a:rPr lang="ko-KR" altLang="en-US" dirty="0" smtClean="0"/>
              <a:t>에서 에러가 일어나고 어떤 </a:t>
            </a:r>
            <a:r>
              <a:rPr lang="en-US" altLang="ko-KR" dirty="0" smtClean="0"/>
              <a:t>trial</a:t>
            </a:r>
            <a:r>
              <a:rPr lang="ko-KR" altLang="en-US" dirty="0" smtClean="0"/>
              <a:t>에서 맞는 응답을 하는지 </a:t>
            </a:r>
            <a:r>
              <a:rPr lang="en-US" altLang="ko-KR" dirty="0" err="1" smtClean="0"/>
              <a:t>contro</a:t>
            </a:r>
            <a:r>
              <a:rPr lang="ko-KR" altLang="en-US" dirty="0" smtClean="0"/>
              <a:t>할 수 </a:t>
            </a:r>
            <a:r>
              <a:rPr lang="ko-KR" altLang="en-US" dirty="0" err="1" smtClean="0"/>
              <a:t>없기때문에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ERP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결과가 인과관계라고 말할 수 없다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3. </a:t>
            </a:r>
            <a:r>
              <a:rPr lang="ko-KR" altLang="en-US" baseline="0" dirty="0" err="1" smtClean="0"/>
              <a:t>세번째</a:t>
            </a:r>
            <a:r>
              <a:rPr lang="ko-KR" altLang="en-US" baseline="0" dirty="0" smtClean="0"/>
              <a:t> 문제는</a:t>
            </a:r>
            <a:r>
              <a:rPr lang="en-US" altLang="ko-KR" baseline="0" dirty="0" smtClean="0"/>
              <a:t>, ERN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elicit</a:t>
            </a:r>
            <a:r>
              <a:rPr lang="ko-KR" altLang="en-US" baseline="0" dirty="0" smtClean="0"/>
              <a:t>하는 </a:t>
            </a:r>
            <a:r>
              <a:rPr lang="en-US" altLang="ko-KR" baseline="0" dirty="0" err="1" smtClean="0"/>
              <a:t>proces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correc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error trial</a:t>
            </a:r>
            <a:r>
              <a:rPr lang="ko-KR" altLang="en-US" baseline="0" dirty="0" smtClean="0"/>
              <a:t>에 모두 존재할 수도 있다는 점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예시로</a:t>
            </a:r>
            <a:r>
              <a:rPr lang="en-US" altLang="ko-KR" baseline="0" dirty="0" smtClean="0"/>
              <a:t>, OCD</a:t>
            </a:r>
            <a:r>
              <a:rPr lang="ko-KR" altLang="en-US" baseline="0" dirty="0" smtClean="0"/>
              <a:t>환자의 경우 옳은 응답을 하여도 </a:t>
            </a:r>
            <a:r>
              <a:rPr lang="en-US" altLang="ko-KR" baseline="0" dirty="0" smtClean="0"/>
              <a:t>sense of error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있음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Differnece</a:t>
            </a:r>
            <a:r>
              <a:rPr lang="en-US" altLang="ko-KR" baseline="0" dirty="0" smtClean="0"/>
              <a:t> wave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ERN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살펴보는건</a:t>
            </a:r>
            <a:r>
              <a:rPr lang="ko-KR" altLang="en-US" baseline="0" dirty="0" smtClean="0"/>
              <a:t> 이렇게 </a:t>
            </a:r>
            <a:r>
              <a:rPr lang="ko-KR" altLang="en-US" baseline="0" dirty="0" err="1" smtClean="0"/>
              <a:t>여러가지</a:t>
            </a:r>
            <a:r>
              <a:rPr lang="ko-KR" altLang="en-US" baseline="0" dirty="0" smtClean="0"/>
              <a:t> 문제점이 있지만</a:t>
            </a:r>
            <a:r>
              <a:rPr lang="en-US" altLang="ko-KR" baseline="0" dirty="0" smtClean="0"/>
              <a:t>, correct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error trial</a:t>
            </a:r>
            <a:r>
              <a:rPr lang="ko-KR" altLang="en-US" baseline="0" dirty="0" smtClean="0"/>
              <a:t>을 따로 </a:t>
            </a:r>
            <a:r>
              <a:rPr lang="ko-KR" altLang="en-US" baseline="0" dirty="0" err="1" smtClean="0"/>
              <a:t>살펴보는것보다는</a:t>
            </a:r>
            <a:r>
              <a:rPr lang="ko-KR" altLang="en-US" baseline="0" dirty="0" smtClean="0"/>
              <a:t> 낫다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따로 볼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많은 </a:t>
            </a:r>
            <a:r>
              <a:rPr lang="en-US" altLang="ko-KR" baseline="0" dirty="0" smtClean="0"/>
              <a:t>overlapping ERP component</a:t>
            </a:r>
            <a:r>
              <a:rPr lang="ko-KR" altLang="en-US" baseline="0" dirty="0" smtClean="0"/>
              <a:t>에 의해 결과가 왜곡될 수 있다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690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Response-related</a:t>
            </a:r>
            <a:r>
              <a:rPr lang="en-US" baseline="0" dirty="0" smtClean="0"/>
              <a:t> component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series of occasional manual </a:t>
            </a:r>
            <a:r>
              <a:rPr lang="en-US" altLang="ko-KR" baseline="0" dirty="0" err="1" smtClean="0"/>
              <a:t>respons</a:t>
            </a:r>
            <a:r>
              <a:rPr lang="ko-KR" altLang="en-US" baseline="0" dirty="0" smtClean="0"/>
              <a:t>를 </a:t>
            </a:r>
            <a:r>
              <a:rPr lang="en-US" altLang="ko-KR" baseline="0" dirty="0" err="1" smtClean="0"/>
              <a:t>stimulu</a:t>
            </a:r>
            <a:r>
              <a:rPr lang="ko-KR" altLang="en-US" baseline="0" dirty="0" smtClean="0"/>
              <a:t>없이 수행할 때 나타나는 반응이고 </a:t>
            </a:r>
            <a:r>
              <a:rPr lang="en-US" altLang="ko-KR" baseline="0" dirty="0" smtClean="0"/>
              <a:t>stimuli</a:t>
            </a:r>
            <a:r>
              <a:rPr lang="ko-KR" altLang="en-US" baseline="0" dirty="0" smtClean="0"/>
              <a:t>에 반응할 때에도 나타날 수 있음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이걸 </a:t>
            </a:r>
            <a:r>
              <a:rPr lang="en-US" altLang="ko-KR" dirty="0" smtClean="0"/>
              <a:t>BP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RP</a:t>
            </a:r>
            <a:r>
              <a:rPr lang="ko-KR" altLang="en-US" dirty="0" smtClean="0"/>
              <a:t>라고 부르는데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반응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초전부터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frontal&amp;central</a:t>
            </a:r>
            <a:r>
              <a:rPr lang="en-US" altLang="ko-KR" baseline="0" dirty="0" smtClean="0"/>
              <a:t> electrode</a:t>
            </a:r>
            <a:r>
              <a:rPr lang="ko-KR" altLang="en-US" baseline="0" dirty="0" smtClean="0"/>
              <a:t>에 나타나는 느린 </a:t>
            </a:r>
            <a:r>
              <a:rPr lang="en-US" altLang="ko-KR" baseline="0" dirty="0" smtClean="0"/>
              <a:t>negative shift </a:t>
            </a:r>
            <a:r>
              <a:rPr lang="ko-KR" altLang="en-US" baseline="0" dirty="0" smtClean="0"/>
              <a:t>이다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dirty="0" smtClean="0"/>
              <a:t>RP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를 어떻게 하느냐에 따라 달라지는데 어떤 반응기를 사용하는지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몸의 왼쪽 혹은 오른쪽이 </a:t>
            </a:r>
            <a:r>
              <a:rPr lang="ko-KR" altLang="en-US" dirty="0" err="1" smtClean="0"/>
              <a:t>반응시에</a:t>
            </a:r>
            <a:r>
              <a:rPr lang="ko-KR" altLang="en-US" dirty="0" smtClean="0"/>
              <a:t> 사용되는지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각 </a:t>
            </a:r>
            <a:r>
              <a:rPr lang="en-US" altLang="ko-KR" dirty="0" smtClean="0"/>
              <a:t>side</a:t>
            </a:r>
            <a:r>
              <a:rPr lang="ko-KR" altLang="en-US" dirty="0" smtClean="0"/>
              <a:t>에서 어떤 반응기를 사용하는지에 따라 달라진다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250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Lateralized</a:t>
            </a:r>
            <a:r>
              <a:rPr lang="en-US" baseline="0" dirty="0" smtClean="0"/>
              <a:t> portion of RP </a:t>
            </a:r>
            <a:r>
              <a:rPr lang="en-US" altLang="ko-KR" baseline="0" dirty="0" smtClean="0"/>
              <a:t>is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called LRP</a:t>
            </a:r>
          </a:p>
          <a:p>
            <a:pPr marL="0" indent="0">
              <a:buNone/>
            </a:pPr>
            <a:r>
              <a:rPr lang="en-US" baseline="0" dirty="0" smtClean="0"/>
              <a:t>LRP is useful b/c it can be easily isolated from other ERP components</a:t>
            </a:r>
          </a:p>
          <a:p>
            <a:pPr marL="0" indent="0">
              <a:buNone/>
            </a:pPr>
            <a:r>
              <a:rPr lang="en-US" dirty="0" smtClean="0"/>
              <a:t>Response</a:t>
            </a:r>
            <a:r>
              <a:rPr lang="ko-KR" altLang="en-US" dirty="0" smtClean="0"/>
              <a:t>하는 손에 따라서 </a:t>
            </a:r>
            <a:r>
              <a:rPr lang="en-US" altLang="ko-KR" dirty="0" smtClean="0"/>
              <a:t>lateralize</a:t>
            </a:r>
            <a:r>
              <a:rPr lang="ko-KR" altLang="en-US" dirty="0" smtClean="0"/>
              <a:t>되기 때문에 </a:t>
            </a:r>
            <a:r>
              <a:rPr lang="en-US" altLang="ko-KR" dirty="0" smtClean="0"/>
              <a:t>experimental</a:t>
            </a:r>
            <a:r>
              <a:rPr lang="en-US" altLang="ko-KR" baseline="0" dirty="0" smtClean="0"/>
              <a:t> manipulation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LRP</a:t>
            </a:r>
            <a:r>
              <a:rPr lang="ko-KR" altLang="en-US" baseline="0" dirty="0" smtClean="0"/>
              <a:t>의 크기와 시간에 영향을 주었는지 보기 쉬움</a:t>
            </a:r>
            <a:endParaRPr lang="en-US" altLang="ko-KR" baseline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왼손</a:t>
            </a:r>
            <a:r>
              <a:rPr lang="en-US" altLang="ko-KR" dirty="0" err="1" smtClean="0"/>
              <a:t>respons</a:t>
            </a:r>
            <a:r>
              <a:rPr lang="ko-KR" altLang="en-US" dirty="0" smtClean="0"/>
              <a:t>와 오른손 </a:t>
            </a:r>
            <a:r>
              <a:rPr lang="en-US" altLang="ko-KR" dirty="0" err="1" smtClean="0"/>
              <a:t>respons</a:t>
            </a:r>
            <a:r>
              <a:rPr lang="ko-KR" altLang="en-US" dirty="0" smtClean="0"/>
              <a:t>를 보여줌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</a:t>
            </a:r>
            <a:r>
              <a:rPr lang="en-US" altLang="ko-KR" dirty="0" smtClean="0"/>
              <a:t> C3’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C4’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left and right motor cortex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잇는 </a:t>
            </a:r>
            <a:r>
              <a:rPr lang="en-US" altLang="ko-KR" baseline="0" dirty="0" smtClean="0"/>
              <a:t>electrode.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 smtClean="0"/>
              <a:t>Peak I: </a:t>
            </a:r>
            <a:r>
              <a:rPr lang="ko-KR" altLang="en-US" dirty="0" smtClean="0"/>
              <a:t>오른손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왼손 상관없이 같은 </a:t>
            </a:r>
            <a:r>
              <a:rPr lang="ko-KR" altLang="en-US" dirty="0" err="1" smtClean="0"/>
              <a:t>크키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(P3)</a:t>
            </a:r>
          </a:p>
          <a:p>
            <a:pPr marL="0" indent="0">
              <a:buNone/>
            </a:pPr>
            <a:r>
              <a:rPr lang="en-US" dirty="0" smtClean="0"/>
              <a:t>Peak</a:t>
            </a:r>
            <a:r>
              <a:rPr lang="en-US" baseline="0" dirty="0" smtClean="0"/>
              <a:t> II: larger over the right hemisphere for both hands</a:t>
            </a:r>
          </a:p>
          <a:p>
            <a:pPr marL="0" indent="0">
              <a:buNone/>
            </a:pPr>
            <a:r>
              <a:rPr lang="en-US" baseline="0" dirty="0" smtClean="0"/>
              <a:t>Peak III:</a:t>
            </a:r>
            <a:r>
              <a:rPr lang="ko-KR" altLang="en-US" baseline="0" dirty="0" smtClean="0"/>
              <a:t> 오른손 반응을 할 때 더 큼 </a:t>
            </a:r>
            <a:r>
              <a:rPr lang="en-US" altLang="ko-KR" baseline="0" dirty="0" smtClean="0"/>
              <a:t>for both hands</a:t>
            </a:r>
          </a:p>
          <a:p>
            <a:pPr marL="0" indent="0">
              <a:buNone/>
            </a:pPr>
            <a:r>
              <a:rPr lang="en-US" baseline="0" dirty="0" smtClean="0"/>
              <a:t>Peak IV: </a:t>
            </a:r>
            <a:r>
              <a:rPr lang="ko-KR" altLang="en-US" baseline="0" dirty="0" smtClean="0"/>
              <a:t>왼손반응일 때 </a:t>
            </a:r>
            <a:r>
              <a:rPr lang="en-US" altLang="ko-KR" baseline="0" dirty="0" smtClean="0"/>
              <a:t>right </a:t>
            </a:r>
            <a:r>
              <a:rPr lang="en-US" altLang="ko-KR" baseline="0" dirty="0" err="1" smtClean="0"/>
              <a:t>hemispher</a:t>
            </a:r>
            <a:r>
              <a:rPr lang="ko-KR" altLang="en-US" baseline="0" dirty="0" smtClean="0"/>
              <a:t>에서 더 </a:t>
            </a:r>
            <a:r>
              <a:rPr lang="en-US" altLang="ko-KR" baseline="0" dirty="0" smtClean="0"/>
              <a:t>negative, </a:t>
            </a:r>
            <a:r>
              <a:rPr lang="ko-KR" altLang="en-US" baseline="0" dirty="0" smtClean="0"/>
              <a:t>오른손반응일 때 </a:t>
            </a:r>
            <a:r>
              <a:rPr lang="en-US" altLang="ko-KR" baseline="0" dirty="0" smtClean="0"/>
              <a:t>left </a:t>
            </a:r>
            <a:r>
              <a:rPr lang="en-US" altLang="ko-KR" baseline="0" dirty="0" err="1" smtClean="0"/>
              <a:t>hemispher</a:t>
            </a:r>
            <a:r>
              <a:rPr lang="ko-KR" altLang="en-US" baseline="0" dirty="0" smtClean="0"/>
              <a:t>에서 더 </a:t>
            </a:r>
            <a:r>
              <a:rPr lang="en-US" altLang="ko-KR" baseline="0" dirty="0" smtClean="0"/>
              <a:t>negative = LRP</a:t>
            </a:r>
          </a:p>
          <a:p>
            <a:pPr marL="0" indent="0">
              <a:buNone/>
            </a:pPr>
            <a:r>
              <a:rPr lang="en-US" baseline="0" dirty="0" smtClean="0"/>
              <a:t>Peak IV</a:t>
            </a:r>
            <a:r>
              <a:rPr lang="ko-KR" altLang="en-US" baseline="0" dirty="0" smtClean="0"/>
              <a:t>에서 보다시피 </a:t>
            </a:r>
            <a:r>
              <a:rPr lang="en-US" altLang="ko-KR" baseline="0" dirty="0" smtClean="0"/>
              <a:t>LRP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ipsilateral </a:t>
            </a:r>
            <a:r>
              <a:rPr lang="en-US" altLang="ko-KR" baseline="0" dirty="0" err="1" smtClean="0"/>
              <a:t>hemiphere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contralateral hemisphere</a:t>
            </a:r>
            <a:r>
              <a:rPr lang="ko-KR" altLang="en-US" baseline="0" dirty="0" smtClean="0"/>
              <a:t>에서 더 큰 </a:t>
            </a:r>
            <a:r>
              <a:rPr lang="en-US" altLang="ko-KR" baseline="0" dirty="0" smtClean="0"/>
              <a:t>negativity</a:t>
            </a:r>
            <a:r>
              <a:rPr lang="ko-KR" altLang="en-US" baseline="0" dirty="0" smtClean="0"/>
              <a:t>를 나타냄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baseline="0" dirty="0" smtClean="0"/>
              <a:t>LRP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isolate </a:t>
            </a:r>
            <a:r>
              <a:rPr lang="ko-KR" altLang="en-US" baseline="0" dirty="0" smtClean="0"/>
              <a:t>하는 방법은 </a:t>
            </a:r>
            <a:r>
              <a:rPr lang="en-US" altLang="ko-KR" baseline="0" dirty="0" smtClean="0"/>
              <a:t>ipsilateral waveform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contralateral waveform 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comput</a:t>
            </a:r>
            <a:r>
              <a:rPr lang="ko-KR" altLang="en-US" baseline="0" dirty="0" smtClean="0"/>
              <a:t>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</a:t>
            </a:r>
            <a:r>
              <a:rPr lang="en-US" altLang="ko-KR" baseline="0" dirty="0" smtClean="0"/>
              <a:t>waveform</a:t>
            </a:r>
            <a:r>
              <a:rPr lang="ko-KR" altLang="en-US" baseline="0" dirty="0" smtClean="0"/>
              <a:t>의 차이를 계산함</a:t>
            </a:r>
            <a:endParaRPr lang="en-US" altLang="ko-KR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793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800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Stimuli</a:t>
            </a:r>
            <a:r>
              <a:rPr lang="ko-KR" altLang="en-US" dirty="0" smtClean="0"/>
              <a:t>가 느리게 </a:t>
            </a:r>
            <a:r>
              <a:rPr lang="en-US" altLang="ko-KR" dirty="0" smtClean="0"/>
              <a:t>present</a:t>
            </a:r>
            <a:r>
              <a:rPr lang="ko-KR" altLang="en-US" dirty="0" smtClean="0"/>
              <a:t>되어서 다음 자극이 제시되기 전에 현재 자극에 대한 </a:t>
            </a:r>
            <a:r>
              <a:rPr lang="en-US" altLang="ko-KR" dirty="0" smtClean="0"/>
              <a:t>processing</a:t>
            </a:r>
            <a:r>
              <a:rPr lang="ko-KR" altLang="en-US" dirty="0" smtClean="0"/>
              <a:t>을 뇌에서 마치는 경우가 대부분이다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이런 경우에 </a:t>
            </a:r>
            <a:r>
              <a:rPr lang="en-US" altLang="ko-KR" dirty="0" smtClean="0"/>
              <a:t>waveform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transient response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한번 일어나고 끝남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근데 자극이 순차적으로 빠르고 일정한 속도로 제시되면 뇌는 각 자극에 대해 </a:t>
            </a:r>
            <a:r>
              <a:rPr lang="en-US" altLang="ko-KR" baseline="0" dirty="0" smtClean="0"/>
              <a:t>transient response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만들지않고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steady state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들어가게됨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dirty="0" smtClean="0"/>
              <a:t>이 때 </a:t>
            </a:r>
            <a:r>
              <a:rPr lang="en-US" altLang="ko-KR" dirty="0" smtClean="0"/>
              <a:t>wave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sine wave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합친것처럼</a:t>
            </a:r>
            <a:r>
              <a:rPr lang="ko-KR" altLang="en-US" dirty="0" smtClean="0"/>
              <a:t> 보이는데 한 개는 자극제시빈도를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그것의 </a:t>
            </a:r>
            <a:r>
              <a:rPr lang="ko-KR" altLang="en-US" dirty="0" err="1" smtClean="0"/>
              <a:t>두배이다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2Hz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peak</a:t>
            </a:r>
            <a:r>
              <a:rPr lang="ko-KR" altLang="en-US" dirty="0" smtClean="0"/>
              <a:t>이 여러 개 보이는데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초안에 제시되는 자극이 늘어날수록 </a:t>
            </a:r>
            <a:r>
              <a:rPr lang="en-US" altLang="ko-KR" dirty="0" smtClean="0"/>
              <a:t>waveform</a:t>
            </a:r>
            <a:r>
              <a:rPr lang="ko-KR" altLang="en-US" dirty="0" smtClean="0"/>
              <a:t>이 반복되는 것으로 보임</a:t>
            </a:r>
            <a:endParaRPr lang="en-US" altLang="ko-K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Steady</a:t>
            </a:r>
            <a:r>
              <a:rPr lang="en-US" baseline="0" dirty="0" smtClean="0"/>
              <a:t> state</a:t>
            </a:r>
            <a:r>
              <a:rPr lang="ko-KR" altLang="en-US" baseline="0" dirty="0" smtClean="0"/>
              <a:t>은 여러 개의 </a:t>
            </a:r>
            <a:r>
              <a:rPr lang="en-US" altLang="ko-KR" baseline="0" dirty="0" smtClean="0"/>
              <a:t>component</a:t>
            </a:r>
            <a:r>
              <a:rPr lang="ko-KR" altLang="en-US" baseline="0" dirty="0" smtClean="0"/>
              <a:t>가 있는 </a:t>
            </a:r>
            <a:r>
              <a:rPr lang="en-US" altLang="ko-KR" baseline="0" dirty="0" err="1" smtClean="0"/>
              <a:t>transien</a:t>
            </a:r>
            <a:r>
              <a:rPr lang="ko-KR" altLang="en-US" baseline="0" dirty="0" smtClean="0"/>
              <a:t>와 달리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숫자로 요약할 수 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두 </a:t>
            </a:r>
            <a:r>
              <a:rPr lang="en-US" altLang="ko-KR" baseline="0" dirty="0" smtClean="0"/>
              <a:t>sine wave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amplitude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phase)</a:t>
            </a:r>
          </a:p>
          <a:p>
            <a:pPr marL="0" indent="0">
              <a:buNone/>
            </a:pPr>
            <a:r>
              <a:rPr lang="ko-KR" altLang="en-US" dirty="0" smtClean="0"/>
              <a:t>그리고 짧은 </a:t>
            </a:r>
            <a:r>
              <a:rPr lang="ko-KR" altLang="en-US" dirty="0" err="1" smtClean="0"/>
              <a:t>시간안에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hundreds</a:t>
            </a:r>
            <a:r>
              <a:rPr lang="en-US" altLang="ko-KR" baseline="0" dirty="0" smtClean="0"/>
              <a:t> of trials</a:t>
            </a:r>
            <a:r>
              <a:rPr lang="ko-KR" altLang="en-US" baseline="0" dirty="0" smtClean="0"/>
              <a:t>가 가능하다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sensory </a:t>
            </a:r>
            <a:r>
              <a:rPr lang="en-US" altLang="ko-KR" baseline="0" dirty="0" err="1" smtClean="0"/>
              <a:t>disorde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진단하는데에</a:t>
            </a:r>
            <a:r>
              <a:rPr lang="ko-KR" altLang="en-US" baseline="0" dirty="0" smtClean="0"/>
              <a:t> 흔히 사용되고 </a:t>
            </a:r>
            <a:r>
              <a:rPr lang="en-US" altLang="ko-KR" baseline="0" dirty="0" smtClean="0"/>
              <a:t>visual </a:t>
            </a:r>
            <a:r>
              <a:rPr lang="en-US" altLang="ko-KR" baseline="0" dirty="0" err="1" smtClean="0"/>
              <a:t>processin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effects of </a:t>
            </a:r>
            <a:r>
              <a:rPr lang="en-US" altLang="ko-KR" baseline="0" dirty="0" err="1" smtClean="0"/>
              <a:t>attentio</a:t>
            </a:r>
            <a:r>
              <a:rPr lang="ko-KR" altLang="en-US" baseline="0" dirty="0" smtClean="0"/>
              <a:t>으로도 사용된다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High temporal </a:t>
            </a:r>
            <a:r>
              <a:rPr lang="en-US" dirty="0" err="1" smtClean="0"/>
              <a:t>resolutio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필요하지않을</a:t>
            </a:r>
            <a:r>
              <a:rPr lang="ko-KR" altLang="en-US" dirty="0" smtClean="0"/>
              <a:t> 때 유용함</a:t>
            </a:r>
            <a:r>
              <a:rPr lang="en-US" altLang="ko-KR" dirty="0" smtClean="0"/>
              <a:t>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B040E-7711-EF49-8553-F84D830A7363}" type="slidenum">
              <a:rPr lang="en-US">
                <a:solidFill>
                  <a:prstClr val="black"/>
                </a:solidFill>
                <a:latin typeface="Calibri" panose="020F0502020204030204"/>
              </a:rPr>
              <a:pPr/>
              <a:t>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44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0A58E-2687-1C48-B74D-11A8F1F9B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7B50D3-5E57-F549-A98A-29904A7B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A8431-DE46-444D-96EC-CF765E4D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1D5B12-A6F0-A448-9952-EBBCABC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3B40C2-8073-B44B-9BFB-080F72D9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8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885C-6672-4346-939E-B78E664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A4DA7F-E3F9-0746-9D9C-894C6A8D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F8247C-0D18-884E-A6AA-E44CDD82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563AC-83E4-E345-A2F5-5466716A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068A58-6F7E-254C-AC82-8F12EE1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7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1A04600-2702-B64B-A23E-30949BCD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3D1792-67D8-C948-B036-DFB451B4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5D1FBA-7E8E-CC4E-A282-E7FAD4E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90E03-D0EC-3D40-B3A9-7510EF6E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BBB185-EA1C-1046-A6AD-C6046CA5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9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5BD0A-CC14-8440-A2A4-B89BA43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635FC3-64DE-1A4E-B4D4-C5F564D1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013ABA-8F40-0C4C-89D7-E945902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A9FDD3-B034-1F4F-B7B2-6F7247B1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E34C77-E743-B04E-B314-A2A326BF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0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4CC4-FC55-564E-A6CA-FD62B7F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2F05DC-14B6-F646-BD6E-ACEBDEBD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C20127-75FA-4645-8282-A47F171A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FB44B3-0BDD-C344-9173-DA0452C6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82784-7353-2A47-B250-CBB0B6D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26BCF-FE5E-D24A-97CA-05BF659A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E3095E-F3EC-154B-8F93-AB3E5D41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9E2936-23A0-464A-A400-652F3966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2D3A1A-B116-3C4C-8EF8-CE16A6AE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801AAA-B1D7-7546-A999-D6884982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F29B7E-EC5E-FE4F-BCEF-9CC2163F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B0DB4-EE76-C84F-85AF-106595F3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333342-FF93-BF4E-ACB0-B867F748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7A28E3-7551-7942-8800-8A37B999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CD2E40-06E0-9C47-AA5C-583C384B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24ACB3-4E1C-ED4F-ACBC-462273DB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9B318F-07BB-0546-93B6-93DBCDC4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91FB3E-162C-2146-A876-55BB13C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5DE230-638F-B842-B788-71B6E3AA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3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15D86-AE73-584E-B24A-52BA68F8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541D7D-862F-9E4D-9706-E456E8E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AFBF6A-8ABB-6746-BCA2-CB533F5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5842DB-E714-6E4B-B497-CB2BE26B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9D0890-5A0E-A746-9D41-2BAFB59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FE20C4F-C328-6945-82B5-FAEAAD52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903470-2345-FF42-826F-7EEFC82F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7F18C-BDA9-7B4D-B55F-FD4EEFC0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F3ABC-1E6D-8549-8C88-9E1C352D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48ECEF-A15A-FD4B-BED9-92D858C0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E02726-C8D5-634B-80AB-4A12EAEC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3A4A5C-A1CE-3E41-BDC7-ACE15C9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36FF56-D609-8F4D-A913-5246FE3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96170-627D-9B4F-A0FF-0D3B1C2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7EEE0F-CC5B-2B43-AE8F-38D1F86A2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E8CAFF-306D-5E41-8DA9-FDA5C981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E9D9A4-4D52-BC41-A1B9-DD77611D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0B3947-1A9E-8B44-8241-05534D8B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9F5166-E2CE-224F-85A6-FD3F8C98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1260AB-78F3-304F-A530-43B29E6E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4A4323-7D0A-FD43-938B-3C3D08B9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A82BF6-F3E9-BD46-A1A6-3F29B5D3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7/18/2019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F489D9-E288-A349-A83A-9171F5E9B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DE39B7-04F6-7B42-A633-26040D06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6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xmlns="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EBBCEE-B339-2844-9D7E-458B2CBC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Clara Rhee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C9878-CAD8-4243-BDC9-739F1A6E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Overview of Common ERP Components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Part </a:t>
            </a:r>
            <a:r>
              <a:rPr lang="en-US" sz="4000" dirty="0" smtClean="0">
                <a:solidFill>
                  <a:schemeClr val="bg2"/>
                </a:solidFill>
              </a:rPr>
              <a:t>3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6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E1C16-F123-834E-B55E-86A3508F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ERP</a:t>
            </a:r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ko-KR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omponents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Error-Related Components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Comparing ERP waveform on error trials and correct trials</a:t>
            </a:r>
          </a:p>
          <a:p>
            <a:pPr latinLnBrk="0">
              <a:lnSpc>
                <a:spcPct val="150000"/>
              </a:lnSpc>
            </a:pP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	 learn about the cause of error &amp; brain’s response</a:t>
            </a: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Error-related Negativity (ERN) or N</a:t>
            </a:r>
            <a:r>
              <a:rPr lang="en-US" sz="2000" dirty="0" smtClean="0">
                <a:solidFill>
                  <a:prstClr val="black"/>
                </a:solidFill>
                <a:sym typeface="Wingdings" panose="05000000000000000000" pitchFamily="2" charset="2"/>
              </a:rPr>
              <a:t>e</a:t>
            </a: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Error-Related Components Continued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260"/>
            <a:ext cx="5929602" cy="4497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699" y="187462"/>
            <a:ext cx="175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Vidal et al., 2000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6357257" y="2129322"/>
            <a:ext cx="583474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latinLnBrk="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solidFill>
                  <a:prstClr val="black"/>
                </a:solidFill>
              </a:rPr>
              <a:t>Fully incorrect </a:t>
            </a: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ERN</a:t>
            </a:r>
          </a:p>
          <a:p>
            <a:pPr marL="514350" indent="-514350" latinLnBrk="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Partial error  Smaller ERN</a:t>
            </a:r>
          </a:p>
          <a:p>
            <a:pPr marL="514350" indent="-514350" latinLnBrk="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Correct trial  CRN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</a:p>
          <a:p>
            <a:pPr marL="514350" indent="-514350" latinLnBrk="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solidFill>
                  <a:prstClr val="black"/>
                </a:solidFill>
              </a:rPr>
              <a:t>Error positivity (</a:t>
            </a:r>
            <a:r>
              <a:rPr lang="en-US" sz="2800" dirty="0" err="1" smtClean="0">
                <a:solidFill>
                  <a:prstClr val="black"/>
                </a:solidFill>
              </a:rPr>
              <a:t>P</a:t>
            </a:r>
            <a:r>
              <a:rPr lang="en-US" dirty="0" err="1" smtClean="0">
                <a:solidFill>
                  <a:prstClr val="black"/>
                </a:solidFill>
              </a:rPr>
              <a:t>e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Error-Related Components Continued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Difference wave approach can isolate error-related processes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sym typeface="Wingdings" panose="05000000000000000000" pitchFamily="2" charset="2"/>
              </a:rPr>
              <a:t>Problem</a:t>
            </a:r>
          </a:p>
          <a:p>
            <a:pPr marL="914400" lvl="1" indent="-457200" latinLnBrk="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solidFill>
                  <a:prstClr val="black"/>
                </a:solidFill>
                <a:sym typeface="Wingdings" panose="05000000000000000000" pitchFamily="2" charset="2"/>
              </a:rPr>
              <a:t>The difference may partly reflect a later onset of P3 wave on error trials</a:t>
            </a:r>
          </a:p>
          <a:p>
            <a:pPr marL="914400" lvl="1" indent="-457200" latinLnBrk="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solidFill>
                  <a:prstClr val="black"/>
                </a:solidFill>
                <a:sym typeface="Wingdings" panose="05000000000000000000" pitchFamily="2" charset="2"/>
              </a:rPr>
              <a:t>Activity prior to the response may differ</a:t>
            </a:r>
          </a:p>
          <a:p>
            <a:pPr marL="914400" lvl="1" indent="-457200" latinLnBrk="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solidFill>
                  <a:prstClr val="black"/>
                </a:solidFill>
                <a:sym typeface="Wingdings" panose="05000000000000000000" pitchFamily="2" charset="2"/>
              </a:rPr>
              <a:t>The strength of the process that generates the ERN may be equally present on other trials</a:t>
            </a:r>
            <a:endParaRPr lang="en-US" sz="2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Response</a:t>
            </a:r>
            <a:r>
              <a:rPr lang="en-US" sz="3200" dirty="0" smtClean="0">
                <a:solidFill>
                  <a:schemeClr val="bg1"/>
                </a:solidFill>
              </a:rPr>
              <a:t>-Related Components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prstClr val="black"/>
                </a:solidFill>
                <a:sym typeface="Wingdings" panose="05000000000000000000" pitchFamily="2" charset="2"/>
              </a:rPr>
              <a:t>Elicited when..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Instructed to make a series of occasional manual responses, with no eliciting stimulus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Tasks that require subjects to make responses to stimuli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prstClr val="black"/>
                </a:solidFill>
              </a:rPr>
              <a:t>Bereitschaftspotential</a:t>
            </a:r>
            <a:r>
              <a:rPr lang="en-US" sz="2800" dirty="0" smtClean="0">
                <a:solidFill>
                  <a:prstClr val="black"/>
                </a:solidFill>
              </a:rPr>
              <a:t>(BP) or readiness potential(RP)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prstClr val="black"/>
                </a:solidFill>
              </a:rPr>
              <a:t>Depends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</a:rPr>
              <a:t>on..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Which effectors will be used to make the response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Which side of the body (left or right) will be used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Which effector is used within a given side</a:t>
            </a: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Response</a:t>
            </a:r>
            <a:r>
              <a:rPr lang="en-US" sz="3200" dirty="0" smtClean="0">
                <a:solidFill>
                  <a:schemeClr val="bg1"/>
                </a:solidFill>
              </a:rPr>
              <a:t>-Related Components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Lateralized</a:t>
            </a:r>
            <a:r>
              <a:rPr lang="ko-KR" alt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readiness potential (LRP)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Easily isolated from other ERP components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76" y="3363920"/>
            <a:ext cx="9680235" cy="34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Response</a:t>
            </a:r>
            <a:r>
              <a:rPr lang="en-US" sz="3200" dirty="0" smtClean="0">
                <a:solidFill>
                  <a:schemeClr val="bg1"/>
                </a:solidFill>
              </a:rPr>
              <a:t>-Related Components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Generated (at least in part) in motor cortex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Appears to reflect some aspect of response preparation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Steady-State ERPs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Transient response &amp; Steady state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94" y="2650776"/>
            <a:ext cx="7466921" cy="41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992</Words>
  <Application>Microsoft Office PowerPoint</Application>
  <PresentationFormat>와이드스크린</PresentationFormat>
  <Paragraphs>95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Theme</vt:lpstr>
      <vt:lpstr>Overview of Common ERP Components  Part 3</vt:lpstr>
      <vt:lpstr>ERP Components</vt:lpstr>
      <vt:lpstr>Error-Related Components</vt:lpstr>
      <vt:lpstr>Error-Related Components Continued</vt:lpstr>
      <vt:lpstr>Error-Related Components Continued</vt:lpstr>
      <vt:lpstr>Response-Related Components</vt:lpstr>
      <vt:lpstr>Response-Related Components</vt:lpstr>
      <vt:lpstr>Response-Related Components</vt:lpstr>
      <vt:lpstr>Steady-State ERPs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Common ERP Components  Part 3</dc:title>
  <dc:creator>clararhee7@gmail.com</dc:creator>
  <cp:lastModifiedBy>clararhee7@gmail.com</cp:lastModifiedBy>
  <cp:revision>14</cp:revision>
  <dcterms:created xsi:type="dcterms:W3CDTF">2019-07-18T05:52:44Z</dcterms:created>
  <dcterms:modified xsi:type="dcterms:W3CDTF">2019-07-18T09:31:05Z</dcterms:modified>
</cp:coreProperties>
</file>