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404"/>
  </p:normalViewPr>
  <p:slideViewPr>
    <p:cSldViewPr snapToGrid="0" snapToObjects="1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ECD4-9000-7148-88F6-BDD73B30178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F39B-FAD6-1D47-A482-488B2A060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strategy</a:t>
            </a:r>
            <a:r>
              <a:rPr lang="ko-KR" altLang="en-US" dirty="0"/>
              <a:t>는 </a:t>
            </a:r>
            <a:r>
              <a:rPr lang="ko-KR" altLang="en-US" dirty="0" err="1"/>
              <a:t>한개</a:t>
            </a:r>
            <a:r>
              <a:rPr lang="ko-KR" altLang="en-US" dirty="0"/>
              <a:t> 혹은 두개의 컴포넌트에 </a:t>
            </a:r>
            <a:r>
              <a:rPr lang="ko-KR" altLang="en-US" dirty="0" err="1"/>
              <a:t>집중하는것</a:t>
            </a:r>
            <a:r>
              <a:rPr lang="en-US" altLang="ko-KR" dirty="0"/>
              <a:t>.</a:t>
            </a:r>
          </a:p>
          <a:p>
            <a:r>
              <a:rPr lang="en-US" dirty="0" err="1"/>
              <a:t>Donchin</a:t>
            </a:r>
            <a:r>
              <a:rPr lang="ko-KR" altLang="en-US" dirty="0"/>
              <a:t>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 source of controlled, observable variability</a:t>
            </a:r>
            <a:r>
              <a:rPr lang="ko-KR" altLang="en-US" dirty="0" err="1"/>
              <a:t>라고</a:t>
            </a:r>
            <a:r>
              <a:rPr lang="ko-KR" altLang="en-US" dirty="0"/>
              <a:t> 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luck</a:t>
            </a:r>
            <a:r>
              <a:rPr lang="ko-KR" altLang="en-US" dirty="0"/>
              <a:t>은 </a:t>
            </a:r>
            <a:r>
              <a:rPr lang="en-US" altLang="ko-KR" dirty="0" err="1"/>
              <a:t>sth</a:t>
            </a:r>
            <a:r>
              <a:rPr lang="en-US" altLang="ko-KR" dirty="0"/>
              <a:t> that is generated in a given neuroanatomical module when a specific computational operation is performed</a:t>
            </a:r>
            <a:r>
              <a:rPr lang="ko-KR" altLang="en-US" dirty="0" err="1"/>
              <a:t>라고</a:t>
            </a:r>
            <a:r>
              <a:rPr lang="ko-KR" altLang="en-US" dirty="0"/>
              <a:t> 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실험을 잘 디자인한다면 한개의 </a:t>
            </a:r>
            <a:r>
              <a:rPr lang="en-US" altLang="ko-KR" dirty="0"/>
              <a:t>neuroanatomical module</a:t>
            </a:r>
            <a:r>
              <a:rPr lang="ko-KR" altLang="en-US" dirty="0"/>
              <a:t>에서 관찰되는 한개의 </a:t>
            </a:r>
            <a:r>
              <a:rPr lang="en-US" altLang="ko-KR" dirty="0"/>
              <a:t>computational operation</a:t>
            </a:r>
            <a:r>
              <a:rPr lang="ko-KR" altLang="en-US" dirty="0"/>
              <a:t>을 찾아낼 수 있음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r>
              <a:rPr lang="ko-KR" altLang="en-US" dirty="0"/>
              <a:t>가장 복잡하고 해석하기 힘들고 </a:t>
            </a:r>
            <a:r>
              <a:rPr lang="en-US" altLang="ko-KR" dirty="0"/>
              <a:t>downright ugly result</a:t>
            </a:r>
            <a:r>
              <a:rPr lang="ko-KR" altLang="en-US" dirty="0"/>
              <a:t>는 전에 사용했던 </a:t>
            </a:r>
            <a:r>
              <a:rPr lang="en-US" altLang="ko-KR" dirty="0"/>
              <a:t>behavioral </a:t>
            </a:r>
            <a:r>
              <a:rPr lang="en-US" altLang="ko-KR" dirty="0" err="1"/>
              <a:t>paraidgm</a:t>
            </a:r>
            <a:r>
              <a:rPr lang="ko-KR" altLang="en-US" dirty="0"/>
              <a:t>을 가져다가 </a:t>
            </a:r>
            <a:r>
              <a:rPr lang="en-US" altLang="ko-KR" dirty="0"/>
              <a:t>EEG</a:t>
            </a:r>
            <a:r>
              <a:rPr lang="ko-KR" altLang="en-US" dirty="0" err="1"/>
              <a:t>를</a:t>
            </a:r>
            <a:r>
              <a:rPr lang="ko-KR" altLang="en-US" dirty="0"/>
              <a:t> 측정하며 진행하는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“fishing expedition”</a:t>
            </a:r>
            <a:r>
              <a:rPr lang="ko-KR" altLang="en-US" dirty="0"/>
              <a:t>은 아무도 </a:t>
            </a:r>
            <a:r>
              <a:rPr lang="en-US" altLang="ko-KR" dirty="0"/>
              <a:t>ERP</a:t>
            </a:r>
            <a:r>
              <a:rPr lang="ko-KR" altLang="en-US" dirty="0" err="1"/>
              <a:t>를</a:t>
            </a:r>
            <a:r>
              <a:rPr lang="ko-KR" altLang="en-US" dirty="0"/>
              <a:t> 측정하지않았던 실험을 진행하려고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ko-KR" altLang="en-US" dirty="0" err="1"/>
              <a:t>유용적일수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실험을 진행하면 </a:t>
            </a:r>
            <a:r>
              <a:rPr lang="en-US" altLang="ko-KR" dirty="0"/>
              <a:t>condition</a:t>
            </a:r>
            <a:r>
              <a:rPr lang="ko-KR" altLang="en-US" dirty="0"/>
              <a:t>에 따라 </a:t>
            </a:r>
            <a:r>
              <a:rPr lang="en-US" altLang="ko-KR" dirty="0"/>
              <a:t>component</a:t>
            </a:r>
            <a:r>
              <a:rPr lang="ko-KR" altLang="en-US" dirty="0"/>
              <a:t>들이 </a:t>
            </a:r>
            <a:r>
              <a:rPr lang="ko-KR" altLang="en-US" dirty="0" err="1"/>
              <a:t>다른것을</a:t>
            </a:r>
            <a:r>
              <a:rPr lang="ko-KR" altLang="en-US" dirty="0"/>
              <a:t> 볼 수 있을 것이고 이런 결과에서는 </a:t>
            </a:r>
            <a:r>
              <a:rPr lang="en-US" altLang="ko-KR" dirty="0"/>
              <a:t>strong conclusion</a:t>
            </a:r>
            <a:r>
              <a:rPr lang="ko-KR" altLang="en-US" dirty="0"/>
              <a:t>을 도출하기가 힘들다</a:t>
            </a:r>
            <a:r>
              <a:rPr lang="en-US" altLang="ko-KR" dirty="0"/>
              <a:t>.</a:t>
            </a:r>
          </a:p>
          <a:p>
            <a:r>
              <a:rPr lang="en-US" dirty="0"/>
              <a:t>But </a:t>
            </a:r>
            <a:r>
              <a:rPr lang="ko-KR" altLang="en-US" dirty="0"/>
              <a:t>이런 실험은 좀더 </a:t>
            </a:r>
            <a:r>
              <a:rPr lang="en-US" altLang="ko-KR" dirty="0"/>
              <a:t>focused</a:t>
            </a:r>
            <a:r>
              <a:rPr lang="ko-KR" altLang="en-US" dirty="0"/>
              <a:t>되어있는 실험에 대한 아이디어를 얻기에 좋을 수 있다</a:t>
            </a:r>
            <a:r>
              <a:rPr lang="en-US" altLang="ko-KR" dirty="0"/>
              <a:t>. </a:t>
            </a:r>
            <a:r>
              <a:rPr lang="ko-KR" altLang="en-US" dirty="0"/>
              <a:t>따라서 이러한 실험은 파일럿이나 </a:t>
            </a:r>
            <a:r>
              <a:rPr lang="en-US" altLang="ko-KR" dirty="0"/>
              <a:t>multi-study experiment</a:t>
            </a:r>
            <a:r>
              <a:rPr lang="ko-KR" altLang="en-US" dirty="0"/>
              <a:t>에서 </a:t>
            </a:r>
            <a:r>
              <a:rPr lang="en-US" altLang="ko-KR" dirty="0"/>
              <a:t>study1</a:t>
            </a:r>
            <a:r>
              <a:rPr lang="ko-KR" altLang="en-US" dirty="0" err="1"/>
              <a:t>으로</a:t>
            </a:r>
            <a:r>
              <a:rPr lang="ko-KR" altLang="en-US" dirty="0"/>
              <a:t> 쓰일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 err="1"/>
              <a:t>어떨땐</a:t>
            </a:r>
            <a:r>
              <a:rPr lang="ko-KR" altLang="en-US" dirty="0"/>
              <a:t> </a:t>
            </a:r>
            <a:r>
              <a:rPr lang="en-US" altLang="ko-KR" dirty="0"/>
              <a:t>factorial experimental design</a:t>
            </a:r>
            <a:r>
              <a:rPr lang="ko-KR" altLang="en-US" dirty="0"/>
              <a:t>이 쓰이기도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en-US" altLang="ko-KR" dirty="0"/>
              <a:t>factor</a:t>
            </a:r>
            <a:r>
              <a:rPr lang="ko-KR" altLang="en-US" dirty="0"/>
              <a:t>가 한개의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하고 다른 </a:t>
            </a:r>
            <a:r>
              <a:rPr lang="en-US" altLang="ko-KR" dirty="0"/>
              <a:t>factor</a:t>
            </a:r>
            <a:r>
              <a:rPr lang="ko-KR" altLang="en-US" dirty="0"/>
              <a:t>가 다른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isolate</a:t>
            </a:r>
            <a:r>
              <a:rPr lang="ko-KR" altLang="en-US" dirty="0"/>
              <a:t>하는 방식으로 쓰임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0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가능하면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같은 큰 컴포넌트에 집중하는 것이 유용하다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컴포넌트가 크면 관찰된 </a:t>
            </a:r>
            <a:r>
              <a:rPr lang="en-US" altLang="ko-KR" dirty="0"/>
              <a:t>ERP waveform</a:t>
            </a:r>
            <a:r>
              <a:rPr lang="ko-KR" altLang="en-US" dirty="0"/>
              <a:t>을 </a:t>
            </a:r>
            <a:r>
              <a:rPr lang="en-US" altLang="ko-KR" dirty="0"/>
              <a:t>dominate</a:t>
            </a:r>
            <a:r>
              <a:rPr lang="ko-KR" altLang="en-US" dirty="0"/>
              <a:t>해서 다른 컴포넌트에 의해 영향을 덜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보고자하는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에 따라서 작은 </a:t>
            </a:r>
            <a:r>
              <a:rPr lang="en-US" altLang="ko-KR" dirty="0"/>
              <a:t>component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봐야할때가</a:t>
            </a:r>
            <a:r>
              <a:rPr lang="ko-KR" altLang="en-US" dirty="0"/>
              <a:t> 있기때문에 항상 큰 컴포넌트에 </a:t>
            </a:r>
            <a:r>
              <a:rPr lang="ko-KR" altLang="en-US" dirty="0" err="1"/>
              <a:t>집중할수는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P3</a:t>
            </a:r>
            <a:r>
              <a:rPr lang="ko-KR" altLang="en-US" dirty="0"/>
              <a:t>나 </a:t>
            </a:r>
            <a:r>
              <a:rPr lang="en-US" altLang="ko-KR" dirty="0"/>
              <a:t>N400</a:t>
            </a:r>
            <a:r>
              <a:rPr lang="ko-KR" altLang="en-US" dirty="0"/>
              <a:t>을 이용해서 질문을 대답할 수 있는 </a:t>
            </a:r>
            <a:r>
              <a:rPr lang="en-US" altLang="ko-KR" dirty="0"/>
              <a:t>clever and nonobvious way</a:t>
            </a:r>
            <a:r>
              <a:rPr lang="ko-KR" altLang="en-US" dirty="0" err="1"/>
              <a:t>를</a:t>
            </a:r>
            <a:r>
              <a:rPr lang="ko-KR" altLang="en-US" dirty="0"/>
              <a:t> 찾을 수도 있음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8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29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잘 밝혀진 특정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컴포넌트가 잘 드러났던 실험과 가능한 비슷한 조건에서 해당 </a:t>
            </a:r>
            <a:r>
              <a:rPr lang="en-US" altLang="ko-KR" baseline="0" dirty="0" smtClean="0"/>
              <a:t>ERP </a:t>
            </a:r>
            <a:r>
              <a:rPr lang="ko-KR" altLang="en-US" baseline="0" dirty="0" smtClean="0"/>
              <a:t>컴포넌트를 살펴보는 것이 효과적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예시로</a:t>
            </a:r>
            <a:r>
              <a:rPr lang="en-US" altLang="ko-KR" dirty="0" smtClean="0"/>
              <a:t>, Marta </a:t>
            </a:r>
            <a:r>
              <a:rPr lang="en-US" altLang="ko-KR" dirty="0" err="1" smtClean="0"/>
              <a:t>Kutas</a:t>
            </a:r>
            <a:r>
              <a:rPr lang="ko-KR" altLang="en-US" dirty="0" smtClean="0"/>
              <a:t>가 언어패러다임에서 </a:t>
            </a:r>
            <a:r>
              <a:rPr lang="en-US" altLang="ko-KR" dirty="0" smtClean="0"/>
              <a:t>P3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“surprise value”</a:t>
            </a:r>
            <a:r>
              <a:rPr lang="ko-KR" altLang="en-US" dirty="0" smtClean="0"/>
              <a:t>를 살펴보았을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surpris</a:t>
            </a:r>
            <a:r>
              <a:rPr lang="ko-KR" altLang="en-US" dirty="0" smtClean="0"/>
              <a:t>를 만들기 위해 </a:t>
            </a:r>
            <a:r>
              <a:rPr lang="en-US" altLang="ko-KR" dirty="0" smtClean="0"/>
              <a:t>semantic mismatch</a:t>
            </a:r>
            <a:r>
              <a:rPr lang="ko-KR" altLang="en-US" dirty="0" smtClean="0"/>
              <a:t>를 사용했음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근데 이때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을 발견하게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이건 </a:t>
            </a:r>
            <a:r>
              <a:rPr lang="en-US" altLang="ko-KR" dirty="0" smtClean="0"/>
              <a:t>P3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elicit</a:t>
            </a:r>
            <a:r>
              <a:rPr lang="ko-KR" altLang="en-US" dirty="0" smtClean="0"/>
              <a:t>하는 예전 실험들과 </a:t>
            </a:r>
            <a:r>
              <a:rPr lang="en-US" altLang="ko-KR" dirty="0" err="1" smtClean="0"/>
              <a:t>Kutas</a:t>
            </a:r>
            <a:r>
              <a:rPr lang="ko-KR" altLang="en-US" dirty="0" smtClean="0"/>
              <a:t>의 실험이 비슷했기 때문에 </a:t>
            </a:r>
            <a:r>
              <a:rPr lang="en-US" altLang="ko-KR" dirty="0" smtClean="0"/>
              <a:t>P3 amplitude</a:t>
            </a:r>
            <a:r>
              <a:rPr lang="ko-KR" altLang="en-US" dirty="0" smtClean="0"/>
              <a:t>의 감소가 아닌 새로운 </a:t>
            </a:r>
            <a:r>
              <a:rPr lang="en-US" altLang="ko-KR" dirty="0" smtClean="0"/>
              <a:t>negative component</a:t>
            </a:r>
            <a:r>
              <a:rPr lang="ko-KR" altLang="en-US" dirty="0" smtClean="0"/>
              <a:t>를 발견할 수 </a:t>
            </a:r>
            <a:r>
              <a:rPr lang="ko-KR" altLang="en-US" dirty="0" err="1" smtClean="0"/>
              <a:t>있었던것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따라서 왜 해당 컴포넌트가 나타나는지 밝혀진 연구들에 따라 다음과 같이 </a:t>
            </a:r>
            <a:r>
              <a:rPr lang="en-US" altLang="ko-KR" dirty="0" smtClean="0"/>
              <a:t>manipulate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네가지</a:t>
            </a:r>
            <a:r>
              <a:rPr lang="ko-KR" altLang="en-US" dirty="0" smtClean="0"/>
              <a:t> 컨디션을 사용해서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관련있는</a:t>
            </a:r>
            <a:r>
              <a:rPr lang="ko-KR" altLang="en-US" dirty="0" smtClean="0"/>
              <a:t> 단어 다음에 </a:t>
            </a:r>
            <a:r>
              <a:rPr lang="ko-KR" altLang="en-US" dirty="0" err="1" smtClean="0"/>
              <a:t>타겟이</a:t>
            </a:r>
            <a:r>
              <a:rPr lang="ko-KR" altLang="en-US" dirty="0" smtClean="0"/>
              <a:t> 나왔을 때의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관련없는</a:t>
            </a:r>
            <a:r>
              <a:rPr lang="ko-KR" altLang="en-US" dirty="0" smtClean="0"/>
              <a:t> 단어 다음에 같은 단어가 나왔을 때의 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를 빼서 </a:t>
            </a:r>
            <a:r>
              <a:rPr lang="en-US" altLang="ko-KR" dirty="0" smtClean="0"/>
              <a:t>difference</a:t>
            </a:r>
            <a:r>
              <a:rPr lang="en-US" altLang="ko-KR" baseline="0" dirty="0" smtClean="0"/>
              <a:t> wave</a:t>
            </a:r>
            <a:r>
              <a:rPr lang="ko-KR" altLang="en-US" baseline="0" dirty="0" smtClean="0"/>
              <a:t>를 만들면 다른 컴포넌트를 제외할 수 있음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</a:t>
            </a:r>
            <a:r>
              <a:rPr lang="en-US" altLang="ko-KR" dirty="0" smtClean="0"/>
              <a:t>N400</a:t>
            </a:r>
            <a:r>
              <a:rPr lang="ko-KR" altLang="en-US" dirty="0" smtClean="0"/>
              <a:t>이 크게 나타나고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컴포넌트는 </a:t>
            </a:r>
            <a:r>
              <a:rPr lang="en-US" altLang="ko-KR" dirty="0" smtClean="0"/>
              <a:t>word mismatch</a:t>
            </a:r>
            <a:r>
              <a:rPr lang="ko-KR" altLang="en-US" dirty="0" smtClean="0"/>
              <a:t>의 영향을 안받기 때문에</a:t>
            </a:r>
            <a:r>
              <a:rPr lang="en-US" altLang="ko-KR" dirty="0" smtClean="0"/>
              <a:t>) mass noun</a:t>
            </a:r>
            <a:r>
              <a:rPr lang="ko-KR" altLang="en-US" dirty="0" smtClean="0"/>
              <a:t>일 때보다 </a:t>
            </a:r>
            <a:r>
              <a:rPr lang="en-US" altLang="ko-KR" dirty="0" smtClean="0"/>
              <a:t>count noun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더 큰 것을 볼 수 있음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Difference</a:t>
            </a:r>
            <a:r>
              <a:rPr lang="en-US" baseline="0" dirty="0" smtClean="0"/>
              <a:t> wave</a:t>
            </a:r>
            <a:r>
              <a:rPr lang="ko-KR" altLang="en-US" baseline="0" dirty="0" smtClean="0"/>
              <a:t>를 보는 것은 </a:t>
            </a:r>
            <a:r>
              <a:rPr lang="ko-KR" altLang="en-US" baseline="0" dirty="0" err="1" smtClean="0"/>
              <a:t>몇가지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limitation</a:t>
            </a:r>
            <a:r>
              <a:rPr lang="ko-KR" altLang="en-US" baseline="0" dirty="0" smtClean="0"/>
              <a:t>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첫번째는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가 한 개의 컴포넌트보다 많은 컴포넌트를 포함할 수 있다는 점이다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raw ERP waveform</a:t>
            </a:r>
            <a:r>
              <a:rPr lang="ko-KR" altLang="en-US" dirty="0" smtClean="0"/>
              <a:t>보다는 훨씬 낫다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보고자 하는 변수</a:t>
            </a:r>
            <a:r>
              <a:rPr lang="en-US" altLang="ko-KR" dirty="0" smtClean="0"/>
              <a:t>(mass and count nouns)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를 만들기 위해 사용된 </a:t>
            </a:r>
            <a:r>
              <a:rPr lang="en-US" altLang="ko-KR" dirty="0" smtClean="0"/>
              <a:t>factor</a:t>
            </a:r>
            <a:r>
              <a:rPr lang="en-US" altLang="ko-KR" baseline="0" dirty="0" smtClean="0"/>
              <a:t> (related and unrelated pairs)</a:t>
            </a:r>
            <a:r>
              <a:rPr lang="ko-KR" altLang="en-US" dirty="0" smtClean="0"/>
              <a:t>사이의 상호작용에 민감하다는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difference wave</a:t>
            </a:r>
            <a:r>
              <a:rPr lang="ko-KR" altLang="en-US" dirty="0" smtClean="0"/>
              <a:t>는 특정 </a:t>
            </a:r>
            <a:r>
              <a:rPr lang="en-US" altLang="ko-KR" dirty="0" smtClean="0"/>
              <a:t>ERP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err="1" smtClean="0"/>
              <a:t>하는데에는</a:t>
            </a:r>
            <a:r>
              <a:rPr lang="ko-KR" altLang="en-US" baseline="0" dirty="0" smtClean="0"/>
              <a:t> 효과적이지만 결과를 해석할 때 </a:t>
            </a:r>
            <a:r>
              <a:rPr lang="ko-KR" altLang="en-US" baseline="0" dirty="0" err="1" smtClean="0"/>
              <a:t>주의해야한다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B040E-7711-EF49-8553-F84D830A73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26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Well-studied manipulation and difference waves</a:t>
            </a:r>
            <a:r>
              <a:rPr lang="ko-KR" altLang="en-US" dirty="0" smtClean="0"/>
              <a:t>를 이용해 비교적 쉽게 </a:t>
            </a:r>
            <a:r>
              <a:rPr lang="en-US" altLang="ko-KR" dirty="0" smtClean="0"/>
              <a:t>isolate</a:t>
            </a:r>
            <a:r>
              <a:rPr lang="ko-KR" altLang="en-US" dirty="0" smtClean="0"/>
              <a:t>할 수 있는 컴포넌트에 집중을 하는 것이 좋다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하지만 이 때 아무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difference wave</a:t>
            </a:r>
            <a:r>
              <a:rPr lang="ko-KR" altLang="en-US" baseline="0" dirty="0" smtClean="0"/>
              <a:t>를 이용한다고 되는 건 아니다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easy condition vs. difficult condition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difference</a:t>
            </a:r>
            <a:r>
              <a:rPr lang="en-US" altLang="ko-KR" baseline="0" dirty="0" smtClean="0"/>
              <a:t> wave</a:t>
            </a:r>
            <a:r>
              <a:rPr lang="ko-KR" altLang="en-US" baseline="0" dirty="0" smtClean="0"/>
              <a:t>를 본다면 이건 많은 컴포넌트들과 </a:t>
            </a:r>
            <a:r>
              <a:rPr lang="en-US" altLang="ko-KR" baseline="0" dirty="0" smtClean="0"/>
              <a:t>easy vs difficult</a:t>
            </a:r>
            <a:r>
              <a:rPr lang="ko-KR" altLang="en-US" baseline="0" dirty="0" smtClean="0"/>
              <a:t>의 많은 </a:t>
            </a:r>
            <a:r>
              <a:rPr lang="en-US" altLang="ko-KR" baseline="0" dirty="0" smtClean="0"/>
              <a:t>process</a:t>
            </a:r>
            <a:r>
              <a:rPr lang="ko-KR" altLang="en-US" baseline="0" dirty="0" smtClean="0"/>
              <a:t>를 나타내기 때문에 그다지 </a:t>
            </a:r>
            <a:r>
              <a:rPr lang="ko-KR" altLang="en-US" baseline="0" dirty="0" err="1" smtClean="0"/>
              <a:t>유용하지않다</a:t>
            </a:r>
            <a:r>
              <a:rPr lang="en-US" altLang="ko-KR" baseline="0" dirty="0" smtClean="0"/>
              <a:t>.</a:t>
            </a:r>
          </a:p>
          <a:p>
            <a:endParaRPr lang="en-US" dirty="0" smtClean="0"/>
          </a:p>
          <a:p>
            <a:r>
              <a:rPr lang="ko-KR" altLang="en-US" dirty="0" smtClean="0"/>
              <a:t>어떤 컴포넌트들은 쉽게 </a:t>
            </a:r>
            <a:r>
              <a:rPr lang="en-US" altLang="ko-KR" dirty="0" smtClean="0"/>
              <a:t>isolate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있는데 한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을 통해 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smtClean="0"/>
              <a:t>하고 해당 컴포넌트에 영향을 주는 컨디션을 사용한 다른 </a:t>
            </a:r>
            <a:r>
              <a:rPr lang="en-US" altLang="ko-KR" baseline="0" dirty="0" smtClean="0"/>
              <a:t>manipulation</a:t>
            </a:r>
            <a:r>
              <a:rPr lang="ko-KR" altLang="en-US" baseline="0" dirty="0" smtClean="0"/>
              <a:t>을 이용하면 쉽게 컴포넌트를 </a:t>
            </a:r>
            <a:r>
              <a:rPr lang="en-US" altLang="ko-KR" baseline="0" dirty="0" smtClean="0"/>
              <a:t>isolate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예시로 </a:t>
            </a:r>
            <a:r>
              <a:rPr lang="en-US" altLang="ko-KR" dirty="0" smtClean="0"/>
              <a:t>LRP</a:t>
            </a:r>
            <a:r>
              <a:rPr lang="ko-KR" altLang="en-US" dirty="0" smtClean="0"/>
              <a:t>를 보면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contralateral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ipsilateral </a:t>
            </a:r>
            <a:r>
              <a:rPr lang="en-US" altLang="ko-KR" baseline="0" dirty="0" err="1" smtClean="0"/>
              <a:t>hemispher</a:t>
            </a:r>
            <a:r>
              <a:rPr lang="ko-KR" altLang="en-US" baseline="0" dirty="0" smtClean="0"/>
              <a:t>의 차이를 계산하면 </a:t>
            </a:r>
            <a:r>
              <a:rPr lang="en-US" altLang="ko-KR" baseline="0" dirty="0" smtClean="0"/>
              <a:t>contralateral</a:t>
            </a:r>
            <a:r>
              <a:rPr lang="ko-KR" altLang="en-US" baseline="0" dirty="0" err="1" smtClean="0"/>
              <a:t>하지않은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brain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를 제외할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respons</a:t>
            </a:r>
            <a:r>
              <a:rPr lang="ko-KR" altLang="en-US" baseline="0" dirty="0" smtClean="0"/>
              <a:t>의 방향을 결정하기 전의 </a:t>
            </a:r>
            <a:r>
              <a:rPr lang="en-US" altLang="ko-KR" baseline="0" dirty="0" smtClean="0"/>
              <a:t>brain </a:t>
            </a:r>
            <a:r>
              <a:rPr lang="en-US" altLang="ko-KR" baseline="0" dirty="0" err="1" smtClean="0"/>
              <a:t>activit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response time</a:t>
            </a:r>
            <a:r>
              <a:rPr lang="ko-KR" altLang="en-US" baseline="0" dirty="0" smtClean="0"/>
              <a:t>을 사용해서 제외할 수 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다른 예시로 </a:t>
            </a:r>
            <a:r>
              <a:rPr lang="en-US" altLang="ko-KR" dirty="0" smtClean="0"/>
              <a:t>N2pc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자극이 왼쪽 혹은 오른쪽에 제시되었을 때 </a:t>
            </a:r>
            <a:r>
              <a:rPr lang="en-US" altLang="ko-KR" dirty="0" smtClean="0"/>
              <a:t>contra-</a:t>
            </a:r>
            <a:r>
              <a:rPr lang="en-US" altLang="ko-KR" dirty="0" err="1" smtClean="0"/>
              <a:t>ipsi</a:t>
            </a:r>
            <a:r>
              <a:rPr lang="en-US" altLang="ko-KR" baseline="0" dirty="0" smtClean="0"/>
              <a:t> difference</a:t>
            </a:r>
            <a:r>
              <a:rPr lang="ko-KR" altLang="en-US" baseline="0" dirty="0" smtClean="0"/>
              <a:t>를 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difference</a:t>
            </a:r>
            <a:r>
              <a:rPr lang="ko-KR" altLang="en-US" dirty="0" smtClean="0"/>
              <a:t>는 다른 </a:t>
            </a:r>
            <a:r>
              <a:rPr lang="en-US" altLang="ko-KR" dirty="0" smtClean="0"/>
              <a:t>manipulation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group comparison</a:t>
            </a:r>
            <a:r>
              <a:rPr lang="ko-KR" altLang="en-US" dirty="0" smtClean="0"/>
              <a:t>과도 쉽게 </a:t>
            </a:r>
            <a:r>
              <a:rPr lang="en-US" altLang="ko-KR" dirty="0" smtClean="0"/>
              <a:t>combine</a:t>
            </a:r>
            <a:r>
              <a:rPr lang="ko-KR" altLang="en-US" dirty="0" smtClean="0"/>
              <a:t>해서 사용할 수 있다</a:t>
            </a:r>
            <a:r>
              <a:rPr lang="en-US" altLang="ko-KR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atinLnBrk="1">
              <a:defRPr/>
            </a:pPr>
            <a:fld id="{ABCB040E-7711-EF49-8553-F84D830A7363}" type="slidenum">
              <a:rPr lang="en-US" smtClean="0">
                <a:solidFill>
                  <a:prstClr val="black"/>
                </a:solidFill>
              </a:rPr>
              <a:pPr latinLnBrk="1"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7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F1FC50-4EEF-9A4B-9D0B-AB194C88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5BD629-706F-BC47-AD1C-2C3E8CB19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5FCBB-1E4F-0546-A88E-F5635DF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83CAB3-DA90-3942-BEE6-75220574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7403E-4B50-8E4B-8143-C103010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A50E0-AC78-CE49-8AA1-6B740572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5D888D-DE53-AD46-9FEF-41FD5888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299155-A572-AE42-8D46-748BF380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7EAB6A-4D56-E643-88EF-19C058F5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F828AC-966F-2A43-9E27-4653ED0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3A451C-6FFC-C247-9C5C-5BDBEFF7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D1905D-DF3F-7C4D-AEB8-E91A92CFA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618913-C9D7-2B40-87FD-9B228D8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F67F44-D1D6-C747-A752-EBCE009E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B7625A-436D-E844-BFAD-7FE1ECE8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0A58E-2687-1C48-B74D-11A8F1F9B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7B50D3-5E57-F549-A98A-29904A7BF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A8431-DE46-444D-96EC-CF765E4D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1D5B12-A6F0-A448-9952-EBBCABC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3B40C2-8073-B44B-9BFB-080F72D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5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5BD0A-CC14-8440-A2A4-B89BA43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635FC3-64DE-1A4E-B4D4-C5F564D1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013ABA-8F40-0C4C-89D7-E945902C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A9FDD3-B034-1F4F-B7B2-6F7247B1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E34C77-E743-B04E-B314-A2A326BF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34CC4-FC55-564E-A6CA-FD62B7F0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22F05DC-14B6-F646-BD6E-ACEBDEBD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20127-75FA-4645-8282-A47F171A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B44B3-0BDD-C344-9173-DA0452C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F82784-7353-2A47-B250-CBB0B6D9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4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26BCF-FE5E-D24A-97CA-05BF65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3095E-F3EC-154B-8F93-AB3E5D41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9E2936-23A0-464A-A400-652F3966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2D3A1A-B116-3C4C-8EF8-CE16A6AE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801AAA-B1D7-7546-A999-D688498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F29B7E-EC5E-FE4F-BCEF-9CC2163F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8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B0DB4-EE76-C84F-85AF-106595F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333342-FF93-BF4E-ACB0-B867F748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7A28E3-7551-7942-8800-8A37B999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CD2E40-06E0-9C47-AA5C-583C384B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24ACB3-4E1C-ED4F-ACBC-462273DB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9B318F-07BB-0546-93B6-93DBCDC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91FB3E-162C-2146-A876-55BB13C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5DE230-638F-B842-B788-71B6E3A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0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515D86-AE73-584E-B24A-52BA68F8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B541D7D-862F-9E4D-9706-E456E8ED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AFBF6A-8ABB-6746-BCA2-CB533F5F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D5842DB-E714-6E4B-B497-CB2BE26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9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39D0890-5A0E-A746-9D41-2BAFB59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FE20C4F-C328-6945-82B5-FAEAAD52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903470-2345-FF42-826F-7EEFC82F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56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7F18C-BDA9-7B4D-B55F-FD4EEFC0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BF3ABC-1E6D-8549-8C88-9E1C352D1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48ECEF-A15A-FD4B-BED9-92D858C0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E02726-C8D5-634B-80AB-4A12EAEC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3A4A5C-A1CE-3E41-BDC7-ACE15C9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36FF56-D609-8F4D-A913-5246FE3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57D82-69BE-A649-B076-C406632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7CD9B4-0692-7A49-822B-D5E257DD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688F1C-DF41-4B4D-BB90-498FC2C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8B64D7-3136-7C41-9611-7B2FE34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F19BF8-F377-064B-820A-AC899C24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5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96170-627D-9B4F-A0FF-0D3B1C27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7EEE0F-CC5B-2B43-AE8F-38D1F86A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E8CAFF-306D-5E41-8DA9-FDA5C981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E9D9A4-4D52-BC41-A1B9-DD77611D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0B3947-1A9E-8B44-8241-05534D8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9F5166-E2CE-224F-85A6-FD3F8C9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2885C-6672-4346-939E-B78E66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A4DA7F-E3F9-0746-9D9C-894C6A8D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F8247C-0D18-884E-A6AA-E44CDD82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C563AC-83E4-E345-A2F5-5466716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68A58-6F7E-254C-AC82-8F12EE1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52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1A04600-2702-B64B-A23E-30949BCD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3D1792-67D8-C948-B036-DFB451B4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5D1FBA-7E8E-CC4E-A282-E7FAD4EB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90E03-D0EC-3D40-B3A9-7510EF6E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BB185-EA1C-1046-A6AD-C6046CA5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FA304F-8C73-A84F-865A-C888519B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10F821-760D-FC4D-93D7-5B805CFB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20EAFF-DF32-7F43-9329-1BC78D8F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10FD25-A8F6-B344-B057-A98F143D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82D76D-FF71-C047-8BD4-AC88AC35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5CDD8-1B17-EA4D-999D-63CFE4BC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F3321-7A29-6440-929D-4BAE7AD9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DCCE09-F6F8-8D4C-992C-678C552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4E3EBA-38E5-1E49-ADC4-BD01B6B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4D3EDD-B073-CB46-8A8A-0D2DF0B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1BF19-DD5C-C241-9EA9-827165E5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01DEE-7209-FC42-8B94-128579D5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524C63-F2EC-2E45-8E8E-E9BFD2C2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377A27-D001-AD46-8AD3-E77EC211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E6378E9-CC81-3D46-9F27-22744230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118D6CC-15E1-F743-B611-6D3FCB52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9519EB2-E504-C44A-9217-F173817E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62175D-D819-DE43-BAF7-35343A2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74768E3-165E-B24C-99DF-68C9CD9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ACF154-553A-0842-8250-69AE1DDF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455EA88-A194-DD49-A98F-8D484452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1AF7F1-D547-8F45-AA47-D2678421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A52784-B347-6644-8F8F-84283F3A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1E871A-A696-F348-A454-199841AF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9043BFF-5695-1840-B967-344E168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A1D920-6578-2E41-AB23-EA922CF7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7BE22-B236-AE4F-8400-6B1B75F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70497D-98E0-8E43-B0BA-2824A636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F74419-D43F-F749-914E-19003678E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624C88-3969-704A-AB0A-83FF135A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D378B35-3A0C-D44F-91B2-E9D6E82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B45176-C462-9549-8A63-1466FEDD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E21B2-77B9-D24D-A7BB-1DB757AC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DFC1055-3E84-974A-A49B-CF7BB0EC2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979FBE-0E42-564D-B8F9-F83B35B3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7E18D6-2584-8F4B-80CA-7DBAFFB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F8CC42-CB75-0043-8EDD-10D2DDA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503906-BF11-344A-AC80-0E1F13E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DC754E-B02C-9B4C-959E-59C9483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8377D5-7E6A-4F44-905B-76571FC9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39DDC-967C-E84E-99B5-460849E52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B730-EB83-3245-BABD-215035390107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3907B65-1A43-4648-95EC-02B6735B7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D35166-EAD8-CC4D-B9D4-6005A85E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7762-F4D5-9945-926B-ED64EAC3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1260AB-78F3-304F-A530-43B29E6E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4A4323-7D0A-FD43-938B-3C3D08B9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A82BF6-F3E9-BD46-A1A6-3F29B5D3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78A2BE07-1199-C04F-B641-8A978D96F3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7/23/2019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F489D9-E288-A349-A83A-9171F5E9B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DE39B7-04F6-7B42-A633-26040D06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C81F90CA-4D86-8B48-A315-3904A73426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2C4BFA1-2075-4901-9E24-E41D1FDD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="" xmlns:a16="http://schemas.microsoft.com/office/drawing/2014/main" id="{985A7375-E3AF-4F5C-85AE-17E8832952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0307F65-8304-4FA8-A841-D4D762541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="" xmlns:a16="http://schemas.microsoft.com/office/drawing/2014/main" id="{C8B8394C-136F-4E05-A002-D93A5E79CD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EBBCEE-B339-2844-9D7E-458B2CBC4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Clara Rhee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53FB2EE-284F-4C87-AB3D-BBF87A9FAB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C9878-CAD8-4243-BDC9-739F1A6E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Chapter 4: The Design of ERP Experiments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5427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="" xmlns:a16="http://schemas.microsoft.com/office/drawing/2014/main" id="{66B332A4-D438-4773-A77F-5ED49A448D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F9AD32D-FF05-44F4-BD4D-9CEE89B71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4E1C16-F123-834E-B55E-86A3508F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Strategies for Avoiding Ambiguities in Interpreting ERP Components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1: Focus on a Single Component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64442" y="1694112"/>
            <a:ext cx="10263116" cy="624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only one or perhaps two ERP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omponents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trying to keep all other components from varying across conditions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Operational Definition: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 source of controlled, observable variability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Donchin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, Ritter, &amp; McCallum, 1978)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Conceptual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nition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: ”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Generated in a given neuroanatomical module when a specific computational operation is performed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”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(Luck)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Precise manipulation that cause only a single computational operation in a single neuroanatomical module to vary across conditions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“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Fishing expedition”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Factorial experimental design</a:t>
            </a:r>
            <a:endParaRPr lang="en-US" sz="2400" dirty="0">
              <a:solidFill>
                <a:prstClr val="black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: Focus on Large Components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201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possible, it is helpful to study large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Relatively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insensitive to distortions from the other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4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: Hijack Useful Components from Other Domains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ERP component that is not obviously related to the topic of the experiment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Examples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Language-related N400 to examine the role of attention in perceptual vs.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postperceptual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processing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 N400 to determine the stage of processing at which a specific visual making operates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LRP used to address the nature of perception without awareness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1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4</a:t>
            </a:r>
            <a:r>
              <a:rPr lang="en-US" sz="3200" dirty="0" smtClean="0">
                <a:solidFill>
                  <a:schemeClr val="bg1"/>
                </a:solidFill>
              </a:rPr>
              <a:t>: Use Well-Studied Experimental Manipulations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716167"/>
            <a:ext cx="10263116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Helpful to examine well-characterized ERP component under conditions that are as similar as possible to conditions in which that component has previously been studied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Discovery of N400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Manipulations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P3 – target probability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N400 – Semantic/associative relatedness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N2pc &amp; CDA – Stimulus location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LRP – Response hand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</a:t>
            </a:r>
            <a:r>
              <a:rPr lang="en-US" sz="3200" dirty="0" smtClean="0">
                <a:solidFill>
                  <a:schemeClr val="bg1"/>
                </a:solidFill>
              </a:rPr>
              <a:t>5: Use Difference Waves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Count noun, related to context word (plate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… cup)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noProof="0" dirty="0" smtClean="0">
                <a:solidFill>
                  <a:prstClr val="black"/>
                </a:solidFill>
                <a:latin typeface="Calibri" panose="020F0502020204030204"/>
              </a:rPr>
              <a:t>Mass noun, related to context word (rain … water)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kumimoji="0" lang="en-US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Count noun, unrelated</a:t>
            </a:r>
            <a:r>
              <a:rPr kumimoji="0" lang="en-US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to context word (sock … cup)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Mass noun, unrelated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to context word (garbage … water)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Difference waves = preceded by semantically related context word – same word preceded by semantically unrelated context word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Limitations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noProof="0" dirty="0" smtClean="0">
                <a:solidFill>
                  <a:prstClr val="black"/>
                </a:solidFill>
                <a:latin typeface="Calibri" panose="020F0502020204030204"/>
              </a:rPr>
              <a:t>May contain more than one ERP component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Sensitive to interaction btw the variable of interest and factor that is varied to create the difference waves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6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4AC5506-6312-4701-8D3C-40187889A9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10F59-CFDE-1046-B60C-7BC61129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Strategy 6</a:t>
            </a:r>
            <a:r>
              <a:rPr lang="en-US" sz="3200" dirty="0" smtClean="0">
                <a:solidFill>
                  <a:schemeClr val="bg1"/>
                </a:solidFill>
              </a:rPr>
              <a:t>: Focus on Components That Are Easy to Isolate</a:t>
            </a:r>
            <a:endParaRPr lang="en-US" sz="3200" kern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C8D536-660E-5C4E-BD54-ADDCDF7B4C10}"/>
              </a:ext>
            </a:extLst>
          </p:cNvPr>
          <p:cNvSpPr txBox="1"/>
          <p:nvPr/>
        </p:nvSpPr>
        <p:spPr>
          <a:xfrm>
            <a:off x="996287" y="1978925"/>
            <a:ext cx="102631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Not just any manipulation or any difference wave will </a:t>
            </a:r>
            <a:r>
              <a:rPr lang="en-US" sz="2000" dirty="0" smtClean="0">
                <a:solidFill>
                  <a:prstClr val="black"/>
                </a:solidFill>
              </a:rPr>
              <a:t>do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Use one manipulation to isolate the component and then </a:t>
            </a:r>
            <a:r>
              <a:rPr lang="en-US" sz="2000" dirty="0" err="1" smtClean="0">
                <a:solidFill>
                  <a:prstClr val="black"/>
                </a:solidFill>
              </a:rPr>
              <a:t>factorially</a:t>
            </a:r>
            <a:r>
              <a:rPr lang="en-US" sz="2000" dirty="0" smtClean="0">
                <a:solidFill>
                  <a:prstClr val="black"/>
                </a:solidFill>
              </a:rPr>
              <a:t> combine this manipulation with another manipulation (how this component varies across conditions)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Lateralized readiness potential (LRP)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</a:rPr>
              <a:t>N2pc</a:t>
            </a:r>
          </a:p>
        </p:txBody>
      </p:sp>
    </p:spTree>
    <p:extLst>
      <p:ext uri="{BB962C8B-B14F-4D97-AF65-F5344CB8AC3E}">
        <p14:creationId xmlns:p14="http://schemas.microsoft.com/office/powerpoint/2010/main" val="168179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1030</Words>
  <Application>Microsoft Office PowerPoint</Application>
  <PresentationFormat>와이드스크린</PresentationFormat>
  <Paragraphs>82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1_Office Theme</vt:lpstr>
      <vt:lpstr>Chapter 4: The Design of ERP Experiments Part 1</vt:lpstr>
      <vt:lpstr>Strategies for Avoiding Ambiguities in Interpreting ERP Components</vt:lpstr>
      <vt:lpstr>Strategy 1: Focus on a Single Component</vt:lpstr>
      <vt:lpstr>Strategy 2: Focus on Large Components</vt:lpstr>
      <vt:lpstr>Strategy 3: Hijack Useful Components from Other Domains</vt:lpstr>
      <vt:lpstr>Strategy 4: Use Well-Studied Experimental Manipulations</vt:lpstr>
      <vt:lpstr>Strategy 5: Use Difference Waves</vt:lpstr>
      <vt:lpstr>Strategy 6: Focus on Components That Are Easy to Isolate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The Design of ERP Experiments Part 1</dc:title>
  <dc:creator>Chang, Yoon S</dc:creator>
  <cp:lastModifiedBy>clararhee7@gmail.com</cp:lastModifiedBy>
  <cp:revision>17</cp:revision>
  <dcterms:created xsi:type="dcterms:W3CDTF">2019-07-21T11:47:38Z</dcterms:created>
  <dcterms:modified xsi:type="dcterms:W3CDTF">2019-07-23T04:12:01Z</dcterms:modified>
</cp:coreProperties>
</file>