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8" r:id="rId1"/>
    <p:sldMasterId id="2147483676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70" r:id="rId8"/>
    <p:sldMasterId id="2147483672" r:id="rId9"/>
    <p:sldMasterId id="2147483666" r:id="rId10"/>
  </p:sldMasterIdLst>
  <p:notesMasterIdLst>
    <p:notesMasterId r:id="rId19"/>
  </p:notesMasterIdLst>
  <p:sldIdLst>
    <p:sldId id="286" r:id="rId11"/>
    <p:sldId id="294" r:id="rId12"/>
    <p:sldId id="264" r:id="rId13"/>
    <p:sldId id="297" r:id="rId14"/>
    <p:sldId id="295" r:id="rId15"/>
    <p:sldId id="302" r:id="rId16"/>
    <p:sldId id="301" r:id="rId17"/>
    <p:sldId id="296" r:id="rId18"/>
  </p:sldIdLst>
  <p:sldSz cx="12192000" cy="6858000"/>
  <p:notesSz cx="6858000" cy="9144000"/>
  <p:embeddedFontLst>
    <p:embeddedFont>
      <p:font typeface="Inter Tight" panose="020B0604020202020204" charset="0"/>
      <p:regular r:id="rId20"/>
      <p:bold r:id="rId21"/>
      <p:italic r:id="rId22"/>
      <p:boldItalic r:id="rId23"/>
    </p:embeddedFont>
    <p:embeddedFont>
      <p:font typeface="Inter Tight Medium" panose="020B060402020202020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C70"/>
    <a:srgbClr val="E3A46A"/>
    <a:srgbClr val="9F8F5E"/>
    <a:srgbClr val="531925"/>
    <a:srgbClr val="ABD1E1"/>
    <a:srgbClr val="A4C7D4"/>
    <a:srgbClr val="9BBDC7"/>
    <a:srgbClr val="222A35"/>
    <a:srgbClr val="0087C4"/>
    <a:srgbClr val="00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C9CBF-68ED-A141-AE84-753663AA20CC}" v="651" dt="2024-04-27T03:09:35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6197"/>
  </p:normalViewPr>
  <p:slideViewPr>
    <p:cSldViewPr snapToGrid="0">
      <p:cViewPr varScale="1">
        <p:scale>
          <a:sx n="106" d="100"/>
          <a:sy n="106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DCC4271-92E9-5E4F-81E4-F667AC3CDCFC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C5AE7EC-F64B-2840-9FB3-5E196A8A13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64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rgbClr val="0050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7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09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66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28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2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0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9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75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7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3B71DBE9-CB88-CBEE-7A8A-617BB5D2E1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942CD71-9A22-7C27-2718-9569A663A1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4A92E643-0304-58AD-6D36-46254397B6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9DA7E77C-382A-573A-3A6A-0CB3C5254F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21521B81-17B3-CAB4-FF13-D128589F25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2E4612C-ECA0-F2BA-1A20-0DB4C37ED0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7" y="351692"/>
            <a:ext cx="1626279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580640A6-D508-A093-66F3-171C5732E1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8" y="351692"/>
            <a:ext cx="1626278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>
            <a:extLst>
              <a:ext uri="{FF2B5EF4-FFF2-40B4-BE49-F238E27FC236}">
                <a16:creationId xmlns:a16="http://schemas.microsoft.com/office/drawing/2014/main" id="{3C08169C-1CC2-5F3B-1F3E-48323264A87F}"/>
              </a:ext>
            </a:extLst>
          </p:cNvPr>
          <p:cNvSpPr txBox="1"/>
          <p:nvPr/>
        </p:nvSpPr>
        <p:spPr>
          <a:xfrm>
            <a:off x="824984" y="4980985"/>
            <a:ext cx="227145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pc="0" baseline="0" dirty="0" err="1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Macrodata</a:t>
            </a:r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 Refinement</a:t>
            </a: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Jake Milne</a:t>
            </a:r>
          </a:p>
          <a:p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Neve </a:t>
            </a:r>
            <a:r>
              <a:rPr lang="en-GB" spc="0" baseline="0" dirty="0" err="1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Murchie</a:t>
            </a:r>
            <a:endParaRPr lang="en-GB" spc="0" baseline="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Clara Ringrose</a:t>
            </a:r>
            <a:endParaRPr lang="en-GB" spc="0" baseline="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4" name="Horizontal lines">
            <a:extLst>
              <a:ext uri="{FF2B5EF4-FFF2-40B4-BE49-F238E27FC236}">
                <a16:creationId xmlns:a16="http://schemas.microsoft.com/office/drawing/2014/main" id="{8AE633D0-CAC1-A76E-54FB-21A5C4C6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985" y="4325585"/>
            <a:ext cx="10997581" cy="355477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C4B22E47-4980-708C-C020-135E87EE7AEF}"/>
              </a:ext>
            </a:extLst>
          </p:cNvPr>
          <p:cNvSpPr txBox="1"/>
          <p:nvPr/>
        </p:nvSpPr>
        <p:spPr>
          <a:xfrm>
            <a:off x="824984" y="3202656"/>
            <a:ext cx="5315558" cy="99719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Aberdeen City Council</a:t>
            </a:r>
          </a:p>
          <a:p>
            <a:pPr>
              <a:lnSpc>
                <a:spcPct val="90000"/>
              </a:lnSpc>
            </a:pPr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Homeless Prevention Tool</a:t>
            </a:r>
          </a:p>
        </p:txBody>
      </p:sp>
      <p:pic>
        <p:nvPicPr>
          <p:cNvPr id="7" name="Lumon Line Logo">
            <a:extLst>
              <a:ext uri="{FF2B5EF4-FFF2-40B4-BE49-F238E27FC236}">
                <a16:creationId xmlns:a16="http://schemas.microsoft.com/office/drawing/2014/main" id="{786F2CB9-F582-5124-D34D-CF946CD03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4984" y="1098217"/>
            <a:ext cx="2777934" cy="13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6527-BC48-00DA-0591-F4612F0A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2CEA2-1D34-E8AF-2C9C-DA96B9990117}"/>
              </a:ext>
            </a:extLst>
          </p:cNvPr>
          <p:cNvSpPr txBox="1"/>
          <p:nvPr/>
        </p:nvSpPr>
        <p:spPr>
          <a:xfrm>
            <a:off x="355645" y="2313337"/>
            <a:ext cx="11400925" cy="12926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LLM chatbot to provide a user-friendly experience and information on resources for homelessness and its causes in Aberdeen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255E9-F00E-4F9E-AECC-A5075DCB34B1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Aim</a:t>
            </a:r>
          </a:p>
        </p:txBody>
      </p:sp>
    </p:spTree>
    <p:extLst>
      <p:ext uri="{BB962C8B-B14F-4D97-AF65-F5344CB8AC3E}">
        <p14:creationId xmlns:p14="http://schemas.microsoft.com/office/powerpoint/2010/main" val="353227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E1FA3-8223-3411-D861-C384F90428A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app: mobile first, accessible, fast (probably), 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AI: currently OpenAI, could be hosted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TXT: ?????????????????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1F09-0114-7495-1E87-A5E639D42D23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??</a:t>
            </a:r>
          </a:p>
        </p:txBody>
      </p:sp>
    </p:spTree>
    <p:extLst>
      <p:ext uri="{BB962C8B-B14F-4D97-AF65-F5344CB8AC3E}">
        <p14:creationId xmlns:p14="http://schemas.microsoft.com/office/powerpoint/2010/main" val="33380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26AB5-B845-791D-823C-B93651D0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8A223-CD83-4545-A43B-AAE3CED18DC5}"/>
              </a:ext>
            </a:extLst>
          </p:cNvPr>
          <p:cNvSpPr txBox="1"/>
          <p:nvPr/>
        </p:nvSpPr>
        <p:spPr>
          <a:xfrm>
            <a:off x="2304188" y="451097"/>
            <a:ext cx="309512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Demonstration</a:t>
            </a:r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7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77A5-8897-025F-E040-E2D67CC1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1310A-4534-C02A-C7D7-058687BF8248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Security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06EAA3-3F95-6646-85D4-3EA47C25B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52369"/>
              </p:ext>
            </p:extLst>
          </p:nvPr>
        </p:nvGraphicFramePr>
        <p:xfrm>
          <a:off x="1083128" y="2145695"/>
          <a:ext cx="1002574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2872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5012872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Inter Tight Medium" pitchFamily="2" charset="0"/>
                          <a:ea typeface="Inter Tight Medium" pitchFamily="2" charset="0"/>
                          <a:cs typeface="Inter Tight Medium" pitchFamily="2" charset="0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Inter Tight Medium" pitchFamily="2" charset="0"/>
                          <a:ea typeface="Inter Tight Medium" pitchFamily="2" charset="0"/>
                          <a:cs typeface="Inter Tight Medium" pitchFamily="2" charset="0"/>
                        </a:rPr>
                        <a:t>Mitigation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Inter Tight Medium" pitchFamily="2" charset="0"/>
                          <a:ea typeface="Inter Tight Medium" pitchFamily="2" charset="0"/>
                          <a:cs typeface="Inter Tight Medium" pitchFamily="2" charset="0"/>
                        </a:rPr>
                        <a:t>LLM Prompt Injection (AML.T0051)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Inter Tight Medium" pitchFamily="2" charset="0"/>
                          <a:ea typeface="Inter Tight Medium" pitchFamily="2" charset="0"/>
                          <a:cs typeface="Inter Tight Medium" pitchFamily="2" charset="0"/>
                        </a:rPr>
                        <a:t>Generative AI Guidelines (AML.M0021)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47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9926-B43E-EAB8-5621-52B1C590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A32D3D-E200-3014-EF38-2BDF2F655DC4}"/>
              </a:ext>
            </a:extLst>
          </p:cNvPr>
          <p:cNvSpPr txBox="1"/>
          <p:nvPr/>
        </p:nvSpPr>
        <p:spPr>
          <a:xfrm>
            <a:off x="2304188" y="451097"/>
            <a:ext cx="289250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Hallucinations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87069F-2C56-964B-7F1B-E52274BA9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4433"/>
              </p:ext>
            </p:extLst>
          </p:nvPr>
        </p:nvGraphicFramePr>
        <p:xfrm>
          <a:off x="739096" y="5088071"/>
          <a:ext cx="100257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464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4AEC65-5DDD-0BB6-6467-DBC7536FDD4F}"/>
              </a:ext>
            </a:extLst>
          </p:cNvPr>
          <p:cNvSpPr txBox="1"/>
          <p:nvPr/>
        </p:nvSpPr>
        <p:spPr>
          <a:xfrm>
            <a:off x="395537" y="1525833"/>
            <a:ext cx="11400925" cy="34470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Retrieval-Augmented Generation (RAG): By directly feeding the language model relevant reference data, we were able to create a chatbot that strictly used real data directly from charity websites, including phone numbers and emails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“Prompt engineering” (being mean to robots): we harassed </a:t>
            </a:r>
            <a:r>
              <a:rPr lang="en-GB" sz="2800" dirty="0" err="1">
                <a:solidFill>
                  <a:schemeClr val="bg1"/>
                </a:solidFill>
              </a:rPr>
              <a:t>chatgpt</a:t>
            </a:r>
            <a:r>
              <a:rPr lang="en-GB" sz="2800" dirty="0">
                <a:solidFill>
                  <a:schemeClr val="bg1"/>
                </a:solidFill>
              </a:rPr>
              <a:t> into being good 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9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B8AE4-4932-68BC-D0E5-C2C97E82C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5523F-F2D6-79FA-A1D8-8A6DE461ED55}"/>
              </a:ext>
            </a:extLst>
          </p:cNvPr>
          <p:cNvSpPr txBox="1"/>
          <p:nvPr/>
        </p:nvSpPr>
        <p:spPr>
          <a:xfrm>
            <a:off x="2304188" y="451097"/>
            <a:ext cx="30101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Accessibility</a:t>
            </a:r>
            <a:endParaRPr lang="en-GB" sz="36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735B97-44DE-F68F-2EF7-CB7831099828}"/>
              </a:ext>
            </a:extLst>
          </p:cNvPr>
          <p:cNvGraphicFramePr>
            <a:graphicFrameLocks noGrp="1"/>
          </p:cNvGraphicFramePr>
          <p:nvPr/>
        </p:nvGraphicFramePr>
        <p:xfrm>
          <a:off x="1083128" y="2145695"/>
          <a:ext cx="100257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2872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5012872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chemeClr val="bg1"/>
                        </a:solidFill>
                        <a:latin typeface="Inter Tight Medium" pitchFamily="2" charset="0"/>
                        <a:ea typeface="Inter Tight Medium" pitchFamily="2" charset="0"/>
                        <a:cs typeface="Inter Tight Mediu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5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E40E-5C9E-C990-FEF7-5BA707F5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97FC4-0BC8-8336-D830-1F0E65BBD69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Deploy local instance of Llama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Accessibility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scraping to automatically update source data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6139-492E-1873-2332-21186FEE044E}"/>
              </a:ext>
            </a:extLst>
          </p:cNvPr>
          <p:cNvSpPr txBox="1"/>
          <p:nvPr/>
        </p:nvSpPr>
        <p:spPr>
          <a:xfrm>
            <a:off x="2304188" y="451097"/>
            <a:ext cx="267058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22747693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la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ark 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een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Yellow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i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Light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Dark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Inter Tight</vt:lpstr>
      <vt:lpstr>Inter Tight Medium</vt:lpstr>
      <vt:lpstr>Arial</vt:lpstr>
      <vt:lpstr>Light</vt:lpstr>
      <vt:lpstr>Dark Blue</vt:lpstr>
      <vt:lpstr>Dark</vt:lpstr>
      <vt:lpstr>Green</vt:lpstr>
      <vt:lpstr>Blue</vt:lpstr>
      <vt:lpstr>Yellow</vt:lpstr>
      <vt:lpstr>Pink</vt:lpstr>
      <vt:lpstr>Light v2</vt:lpstr>
      <vt:lpstr>Dark v2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 Story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/>
  <dc:creator>D Story Productions @dstoryco</dc:creator>
  <cp:keywords/>
  <dc:description/>
  <cp:lastModifiedBy>JAKE MILNE (2102515)</cp:lastModifiedBy>
  <cp:revision>6</cp:revision>
  <dcterms:created xsi:type="dcterms:W3CDTF">2022-10-15T09:18:12Z</dcterms:created>
  <dcterms:modified xsi:type="dcterms:W3CDTF">2025-02-23T08:49:18Z</dcterms:modified>
  <cp:category/>
</cp:coreProperties>
</file>