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8" r:id="rId1"/>
    <p:sldMasterId id="2147483676" r:id="rId2"/>
    <p:sldMasterId id="2147483654" r:id="rId3"/>
    <p:sldMasterId id="2147483656" r:id="rId4"/>
    <p:sldMasterId id="2147483658" r:id="rId5"/>
    <p:sldMasterId id="2147483660" r:id="rId6"/>
    <p:sldMasterId id="2147483662" r:id="rId7"/>
    <p:sldMasterId id="2147483670" r:id="rId8"/>
    <p:sldMasterId id="2147483672" r:id="rId9"/>
    <p:sldMasterId id="2147483666" r:id="rId10"/>
  </p:sldMasterIdLst>
  <p:notesMasterIdLst>
    <p:notesMasterId r:id="rId19"/>
  </p:notesMasterIdLst>
  <p:sldIdLst>
    <p:sldId id="286" r:id="rId11"/>
    <p:sldId id="294" r:id="rId12"/>
    <p:sldId id="264" r:id="rId13"/>
    <p:sldId id="297" r:id="rId14"/>
    <p:sldId id="295" r:id="rId15"/>
    <p:sldId id="302" r:id="rId16"/>
    <p:sldId id="301" r:id="rId17"/>
    <p:sldId id="296" r:id="rId18"/>
  </p:sldIdLst>
  <p:sldSz cx="12192000" cy="6858000"/>
  <p:notesSz cx="6858000" cy="9144000"/>
  <p:embeddedFontLst>
    <p:embeddedFont>
      <p:font typeface="Inter Tight" panose="020B0604020202020204" charset="0"/>
      <p:regular r:id="rId20"/>
      <p:bold r:id="rId21"/>
      <p:italic r:id="rId22"/>
      <p:boldItalic r:id="rId23"/>
    </p:embeddedFont>
    <p:embeddedFont>
      <p:font typeface="Inter Tight Medium" panose="020B0604020202020204" charset="0"/>
      <p:regular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AC70"/>
    <a:srgbClr val="E3A46A"/>
    <a:srgbClr val="9F8F5E"/>
    <a:srgbClr val="531925"/>
    <a:srgbClr val="ABD1E1"/>
    <a:srgbClr val="A4C7D4"/>
    <a:srgbClr val="9BBDC7"/>
    <a:srgbClr val="222A35"/>
    <a:srgbClr val="0087C4"/>
    <a:srgbClr val="005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3" autoAdjust="0"/>
    <p:restoredTop sz="96197"/>
  </p:normalViewPr>
  <p:slideViewPr>
    <p:cSldViewPr snapToGrid="0">
      <p:cViewPr varScale="1">
        <p:scale>
          <a:sx n="106" d="100"/>
          <a:sy n="106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font" Target="fonts/font5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EDCC4271-92E9-5E4F-81E4-F667AC3CDCFC}" type="datetimeFigureOut">
              <a:rPr lang="en-US" smtClean="0"/>
              <a:pPr/>
              <a:t>2/23/2025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AC5AE7EC-F64B-2840-9FB3-5E196A8A13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2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64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7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D84A2C6-2487-320E-7260-6464E289AB47}"/>
              </a:ext>
            </a:extLst>
          </p:cNvPr>
          <p:cNvSpPr/>
          <p:nvPr userDrawn="1"/>
        </p:nvSpPr>
        <p:spPr>
          <a:xfrm>
            <a:off x="132522" y="114300"/>
            <a:ext cx="11926956" cy="6629400"/>
          </a:xfrm>
          <a:prstGeom prst="roundRect">
            <a:avLst>
              <a:gd name="adj" fmla="val 5573"/>
            </a:avLst>
          </a:prstGeom>
          <a:solidFill>
            <a:srgbClr val="0050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1A955D0-E677-17BA-9F9D-F751E6A1FF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905" y="5400093"/>
            <a:ext cx="1684104" cy="123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76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D84A2C6-2487-320E-7260-6464E289AB47}"/>
              </a:ext>
            </a:extLst>
          </p:cNvPr>
          <p:cNvSpPr/>
          <p:nvPr userDrawn="1"/>
        </p:nvSpPr>
        <p:spPr>
          <a:xfrm>
            <a:off x="132522" y="114300"/>
            <a:ext cx="11926956" cy="6629400"/>
          </a:xfrm>
          <a:prstGeom prst="roundRect">
            <a:avLst>
              <a:gd name="adj" fmla="val 557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1A955D0-E677-17BA-9F9D-F751E6A1FF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905" y="5400093"/>
            <a:ext cx="1684104" cy="123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7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09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66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13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28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24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508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93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75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4.sv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4" name="Lumon Fill Logo">
            <a:extLst>
              <a:ext uri="{FF2B5EF4-FFF2-40B4-BE49-F238E27FC236}">
                <a16:creationId xmlns:a16="http://schemas.microsoft.com/office/drawing/2014/main" id="{50BB34BE-C0F8-0405-B66A-AA31B49E768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7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5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47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4" r:id="rId2"/>
    <p:sldLayoutId id="214748367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4" name="Lumon Fill Logo">
            <a:extLst>
              <a:ext uri="{FF2B5EF4-FFF2-40B4-BE49-F238E27FC236}">
                <a16:creationId xmlns:a16="http://schemas.microsoft.com/office/drawing/2014/main" id="{50BB34BE-C0F8-0405-B66A-AA31B49E768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7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2" name="Lumon Line Logo">
            <a:extLst>
              <a:ext uri="{FF2B5EF4-FFF2-40B4-BE49-F238E27FC236}">
                <a16:creationId xmlns:a16="http://schemas.microsoft.com/office/drawing/2014/main" id="{3B71DBE9-CB88-CBEE-7A8A-617BB5D2E1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7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3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4" name="Lumon Fill Logo">
            <a:extLst>
              <a:ext uri="{FF2B5EF4-FFF2-40B4-BE49-F238E27FC236}">
                <a16:creationId xmlns:a16="http://schemas.microsoft.com/office/drawing/2014/main" id="{6942CD71-9A22-7C27-2718-9569A663A15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6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9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3" name="Lumon Fill Logo">
            <a:extLst>
              <a:ext uri="{FF2B5EF4-FFF2-40B4-BE49-F238E27FC236}">
                <a16:creationId xmlns:a16="http://schemas.microsoft.com/office/drawing/2014/main" id="{4A92E643-0304-58AD-6D36-46254397B67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6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4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3" name="Lumon Fill Logo">
            <a:extLst>
              <a:ext uri="{FF2B5EF4-FFF2-40B4-BE49-F238E27FC236}">
                <a16:creationId xmlns:a16="http://schemas.microsoft.com/office/drawing/2014/main" id="{9DA7E77C-382A-573A-3A6A-0CB3C5254FD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6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2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3" name="Lumon Fill Logo">
            <a:extLst>
              <a:ext uri="{FF2B5EF4-FFF2-40B4-BE49-F238E27FC236}">
                <a16:creationId xmlns:a16="http://schemas.microsoft.com/office/drawing/2014/main" id="{21521B81-17B3-CAB4-FF13-D128589F257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6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7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orizontal Bars">
            <a:extLst>
              <a:ext uri="{FF2B5EF4-FFF2-40B4-BE49-F238E27FC236}">
                <a16:creationId xmlns:a16="http://schemas.microsoft.com/office/drawing/2014/main" id="{2AA7F2FE-443B-467D-9DE1-50096D04CB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096" y="1404256"/>
            <a:ext cx="11510683" cy="355477"/>
          </a:xfrm>
          <a:prstGeom prst="rect">
            <a:avLst/>
          </a:prstGeom>
        </p:spPr>
      </p:pic>
      <p:pic>
        <p:nvPicPr>
          <p:cNvPr id="4" name="Lumon Fill Logo">
            <a:extLst>
              <a:ext uri="{FF2B5EF4-FFF2-40B4-BE49-F238E27FC236}">
                <a16:creationId xmlns:a16="http://schemas.microsoft.com/office/drawing/2014/main" id="{62E4612C-ECA0-F2BA-1A20-0DB4C37ED0F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38097" y="351692"/>
            <a:ext cx="1626279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9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orizontal Bars">
            <a:extLst>
              <a:ext uri="{FF2B5EF4-FFF2-40B4-BE49-F238E27FC236}">
                <a16:creationId xmlns:a16="http://schemas.microsoft.com/office/drawing/2014/main" id="{2AA7F2FE-443B-467D-9DE1-50096D04CB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096" y="1404256"/>
            <a:ext cx="11510683" cy="355477"/>
          </a:xfrm>
          <a:prstGeom prst="rect">
            <a:avLst/>
          </a:prstGeom>
        </p:spPr>
      </p:pic>
      <p:pic>
        <p:nvPicPr>
          <p:cNvPr id="2" name="Lumon Line Logo">
            <a:extLst>
              <a:ext uri="{FF2B5EF4-FFF2-40B4-BE49-F238E27FC236}">
                <a16:creationId xmlns:a16="http://schemas.microsoft.com/office/drawing/2014/main" id="{580640A6-D508-A093-66F3-171C5732E16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38098" y="351692"/>
            <a:ext cx="1626278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2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qmwgpPfDieI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">
            <a:extLst>
              <a:ext uri="{FF2B5EF4-FFF2-40B4-BE49-F238E27FC236}">
                <a16:creationId xmlns:a16="http://schemas.microsoft.com/office/drawing/2014/main" id="{3C08169C-1CC2-5F3B-1F3E-48323264A87F}"/>
              </a:ext>
            </a:extLst>
          </p:cNvPr>
          <p:cNvSpPr txBox="1"/>
          <p:nvPr/>
        </p:nvSpPr>
        <p:spPr>
          <a:xfrm>
            <a:off x="824984" y="4980985"/>
            <a:ext cx="2271456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pc="0" baseline="0" dirty="0" err="1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Macrodata</a:t>
            </a:r>
            <a:r>
              <a:rPr lang="en-GB" spc="0" baseline="0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 Refinement</a:t>
            </a:r>
          </a:p>
          <a:p>
            <a:r>
              <a:rPr lang="en-GB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Jake Milne</a:t>
            </a:r>
          </a:p>
          <a:p>
            <a:r>
              <a:rPr lang="en-GB" spc="0" baseline="0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Neve </a:t>
            </a:r>
            <a:r>
              <a:rPr lang="en-GB" spc="0" baseline="0" dirty="0" err="1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Murchie</a:t>
            </a:r>
            <a:endParaRPr lang="en-GB" spc="0" baseline="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r>
              <a:rPr lang="en-GB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Clara Ringrose</a:t>
            </a:r>
            <a:endParaRPr lang="en-GB" spc="0" baseline="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pic>
        <p:nvPicPr>
          <p:cNvPr id="4" name="Horizontal lines">
            <a:extLst>
              <a:ext uri="{FF2B5EF4-FFF2-40B4-BE49-F238E27FC236}">
                <a16:creationId xmlns:a16="http://schemas.microsoft.com/office/drawing/2014/main" id="{8AE633D0-CAC1-A76E-54FB-21A5C4C6C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985" y="4325585"/>
            <a:ext cx="10997581" cy="355477"/>
          </a:xfrm>
          <a:prstGeom prst="rect">
            <a:avLst/>
          </a:prstGeom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C4B22E47-4980-708C-C020-135E87EE7AEF}"/>
              </a:ext>
            </a:extLst>
          </p:cNvPr>
          <p:cNvSpPr txBox="1"/>
          <p:nvPr/>
        </p:nvSpPr>
        <p:spPr>
          <a:xfrm>
            <a:off x="824984" y="3202656"/>
            <a:ext cx="5315558" cy="997196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GB" sz="36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Aberdeen City Council</a:t>
            </a:r>
          </a:p>
          <a:p>
            <a:pPr>
              <a:lnSpc>
                <a:spcPct val="90000"/>
              </a:lnSpc>
            </a:pPr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Homeless Prevention Tool</a:t>
            </a:r>
          </a:p>
        </p:txBody>
      </p:sp>
      <p:pic>
        <p:nvPicPr>
          <p:cNvPr id="7" name="Lumon Line Logo">
            <a:extLst>
              <a:ext uri="{FF2B5EF4-FFF2-40B4-BE49-F238E27FC236}">
                <a16:creationId xmlns:a16="http://schemas.microsoft.com/office/drawing/2014/main" id="{786F2CB9-F582-5124-D34D-CF946CD03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24984" y="1098217"/>
            <a:ext cx="2777934" cy="132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3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E6527-BC48-00DA-0591-F4612F0AE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12CEA2-1D34-E8AF-2C9C-DA96B9990117}"/>
              </a:ext>
            </a:extLst>
          </p:cNvPr>
          <p:cNvSpPr txBox="1"/>
          <p:nvPr/>
        </p:nvSpPr>
        <p:spPr>
          <a:xfrm>
            <a:off x="355645" y="2313337"/>
            <a:ext cx="11400925" cy="129266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LLM chatbot to provide a user-friendly experience and information on resources for homelessness and its causes in Aberdeen</a:t>
            </a:r>
          </a:p>
          <a:p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B255E9-F00E-4F9E-AECC-A5075DCB34B1}"/>
              </a:ext>
            </a:extLst>
          </p:cNvPr>
          <p:cNvSpPr txBox="1"/>
          <p:nvPr/>
        </p:nvSpPr>
        <p:spPr>
          <a:xfrm>
            <a:off x="2304188" y="451097"/>
            <a:ext cx="186504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The Aim</a:t>
            </a:r>
          </a:p>
        </p:txBody>
      </p:sp>
    </p:spTree>
    <p:extLst>
      <p:ext uri="{BB962C8B-B14F-4D97-AF65-F5344CB8AC3E}">
        <p14:creationId xmlns:p14="http://schemas.microsoft.com/office/powerpoint/2010/main" val="353227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7E1FA3-8223-3411-D861-C384F90428A9}"/>
              </a:ext>
            </a:extLst>
          </p:cNvPr>
          <p:cNvSpPr txBox="1"/>
          <p:nvPr/>
        </p:nvSpPr>
        <p:spPr>
          <a:xfrm>
            <a:off x="355645" y="2097894"/>
            <a:ext cx="11400925" cy="17235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Web app: mobile first, accessible, fast (probably), scalable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AI: currently OpenAI, could be hosted locally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TXT: ?????????????????</a:t>
            </a:r>
          </a:p>
          <a:p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51F09-0114-7495-1E87-A5E639D42D23}"/>
              </a:ext>
            </a:extLst>
          </p:cNvPr>
          <p:cNvSpPr txBox="1"/>
          <p:nvPr/>
        </p:nvSpPr>
        <p:spPr>
          <a:xfrm>
            <a:off x="2304188" y="451097"/>
            <a:ext cx="186504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The ??</a:t>
            </a:r>
          </a:p>
        </p:txBody>
      </p:sp>
    </p:spTree>
    <p:extLst>
      <p:ext uri="{BB962C8B-B14F-4D97-AF65-F5344CB8AC3E}">
        <p14:creationId xmlns:p14="http://schemas.microsoft.com/office/powerpoint/2010/main" val="333808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26AB5-B845-791D-823C-B93651D0F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68A223-CD83-4545-A43B-AAE3CED18DC5}"/>
              </a:ext>
            </a:extLst>
          </p:cNvPr>
          <p:cNvSpPr txBox="1"/>
          <p:nvPr/>
        </p:nvSpPr>
        <p:spPr>
          <a:xfrm>
            <a:off x="2304188" y="451097"/>
            <a:ext cx="309512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Demonstration</a:t>
            </a:r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77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E77A5-8897-025F-E040-E2D67CC1A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1310A-4534-C02A-C7D7-058687BF8248}"/>
              </a:ext>
            </a:extLst>
          </p:cNvPr>
          <p:cNvSpPr txBox="1"/>
          <p:nvPr/>
        </p:nvSpPr>
        <p:spPr>
          <a:xfrm>
            <a:off x="2304188" y="451097"/>
            <a:ext cx="186504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Security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E82A74-0AB5-A08C-1288-86CF3597937D}"/>
              </a:ext>
            </a:extLst>
          </p:cNvPr>
          <p:cNvSpPr txBox="1"/>
          <p:nvPr/>
        </p:nvSpPr>
        <p:spPr>
          <a:xfrm>
            <a:off x="458911" y="1705452"/>
            <a:ext cx="11400925" cy="21544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LLM Prompt Injection (AML.T0051): Guidelines are in place to prevent unauthorised 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 Data handling/storage: application does not store data or user input, but it is sent to OpenAI, would not be an issue with self-hosting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Other stuff</a:t>
            </a:r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47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49926-B43E-EAB8-5621-52B1C5900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A32D3D-E200-3014-EF38-2BDF2F655DC4}"/>
              </a:ext>
            </a:extLst>
          </p:cNvPr>
          <p:cNvSpPr txBox="1"/>
          <p:nvPr/>
        </p:nvSpPr>
        <p:spPr>
          <a:xfrm>
            <a:off x="2304188" y="451097"/>
            <a:ext cx="289250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Hallucinations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87069F-2C56-964B-7F1B-E52274BA9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14864"/>
              </p:ext>
            </p:extLst>
          </p:nvPr>
        </p:nvGraphicFramePr>
        <p:xfrm>
          <a:off x="0" y="5006565"/>
          <a:ext cx="8480090" cy="1666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1810">
                  <a:extLst>
                    <a:ext uri="{9D8B030D-6E8A-4147-A177-3AD203B41FA5}">
                      <a16:colId xmlns:a16="http://schemas.microsoft.com/office/drawing/2014/main" val="4302711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8655014"/>
                    </a:ext>
                  </a:extLst>
                </a:gridCol>
              </a:tblGrid>
              <a:tr h="360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2813"/>
                  </a:ext>
                </a:extLst>
              </a:tr>
              <a:tr h="360892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838150"/>
                  </a:ext>
                </a:extLst>
              </a:tr>
              <a:tr h="9195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Lewis, P., Perez, E., </a:t>
                      </a:r>
                      <a:r>
                        <a:rPr lang="en-GB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Piktus</a:t>
                      </a:r>
                      <a:r>
                        <a:rPr lang="en-GB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A., Petroni, F., </a:t>
                      </a:r>
                      <a:r>
                        <a:rPr lang="en-GB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Karpukhin</a:t>
                      </a:r>
                      <a:r>
                        <a:rPr lang="en-GB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V., Goyal, N., </a:t>
                      </a:r>
                      <a:r>
                        <a:rPr lang="en-GB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Küttler</a:t>
                      </a:r>
                      <a:r>
                        <a:rPr lang="en-GB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H., Lewis, M., Yih, W.-T., </a:t>
                      </a:r>
                      <a:r>
                        <a:rPr lang="en-GB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Rocktäschel</a:t>
                      </a:r>
                      <a:r>
                        <a:rPr lang="en-GB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T., Riedel, S., </a:t>
                      </a:r>
                      <a:r>
                        <a:rPr lang="en-GB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Kiela</a:t>
                      </a:r>
                      <a:r>
                        <a:rPr lang="en-GB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D., Facebook and Research, A. (n.d.). </a:t>
                      </a:r>
                      <a:r>
                        <a:rPr lang="en-GB" sz="1400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Retrieval-Augmented Generation for Knowledge-Intensive NLP Tasks</a:t>
                      </a:r>
                      <a:r>
                        <a:rPr lang="en-GB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[online] Available at: http://arxiv.org/pdf/2005.11401.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3669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64AEC65-5DDD-0BB6-6467-DBC7536FDD4F}"/>
              </a:ext>
            </a:extLst>
          </p:cNvPr>
          <p:cNvSpPr txBox="1"/>
          <p:nvPr/>
        </p:nvSpPr>
        <p:spPr>
          <a:xfrm>
            <a:off x="395537" y="1741277"/>
            <a:ext cx="11400925" cy="30162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schemeClr val="bg1"/>
                </a:solidFill>
              </a:rPr>
              <a:t>Retrieval-Augmented Generation (RAG): giving language models external data to improve results*</a:t>
            </a:r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schemeClr val="bg1"/>
                </a:solidFill>
              </a:rPr>
              <a:t>“Prompt engineering” (being mean to robots): we harassed </a:t>
            </a:r>
            <a:r>
              <a:rPr lang="en-GB" sz="2800" dirty="0" err="1">
                <a:solidFill>
                  <a:schemeClr val="bg1"/>
                </a:solidFill>
              </a:rPr>
              <a:t>chatgpt</a:t>
            </a:r>
            <a:r>
              <a:rPr lang="en-GB" sz="2800" dirty="0">
                <a:solidFill>
                  <a:schemeClr val="bg1"/>
                </a:solidFill>
              </a:rPr>
              <a:t> into being good </a:t>
            </a:r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schemeClr val="bg1"/>
                </a:solidFill>
              </a:rPr>
              <a:t>Thorough testing: The language model always provided accurate data and refused to try answer anything outside of the scope of the RAG data.</a:t>
            </a:r>
          </a:p>
        </p:txBody>
      </p:sp>
      <p:pic>
        <p:nvPicPr>
          <p:cNvPr id="2" name="Online Media 1" title="ULTIMATE Stim Station - 10 HOURS - Family Guy &amp; Subway Surfers">
            <a:hlinkClick r:id="" action="ppaction://media"/>
            <a:extLst>
              <a:ext uri="{FF2B5EF4-FFF2-40B4-BE49-F238E27FC236}">
                <a16:creationId xmlns:a16="http://schemas.microsoft.com/office/drawing/2014/main" id="{80CE50A1-E0FF-111B-9CE6-D9888690F79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447299" y="4757487"/>
            <a:ext cx="3717714" cy="21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9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B8AE4-4932-68BC-D0E5-C2C97E82C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5523F-F2D6-79FA-A1D8-8A6DE461ED55}"/>
              </a:ext>
            </a:extLst>
          </p:cNvPr>
          <p:cNvSpPr txBox="1"/>
          <p:nvPr/>
        </p:nvSpPr>
        <p:spPr>
          <a:xfrm>
            <a:off x="2304188" y="451097"/>
            <a:ext cx="30101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Accessibility</a:t>
            </a:r>
            <a:endParaRPr lang="en-GB" sz="36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735B97-44DE-F68F-2EF7-CB7831099828}"/>
              </a:ext>
            </a:extLst>
          </p:cNvPr>
          <p:cNvGraphicFramePr>
            <a:graphicFrameLocks noGrp="1"/>
          </p:cNvGraphicFramePr>
          <p:nvPr/>
        </p:nvGraphicFramePr>
        <p:xfrm>
          <a:off x="1083128" y="2145695"/>
          <a:ext cx="10025744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2872">
                  <a:extLst>
                    <a:ext uri="{9D8B030D-6E8A-4147-A177-3AD203B41FA5}">
                      <a16:colId xmlns:a16="http://schemas.microsoft.com/office/drawing/2014/main" val="430271102"/>
                    </a:ext>
                  </a:extLst>
                </a:gridCol>
                <a:gridCol w="5012872">
                  <a:extLst>
                    <a:ext uri="{9D8B030D-6E8A-4147-A177-3AD203B41FA5}">
                      <a16:colId xmlns:a16="http://schemas.microsoft.com/office/drawing/2014/main" val="638655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dirty="0">
                        <a:solidFill>
                          <a:schemeClr val="bg1"/>
                        </a:solidFill>
                        <a:latin typeface="Inter Tight Medium" pitchFamily="2" charset="0"/>
                        <a:ea typeface="Inter Tight Medium" pitchFamily="2" charset="0"/>
                        <a:cs typeface="Inter Tight Medium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5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83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36694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6BE2872-05A4-05D6-7C8F-78608D4803B3}"/>
              </a:ext>
            </a:extLst>
          </p:cNvPr>
          <p:cNvSpPr txBox="1"/>
          <p:nvPr/>
        </p:nvSpPr>
        <p:spPr>
          <a:xfrm>
            <a:off x="395537" y="1490008"/>
            <a:ext cx="11400925" cy="21544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schemeClr val="bg1"/>
                </a:solidFill>
              </a:rPr>
              <a:t>Screen reader friendly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Mobile first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Multiple language support</a:t>
            </a:r>
          </a:p>
          <a:p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54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8E40E-5C9E-C990-FEF7-5BA707F55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97FC4-0BC8-8336-D830-1F0E65BBD699}"/>
              </a:ext>
            </a:extLst>
          </p:cNvPr>
          <p:cNvSpPr txBox="1"/>
          <p:nvPr/>
        </p:nvSpPr>
        <p:spPr>
          <a:xfrm>
            <a:off x="355645" y="2097894"/>
            <a:ext cx="11400925" cy="17235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Deploy local instance of Llama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Accessibility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Web scraping to automatically update source data</a:t>
            </a:r>
          </a:p>
          <a:p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A36139-492E-1873-2332-21186FEE044E}"/>
              </a:ext>
            </a:extLst>
          </p:cNvPr>
          <p:cNvSpPr txBox="1"/>
          <p:nvPr/>
        </p:nvSpPr>
        <p:spPr>
          <a:xfrm>
            <a:off x="2304188" y="451097"/>
            <a:ext cx="267058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Next Steps</a:t>
            </a:r>
          </a:p>
        </p:txBody>
      </p:sp>
      <p:pic>
        <p:nvPicPr>
          <p:cNvPr id="1028" name="Picture 4" descr="Llama Alpaca Sticker by Chris Burkard - Find &amp; Share on GIPHY">
            <a:extLst>
              <a:ext uri="{FF2B5EF4-FFF2-40B4-BE49-F238E27FC236}">
                <a16:creationId xmlns:a16="http://schemas.microsoft.com/office/drawing/2014/main" id="{1A753D15-12C3-869B-C837-C5A7E90C0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954" y="3876015"/>
            <a:ext cx="2981985" cy="298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476932"/>
      </p:ext>
    </p:extLst>
  </p:cSld>
  <p:clrMapOvr>
    <a:masterClrMapping/>
  </p:clrMapOvr>
</p:sld>
</file>

<file path=ppt/theme/theme1.xml><?xml version="1.0" encoding="utf-8"?>
<a:theme xmlns:a="http://schemas.openxmlformats.org/drawingml/2006/main" name="Light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Blank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Dark Blue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ark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Green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Blue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Yellow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Pink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Light v2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Dark v2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Widescreen</PresentationFormat>
  <Paragraphs>32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Inter Tight Medium</vt:lpstr>
      <vt:lpstr>Inter Tight</vt:lpstr>
      <vt:lpstr>Arial</vt:lpstr>
      <vt:lpstr>Light</vt:lpstr>
      <vt:lpstr>Dark Blue</vt:lpstr>
      <vt:lpstr>Dark</vt:lpstr>
      <vt:lpstr>Green</vt:lpstr>
      <vt:lpstr>Blue</vt:lpstr>
      <vt:lpstr>Yellow</vt:lpstr>
      <vt:lpstr>Pink</vt:lpstr>
      <vt:lpstr>Light v2</vt:lpstr>
      <vt:lpstr>Dark v2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D Story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</dc:title>
  <dc:subject/>
  <dc:creator>D Story Productions @dstoryco</dc:creator>
  <cp:keywords/>
  <dc:description/>
  <cp:lastModifiedBy>JAKE MILNE (2102515)</cp:lastModifiedBy>
  <cp:revision>11</cp:revision>
  <dcterms:created xsi:type="dcterms:W3CDTF">2022-10-15T09:18:12Z</dcterms:created>
  <dcterms:modified xsi:type="dcterms:W3CDTF">2025-02-23T10:09:22Z</dcterms:modified>
  <cp:category/>
</cp:coreProperties>
</file>