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8585269-90B8-46AB-A6D4-C244E9AC530E}">
  <a:tblStyle styleId="{08585269-90B8-46AB-A6D4-C244E9AC530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64b7d3f9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64b7d3f9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4b7d3f9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4b7d3f9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64b7d3f9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64b7d3f9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64b7d3f9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64b7d3f9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4b7d3f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4b7d3f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4b7d3f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64b7d3f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4b7d3f9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4b7d3f9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a75bb7c2a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a75bb7c2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4b7d3f9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4b7d3f9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4b7d3f9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4b7d3f9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64b7d3f9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64b7d3f9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64b7d3f9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64b7d3f9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ESTO LO PODRIAMOS PASAR MUY RÁPIDO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echdeltest.com/search/" TargetMode="External"/><Relationship Id="rId4" Type="http://schemas.openxmlformats.org/officeDocument/2006/relationships/hyperlink" Target="https://pudding.cool/2017/03/film-dialogue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Representación femenina en películas nominadas al Oscar a Mejor Película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Analizando en profundidad la distribución de los guiones...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551861"/>
            <a:ext cx="4029376" cy="261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479" y="1551850"/>
            <a:ext cx="3958822" cy="26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Mucho </a:t>
            </a:r>
            <a:r>
              <a:rPr lang="es">
                <a:solidFill>
                  <a:schemeClr val="accent3"/>
                </a:solidFill>
              </a:rPr>
              <a:t>menos </a:t>
            </a:r>
            <a:r>
              <a:rPr lang="es"/>
              <a:t>porcentaje de guión del que </a:t>
            </a:r>
            <a:r>
              <a:rPr lang="es">
                <a:solidFill>
                  <a:schemeClr val="accent3"/>
                </a:solidFill>
              </a:rPr>
              <a:t>esperábamos </a:t>
            </a:r>
            <a:r>
              <a:rPr lang="es"/>
              <a:t>encontrar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ha habido (a falta de analizar los últimos </a:t>
            </a:r>
            <a:r>
              <a:rPr lang="es">
                <a:solidFill>
                  <a:schemeClr val="accent3"/>
                </a:solidFill>
              </a:rPr>
              <a:t>dos </a:t>
            </a:r>
            <a:r>
              <a:rPr lang="es"/>
              <a:t>años) una </a:t>
            </a:r>
            <a:r>
              <a:rPr lang="es">
                <a:solidFill>
                  <a:schemeClr val="accent3"/>
                </a:solidFill>
              </a:rPr>
              <a:t>mejora </a:t>
            </a:r>
            <a:r>
              <a:rPr lang="es"/>
              <a:t>tan </a:t>
            </a:r>
            <a:r>
              <a:rPr lang="es">
                <a:solidFill>
                  <a:schemeClr val="accent3"/>
                </a:solidFill>
              </a:rPr>
              <a:t>significativa </a:t>
            </a:r>
            <a:r>
              <a:rPr lang="es"/>
              <a:t>como podíamos esperar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es un dato </a:t>
            </a:r>
            <a:r>
              <a:rPr lang="es">
                <a:solidFill>
                  <a:schemeClr val="accent3"/>
                </a:solidFill>
              </a:rPr>
              <a:t>anecdótico </a:t>
            </a:r>
            <a:r>
              <a:rPr lang="es"/>
              <a:t>lo de que “</a:t>
            </a:r>
            <a:r>
              <a:rPr lang="es">
                <a:solidFill>
                  <a:schemeClr val="accent3"/>
                </a:solidFill>
              </a:rPr>
              <a:t>más de la mitad </a:t>
            </a:r>
            <a:r>
              <a:rPr lang="es"/>
              <a:t>de las películas nominadas suspendan el </a:t>
            </a:r>
            <a:r>
              <a:rPr lang="es">
                <a:solidFill>
                  <a:schemeClr val="accent3"/>
                </a:solidFill>
              </a:rPr>
              <a:t>test de</a:t>
            </a:r>
            <a:r>
              <a:rPr lang="es"/>
              <a:t> </a:t>
            </a:r>
            <a:r>
              <a:rPr lang="es">
                <a:solidFill>
                  <a:schemeClr val="accent3"/>
                </a:solidFill>
              </a:rPr>
              <a:t>Bechdel</a:t>
            </a:r>
            <a:r>
              <a:rPr lang="es"/>
              <a:t>”. Hay diferencias en el porcentaje de guión muy </a:t>
            </a:r>
            <a:r>
              <a:rPr lang="es">
                <a:solidFill>
                  <a:schemeClr val="accent3"/>
                </a:solidFill>
              </a:rPr>
              <a:t>significativas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¿Es esto realmente </a:t>
            </a:r>
            <a:r>
              <a:rPr lang="es">
                <a:solidFill>
                  <a:schemeClr val="accent3"/>
                </a:solidFill>
              </a:rPr>
              <a:t>importante</a:t>
            </a:r>
            <a:r>
              <a:rPr lang="es"/>
              <a:t>? La importancia de tener </a:t>
            </a:r>
            <a:r>
              <a:rPr lang="es">
                <a:solidFill>
                  <a:schemeClr val="accent3"/>
                </a:solidFill>
              </a:rPr>
              <a:t>referentes </a:t>
            </a:r>
            <a:r>
              <a:rPr lang="es"/>
              <a:t>y la </a:t>
            </a:r>
            <a:r>
              <a:rPr lang="es">
                <a:solidFill>
                  <a:schemeClr val="accent3"/>
                </a:solidFill>
              </a:rPr>
              <a:t>representación </a:t>
            </a:r>
            <a:r>
              <a:rPr lang="es"/>
              <a:t>que se tiene en el </a:t>
            </a:r>
            <a:r>
              <a:rPr lang="es">
                <a:solidFill>
                  <a:schemeClr val="accent3"/>
                </a:solidFill>
              </a:rPr>
              <a:t>cine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se busca </a:t>
            </a:r>
            <a:r>
              <a:rPr lang="es">
                <a:solidFill>
                  <a:schemeClr val="accent3"/>
                </a:solidFill>
              </a:rPr>
              <a:t>tachar </a:t>
            </a:r>
            <a:r>
              <a:rPr lang="es"/>
              <a:t>con el trabajo a ninguna película de </a:t>
            </a:r>
            <a:r>
              <a:rPr lang="es">
                <a:solidFill>
                  <a:schemeClr val="accent3"/>
                </a:solidFill>
              </a:rPr>
              <a:t>malvada </a:t>
            </a:r>
            <a:r>
              <a:rPr lang="es"/>
              <a:t>por tener un </a:t>
            </a:r>
            <a:r>
              <a:rPr lang="es">
                <a:solidFill>
                  <a:schemeClr val="accent3"/>
                </a:solidFill>
              </a:rPr>
              <a:t>porcentaje </a:t>
            </a:r>
            <a:r>
              <a:rPr lang="es"/>
              <a:t>de guión bajo. No queremos </a:t>
            </a:r>
            <a:r>
              <a:rPr lang="es">
                <a:solidFill>
                  <a:schemeClr val="accent3"/>
                </a:solidFill>
              </a:rPr>
              <a:t>criticar </a:t>
            </a:r>
            <a:r>
              <a:rPr lang="es"/>
              <a:t>estas películas, solo mostrar datos que </a:t>
            </a:r>
            <a:r>
              <a:rPr lang="es">
                <a:solidFill>
                  <a:schemeClr val="accent3"/>
                </a:solidFill>
              </a:rPr>
              <a:t>reflejen </a:t>
            </a:r>
            <a:r>
              <a:rPr lang="es"/>
              <a:t>la situación de la representación del género </a:t>
            </a:r>
            <a:r>
              <a:rPr lang="es">
                <a:solidFill>
                  <a:schemeClr val="accent3"/>
                </a:solidFill>
              </a:rPr>
              <a:t>femenino </a:t>
            </a:r>
            <a:r>
              <a:rPr lang="es"/>
              <a:t>en el </a:t>
            </a:r>
            <a:r>
              <a:rPr lang="es">
                <a:solidFill>
                  <a:schemeClr val="accent3"/>
                </a:solidFill>
              </a:rPr>
              <a:t>cine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 hemos hecho sobre </a:t>
            </a:r>
            <a:r>
              <a:rPr lang="es">
                <a:solidFill>
                  <a:schemeClr val="accent3"/>
                </a:solidFill>
              </a:rPr>
              <a:t>género</a:t>
            </a:r>
            <a:r>
              <a:rPr lang="es"/>
              <a:t>. Probablemente centrándonos en cualquier otro </a:t>
            </a:r>
            <a:r>
              <a:rPr lang="es">
                <a:solidFill>
                  <a:schemeClr val="accent3"/>
                </a:solidFill>
              </a:rPr>
              <a:t>privilegio </a:t>
            </a:r>
            <a:r>
              <a:rPr lang="es"/>
              <a:t>veríamos que la representación en </a:t>
            </a:r>
            <a:r>
              <a:rPr lang="es">
                <a:solidFill>
                  <a:schemeClr val="accent3"/>
                </a:solidFill>
              </a:rPr>
              <a:t>pantalla </a:t>
            </a:r>
            <a:r>
              <a:rPr lang="es"/>
              <a:t>es muy </a:t>
            </a:r>
            <a:r>
              <a:rPr lang="es">
                <a:solidFill>
                  <a:schemeClr val="accent3"/>
                </a:solidFill>
              </a:rPr>
              <a:t>inferior </a:t>
            </a:r>
            <a:r>
              <a:rPr lang="es"/>
              <a:t>a la </a:t>
            </a:r>
            <a:r>
              <a:rPr lang="es">
                <a:solidFill>
                  <a:schemeClr val="accent3"/>
                </a:solidFill>
              </a:rPr>
              <a:t>real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lo largo de las conclusiones hemos puesto algunas palabras de otro color, ¿verdad?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Esas son las que de media habría dicho una mujer si esto fuera el guión de una película.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Motivaciones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Vimos los resultados para películas de Disney. Pero, ¿en otros géneros?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¿Ha habido evolución en los últimos años?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¿El test de Bechdel realmente es indicativo?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hemos hecho?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Recopilar información(porcentaje de guión por géneros, test de Bechdel, protagonista femenina) de las películas nominadas al Oscar a mejor película en los últimos 30 años.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Dos fuentes de información: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Test Bechdel: </a:t>
            </a:r>
            <a:r>
              <a:rPr lang="es" u="sng">
                <a:hlinkClick r:id="rId3"/>
              </a:rPr>
              <a:t>https://bechdeltest.com/search/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Porcentaje de guión: </a:t>
            </a:r>
            <a:r>
              <a:rPr lang="es" u="sng">
                <a:hlinkClick r:id="rId4"/>
              </a:rPr>
              <a:t>https://pudding.cool/2017/03/film-dialogue/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Nuestros datos</a:t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1426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{08585269-90B8-46AB-A6D4-C244E9AC530E}</a:tableStyleId>
              </a:tblPr>
              <a:tblGrid>
                <a:gridCol w="2228850"/>
                <a:gridCol w="704850"/>
                <a:gridCol w="704850"/>
                <a:gridCol w="704850"/>
                <a:gridCol w="704850"/>
              </a:tblGrid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Titanic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1997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Mejor… imposible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1997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 Monty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1997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indomable Will Hunting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1997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Confidencial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1997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Google Shape;74;p16"/>
          <p:cNvGraphicFramePr/>
          <p:nvPr/>
        </p:nvGraphicFramePr>
        <p:xfrm>
          <a:off x="3905500" y="311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{08585269-90B8-46AB-A6D4-C244E9AC530E}</a:tableStyleId>
              </a:tblPr>
              <a:tblGrid>
                <a:gridCol w="2228850"/>
                <a:gridCol w="704850"/>
                <a:gridCol w="704850"/>
                <a:gridCol w="704850"/>
                <a:gridCol w="704850"/>
              </a:tblGrid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Una mente maravillosa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2001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Moulin Rouge!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2001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señor de los anillos 1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2001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 la habitación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2001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Gosford Park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2001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/>
        </p:nvGraphicFramePr>
        <p:xfrm>
          <a:off x="1922000" y="124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{08585269-90B8-46AB-A6D4-C244E9AC530E}</a:tableStyleId>
              </a:tblPr>
              <a:tblGrid>
                <a:gridCol w="2228850"/>
                <a:gridCol w="704850"/>
                <a:gridCol w="704850"/>
                <a:gridCol w="704850"/>
                <a:gridCol w="704850"/>
              </a:tblGrid>
              <a:tr h="40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 me by your name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hora más oscura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Dunkerke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Déjame salir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Lady Bird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anuncios en las afueras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hilo invisible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archivos del pentágono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Nuestros datos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606" y="1271191"/>
            <a:ext cx="6300788" cy="3178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606" y="1271191"/>
            <a:ext cx="6300788" cy="3178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Análisis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606" y="1271191"/>
            <a:ext cx="6300788" cy="3178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Analizando en profundidad la distribución de los guiones...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00" y="1910850"/>
            <a:ext cx="2613001" cy="16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6925" y="1864713"/>
            <a:ext cx="2613000" cy="166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 title="Gráfic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4300" y="1831400"/>
            <a:ext cx="2613000" cy="17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