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71" r:id="rId9"/>
    <p:sldId id="272" r:id="rId10"/>
    <p:sldId id="273" r:id="rId11"/>
    <p:sldId id="261" r:id="rId12"/>
    <p:sldId id="262" r:id="rId13"/>
    <p:sldId id="265" r:id="rId14"/>
    <p:sldId id="267" r:id="rId15"/>
    <p:sldId id="266" r:id="rId16"/>
    <p:sldId id="269" r:id="rId17"/>
    <p:sldId id="274" r:id="rId18"/>
    <p:sldId id="270" r:id="rId19"/>
    <p:sldId id="275" r:id="rId20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2"/>
    </p:embeddedFont>
    <p:embeddedFont>
      <p:font typeface="Helvetica Neue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1100" b="0" i="0" u="none" strike="noStrike" cap="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72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2388D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" name="Google Shape;31;p6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w="57150" cap="flat" cmpd="sng">
            <a:solidFill>
              <a:srgbClr val="000000">
                <a:alpha val="14117"/>
              </a:srgbClr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D8B77-9F93-487E-9131-11C9972EE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4E4B44-BBC9-422B-A613-988737DC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6C5292-EAD0-45F9-BA1D-0E696875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50492-B85A-4D6C-B018-F4335D70924F}" type="datetimeFigureOut">
              <a:rPr lang="es-AR" smtClean="0"/>
              <a:t>2/4/2021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887C6B-5749-4B87-B034-291502F4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1223FF-C4CE-4485-9016-FFFD1171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9A389-67C4-419A-AED1-26B92DCDCA5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047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stats.rv_continuous.fit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8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s-ES" sz="4000" dirty="0">
                <a:latin typeface="Helvetica Neue"/>
                <a:ea typeface="Helvetica Neue"/>
                <a:cs typeface="Helvetica Neue"/>
                <a:sym typeface="Helvetica Neue"/>
              </a:rPr>
              <a:t>De los Datos a los Modelos: ¿Cómo ajustar Distribuciones?</a:t>
            </a:r>
            <a:br>
              <a:rPr lang="es-ES" sz="4000" dirty="0"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5000" dirty="0" err="1">
                <a:latin typeface="Helvetica Neue"/>
                <a:ea typeface="Helvetica Neue"/>
                <a:cs typeface="Helvetica Neue"/>
                <a:sym typeface="Helvetica Neue"/>
              </a:rPr>
              <a:t>Clase</a:t>
            </a:r>
            <a:r>
              <a:rPr lang="en-US" sz="5000" dirty="0">
                <a:latin typeface="Helvetica Neue"/>
                <a:ea typeface="Helvetica Neue"/>
                <a:cs typeface="Helvetica Neue"/>
                <a:sym typeface="Helvetica Neue"/>
              </a:rPr>
              <a:t> 06</a:t>
            </a: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91750" y="3627025"/>
            <a:ext cx="8865900" cy="13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Investigación Operativa UTN FRBA 2020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Curso: I4051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Elaborado por</a:t>
            </a:r>
            <a:r>
              <a:rPr lang="en" sz="2070"/>
              <a:t>: Rodrigo Maranzana</a:t>
            </a:r>
            <a:endParaRPr sz="207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70"/>
              <a:buFont typeface="Arial"/>
              <a:buNone/>
            </a:pPr>
            <a:r>
              <a:rPr lang="en" sz="2070" dirty="0"/>
              <a:t>Docente: Martín Palazzo</a:t>
            </a: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</a:pPr>
            <a:endParaRPr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8685E-FB5F-4A00-905E-ED7CD0E3D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158" y="1381304"/>
            <a:ext cx="7886700" cy="994172"/>
          </a:xfrm>
        </p:spPr>
        <p:txBody>
          <a:bodyPr/>
          <a:lstStyle/>
          <a:p>
            <a:r>
              <a:rPr lang="es-AR" b="1" dirty="0"/>
              <a:t>Modelo de control: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738439D7-C812-4C1B-AE27-8DFD406CB97C}"/>
              </a:ext>
            </a:extLst>
          </p:cNvPr>
          <p:cNvSpPr/>
          <p:nvPr/>
        </p:nvSpPr>
        <p:spPr>
          <a:xfrm>
            <a:off x="659576" y="3077935"/>
            <a:ext cx="4147457" cy="48169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584F90F-38AF-4F3F-9A12-E488833D8CD2}"/>
              </a:ext>
            </a:extLst>
          </p:cNvPr>
          <p:cNvSpPr/>
          <p:nvPr/>
        </p:nvSpPr>
        <p:spPr>
          <a:xfrm>
            <a:off x="5295160" y="3000374"/>
            <a:ext cx="677636" cy="6368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BB5A29F2-961B-46EE-B808-2B64F13B6118}"/>
              </a:ext>
            </a:extLst>
          </p:cNvPr>
          <p:cNvSpPr/>
          <p:nvPr/>
        </p:nvSpPr>
        <p:spPr>
          <a:xfrm rot="5400000">
            <a:off x="283257" y="2046884"/>
            <a:ext cx="2480004" cy="254379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569DC3D-6CC1-491E-AEE4-D94554D7172E}"/>
              </a:ext>
            </a:extLst>
          </p:cNvPr>
          <p:cNvCxnSpPr>
            <a:cxnSpLocks/>
          </p:cNvCxnSpPr>
          <p:nvPr/>
        </p:nvCxnSpPr>
        <p:spPr>
          <a:xfrm>
            <a:off x="1806611" y="3317676"/>
            <a:ext cx="261670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7336580-48CB-4613-B35F-F599B9E0B27D}"/>
              </a:ext>
            </a:extLst>
          </p:cNvPr>
          <p:cNvCxnSpPr>
            <a:cxnSpLocks/>
          </p:cNvCxnSpPr>
          <p:nvPr/>
        </p:nvCxnSpPr>
        <p:spPr>
          <a:xfrm>
            <a:off x="6235783" y="3317676"/>
            <a:ext cx="130052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 8">
            <a:extLst>
              <a:ext uri="{FF2B5EF4-FFF2-40B4-BE49-F238E27FC236}">
                <a16:creationId xmlns:a16="http://schemas.microsoft.com/office/drawing/2014/main" id="{FF316BB8-38B7-4D18-8839-95054FBEBCA7}"/>
              </a:ext>
            </a:extLst>
          </p:cNvPr>
          <p:cNvSpPr/>
          <p:nvPr/>
        </p:nvSpPr>
        <p:spPr>
          <a:xfrm>
            <a:off x="5826776" y="3441956"/>
            <a:ext cx="461986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750" b="1" dirty="0">
                <a:solidFill>
                  <a:srgbClr val="FF0000"/>
                </a:solidFill>
              </a:rPr>
              <a:t>µ</a:t>
            </a:r>
            <a:endParaRPr lang="es-AR" sz="375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BB55375-AAC5-4B97-9CEE-BD3605D4A7DE}"/>
              </a:ext>
            </a:extLst>
          </p:cNvPr>
          <p:cNvSpPr/>
          <p:nvPr/>
        </p:nvSpPr>
        <p:spPr>
          <a:xfrm>
            <a:off x="4156508" y="3476204"/>
            <a:ext cx="452368" cy="6694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3750" b="1" dirty="0">
                <a:solidFill>
                  <a:srgbClr val="FF0000"/>
                </a:solidFill>
              </a:rPr>
              <a:t>λ</a:t>
            </a:r>
            <a:endParaRPr lang="es-AR" sz="37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BCC826C-7CCC-44C4-AE91-713E7491DED2}"/>
                  </a:ext>
                </a:extLst>
              </p:cNvPr>
              <p:cNvSpPr txBox="1"/>
              <p:nvPr/>
            </p:nvSpPr>
            <p:spPr>
              <a:xfrm>
                <a:off x="367359" y="3000375"/>
                <a:ext cx="1301447" cy="670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A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s-AR" sz="18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𝒇𝒖𝒆𝒏𝒕𝒆𝒔</m:t>
                          </m:r>
                        </m:e>
                      </m:nary>
                    </m:oMath>
                  </m:oMathPara>
                </a14:m>
                <a:endParaRPr lang="es-AR" sz="18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3BCC826C-7CCC-44C4-AE91-713E7491D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59" y="3000375"/>
                <a:ext cx="1301447" cy="6707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A9FCF991-B282-4766-AC39-28944930A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627" y="730028"/>
            <a:ext cx="8679058" cy="744084"/>
          </a:xfrm>
        </p:spPr>
        <p:txBody>
          <a:bodyPr>
            <a:normAutofit fontScale="47500" lnSpcReduction="20000"/>
          </a:bodyPr>
          <a:lstStyle/>
          <a:p>
            <a:r>
              <a:rPr lang="es-AR" b="1" dirty="0"/>
              <a:t>Patentes de autos y hora en que entraron a CABA en meses normales.</a:t>
            </a:r>
          </a:p>
          <a:p>
            <a:r>
              <a:rPr lang="es-AR" b="1" dirty="0"/>
              <a:t>Parámetro de servicio ya medido, fácil de obtener.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2ECD9940-125B-4A8C-A904-8FB65FC3D8D1}"/>
              </a:ext>
            </a:extLst>
          </p:cNvPr>
          <p:cNvSpPr txBox="1">
            <a:spLocks/>
          </p:cNvSpPr>
          <p:nvPr/>
        </p:nvSpPr>
        <p:spPr>
          <a:xfrm>
            <a:off x="213158" y="-29571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 dirty="0"/>
              <a:t>Datos:</a:t>
            </a:r>
          </a:p>
        </p:txBody>
      </p:sp>
      <p:sp>
        <p:nvSpPr>
          <p:cNvPr id="14" name="Marcador de contenido 2">
            <a:extLst>
              <a:ext uri="{FF2B5EF4-FFF2-40B4-BE49-F238E27FC236}">
                <a16:creationId xmlns:a16="http://schemas.microsoft.com/office/drawing/2014/main" id="{60B03B5D-FECE-4247-8D21-F8EFF162CCF9}"/>
              </a:ext>
            </a:extLst>
          </p:cNvPr>
          <p:cNvSpPr txBox="1">
            <a:spLocks/>
          </p:cNvSpPr>
          <p:nvPr/>
        </p:nvSpPr>
        <p:spPr>
          <a:xfrm>
            <a:off x="586097" y="4456466"/>
            <a:ext cx="7886700" cy="706986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2100" b="1" dirty="0">
                <a:solidFill>
                  <a:srgbClr val="FF0000"/>
                </a:solidFill>
              </a:rPr>
              <a:t>¿Cómo paso de los datos al parámetro </a:t>
            </a:r>
            <a:r>
              <a:rPr lang="el-GR" sz="2100" b="1" dirty="0">
                <a:solidFill>
                  <a:srgbClr val="FF0000"/>
                </a:solidFill>
              </a:rPr>
              <a:t>λ</a:t>
            </a:r>
            <a:r>
              <a:rPr lang="es-AR" sz="21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48449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C2A28A-0371-4BE4-A2A6-98E1D617E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6972300" cy="506186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Caso: Distribución exponencial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8D9444-90AB-4A59-8974-9246B5A0F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530" y="358952"/>
            <a:ext cx="5445580" cy="442559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8A69413-6BD2-42DA-85D4-EF1BD1038F7E}"/>
              </a:ext>
            </a:extLst>
          </p:cNvPr>
          <p:cNvSpPr txBox="1"/>
          <p:nvPr/>
        </p:nvSpPr>
        <p:spPr>
          <a:xfrm>
            <a:off x="245619" y="2118227"/>
            <a:ext cx="2489416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875" b="1" dirty="0">
                <a:solidFill>
                  <a:srgbClr val="FF0000"/>
                </a:solidFill>
              </a:rPr>
              <a:t>¿Cuál es el </a:t>
            </a:r>
            <a:r>
              <a:rPr lang="el-GR" sz="1875" b="1" dirty="0">
                <a:solidFill>
                  <a:srgbClr val="FF0000"/>
                </a:solidFill>
              </a:rPr>
              <a:t>λ</a:t>
            </a:r>
            <a:r>
              <a:rPr lang="es-AR" sz="1875" b="1" dirty="0">
                <a:solidFill>
                  <a:srgbClr val="FF0000"/>
                </a:solidFill>
              </a:rPr>
              <a:t> óptimo</a:t>
            </a:r>
          </a:p>
          <a:p>
            <a:r>
              <a:rPr lang="es-AR" sz="1875" b="1" dirty="0">
                <a:solidFill>
                  <a:srgbClr val="FF0000"/>
                </a:solidFill>
              </a:rPr>
              <a:t>para esta distribución?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73D44689-D7E7-40D1-A53F-F5A704379AE5}"/>
              </a:ext>
            </a:extLst>
          </p:cNvPr>
          <p:cNvGrpSpPr/>
          <p:nvPr/>
        </p:nvGrpSpPr>
        <p:grpSpPr>
          <a:xfrm>
            <a:off x="3337497" y="4784548"/>
            <a:ext cx="5017645" cy="121382"/>
            <a:chOff x="4680857" y="6401537"/>
            <a:chExt cx="6690193" cy="161842"/>
          </a:xfrm>
        </p:grpSpPr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31D59B7F-780F-4E94-9708-9B0EC387260F}"/>
                </a:ext>
              </a:extLst>
            </p:cNvPr>
            <p:cNvCxnSpPr>
              <a:cxnSpLocks/>
            </p:cNvCxnSpPr>
            <p:nvPr/>
          </p:nvCxnSpPr>
          <p:spPr>
            <a:xfrm>
              <a:off x="4680857" y="6483949"/>
              <a:ext cx="6690193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7F5C64E2-3079-4BF6-8FED-B0517AE36774}"/>
                </a:ext>
              </a:extLst>
            </p:cNvPr>
            <p:cNvSpPr/>
            <p:nvPr/>
          </p:nvSpPr>
          <p:spPr>
            <a:xfrm>
              <a:off x="5347616" y="6404511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D53C83AA-BA8C-4D67-9FCA-92C43A878A2C}"/>
                </a:ext>
              </a:extLst>
            </p:cNvPr>
            <p:cNvSpPr/>
            <p:nvPr/>
          </p:nvSpPr>
          <p:spPr>
            <a:xfrm>
              <a:off x="5730961" y="6409672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2955E63-9026-41F2-8481-92038052A34D}"/>
                </a:ext>
              </a:extLst>
            </p:cNvPr>
            <p:cNvSpPr/>
            <p:nvPr/>
          </p:nvSpPr>
          <p:spPr>
            <a:xfrm>
              <a:off x="5367860" y="6422051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09177A4-DF9B-4C11-A0B1-E2CADDA0CDA9}"/>
                </a:ext>
              </a:extLst>
            </p:cNvPr>
            <p:cNvSpPr/>
            <p:nvPr/>
          </p:nvSpPr>
          <p:spPr>
            <a:xfrm>
              <a:off x="5227246" y="6413675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55E86D1-FA00-4E76-832F-9AC634E63294}"/>
                </a:ext>
              </a:extLst>
            </p:cNvPr>
            <p:cNvSpPr/>
            <p:nvPr/>
          </p:nvSpPr>
          <p:spPr>
            <a:xfrm>
              <a:off x="5610592" y="6418835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A3D8AA0-0B66-4D8F-8584-18AC0B7E14B1}"/>
                </a:ext>
              </a:extLst>
            </p:cNvPr>
            <p:cNvSpPr/>
            <p:nvPr/>
          </p:nvSpPr>
          <p:spPr>
            <a:xfrm>
              <a:off x="7140483" y="6410698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D67D65BA-25C8-48F2-8D6D-68DA98394CEB}"/>
                </a:ext>
              </a:extLst>
            </p:cNvPr>
            <p:cNvSpPr/>
            <p:nvPr/>
          </p:nvSpPr>
          <p:spPr>
            <a:xfrm>
              <a:off x="7523829" y="6415859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2DC9BDD3-43B5-49E5-A8A4-837F1EAD5984}"/>
                </a:ext>
              </a:extLst>
            </p:cNvPr>
            <p:cNvSpPr/>
            <p:nvPr/>
          </p:nvSpPr>
          <p:spPr>
            <a:xfrm>
              <a:off x="6221398" y="6407724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5340EF68-5B29-48A6-93A8-09DDEB981988}"/>
                </a:ext>
              </a:extLst>
            </p:cNvPr>
            <p:cNvSpPr/>
            <p:nvPr/>
          </p:nvSpPr>
          <p:spPr>
            <a:xfrm>
              <a:off x="6604743" y="6412885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73A92A41-791F-430F-8088-5D3CA3CA8150}"/>
                </a:ext>
              </a:extLst>
            </p:cNvPr>
            <p:cNvSpPr/>
            <p:nvPr/>
          </p:nvSpPr>
          <p:spPr>
            <a:xfrm>
              <a:off x="5876727" y="6407488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4501253-C5FB-4485-A9DC-46DE46F40770}"/>
                </a:ext>
              </a:extLst>
            </p:cNvPr>
            <p:cNvSpPr/>
            <p:nvPr/>
          </p:nvSpPr>
          <p:spPr>
            <a:xfrm>
              <a:off x="5133464" y="6401537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95337A82-7FEC-4464-9060-979DAB209AAF}"/>
                </a:ext>
              </a:extLst>
            </p:cNvPr>
            <p:cNvSpPr/>
            <p:nvPr/>
          </p:nvSpPr>
          <p:spPr>
            <a:xfrm>
              <a:off x="8985158" y="6421017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691C4892-3019-4DDB-A3A8-CF6884CD1B3C}"/>
                </a:ext>
              </a:extLst>
            </p:cNvPr>
            <p:cNvSpPr/>
            <p:nvPr/>
          </p:nvSpPr>
          <p:spPr>
            <a:xfrm>
              <a:off x="6021521" y="6407488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4609BE0-4776-47B9-8A89-93A7E7B92727}"/>
                </a:ext>
              </a:extLst>
            </p:cNvPr>
            <p:cNvSpPr/>
            <p:nvPr/>
          </p:nvSpPr>
          <p:spPr>
            <a:xfrm>
              <a:off x="5511001" y="6401537"/>
              <a:ext cx="137124" cy="14132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</p:grp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602DA7AA-B2B0-4354-B445-DEF532523712}"/>
              </a:ext>
            </a:extLst>
          </p:cNvPr>
          <p:cNvCxnSpPr>
            <a:cxnSpLocks/>
          </p:cNvCxnSpPr>
          <p:nvPr/>
        </p:nvCxnSpPr>
        <p:spPr>
          <a:xfrm>
            <a:off x="1632175" y="4834495"/>
            <a:ext cx="1349972" cy="610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3F333387-1EE7-4D29-BF9A-134C5B74A6D3}"/>
              </a:ext>
            </a:extLst>
          </p:cNvPr>
          <p:cNvSpPr txBox="1"/>
          <p:nvPr/>
        </p:nvSpPr>
        <p:spPr>
          <a:xfrm>
            <a:off x="666304" y="4618626"/>
            <a:ext cx="1104790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75" b="1" dirty="0"/>
              <a:t>Muestra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ED4B27CA-8EF5-4F15-861A-692510F9E999}"/>
                  </a:ext>
                </a:extLst>
              </p:cNvPr>
              <p:cNvSpPr/>
              <p:nvPr/>
            </p:nvSpPr>
            <p:spPr>
              <a:xfrm>
                <a:off x="5641663" y="4840596"/>
                <a:ext cx="3113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05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1050" dirty="0"/>
              </a:p>
            </p:txBody>
          </p:sp>
        </mc:Choice>
        <mc:Fallback>
          <p:sp>
            <p:nvSpPr>
              <p:cNvPr id="29" name="Rectángulo 28">
                <a:extLst>
                  <a:ext uri="{FF2B5EF4-FFF2-40B4-BE49-F238E27FC236}">
                    <a16:creationId xmlns:a16="http://schemas.microsoft.com/office/drawing/2014/main" id="{ED4B27CA-8EF5-4F15-861A-692510F9E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663" y="4840596"/>
                <a:ext cx="311367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331937-C88D-4BF1-9CFE-B6EC1FB1A7AE}"/>
                  </a:ext>
                </a:extLst>
              </p:cNvPr>
              <p:cNvSpPr/>
              <p:nvPr/>
            </p:nvSpPr>
            <p:spPr>
              <a:xfrm rot="16200000">
                <a:off x="2724760" y="2518410"/>
                <a:ext cx="6139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050">
                          <a:latin typeface="Cambria Math" panose="02040503050406030204" pitchFamily="18" charset="0"/>
                        </a:rPr>
                        <m:t>fdp</m:t>
                      </m:r>
                      <m:d>
                        <m:dPr>
                          <m:ctrlPr>
                            <a:rPr lang="es-A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050" dirty="0"/>
              </a:p>
            </p:txBody>
          </p:sp>
        </mc:Choice>
        <mc:Fallback>
          <p:sp>
            <p:nvSpPr>
              <p:cNvPr id="33" name="Rectángulo 32">
                <a:extLst>
                  <a:ext uri="{FF2B5EF4-FFF2-40B4-BE49-F238E27FC236}">
                    <a16:creationId xmlns:a16="http://schemas.microsoft.com/office/drawing/2014/main" id="{5A331937-C88D-4BF1-9CFE-B6EC1FB1A7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24760" y="2518410"/>
                <a:ext cx="613951" cy="253916"/>
              </a:xfrm>
              <a:prstGeom prst="rect">
                <a:avLst/>
              </a:prstGeom>
              <a:blipFill>
                <a:blip r:embed="rId4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27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DDFC0F-F8DC-43F6-A459-39092EE251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/>
              <a:t>Caso: Distribución exponencial</a:t>
            </a:r>
            <a:endParaRPr lang="es-AR" sz="33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D7DB178-CE8F-42B9-9233-18AD5070723E}"/>
              </a:ext>
            </a:extLst>
          </p:cNvPr>
          <p:cNvSpPr txBox="1"/>
          <p:nvPr/>
        </p:nvSpPr>
        <p:spPr>
          <a:xfrm>
            <a:off x="320025" y="759279"/>
            <a:ext cx="9562233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50" dirty="0"/>
              <a:t>Para este caso: </a:t>
            </a:r>
            <a:r>
              <a:rPr lang="es-AR" sz="2250" b="1" dirty="0">
                <a:solidFill>
                  <a:srgbClr val="FF0000"/>
                </a:solidFill>
              </a:rPr>
              <a:t>¡existe solución analítica de la Verosimilitud Máxima!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31CA38B-59F6-477B-97F7-5D31D5154B67}"/>
                  </a:ext>
                </a:extLst>
              </p:cNvPr>
              <p:cNvSpPr txBox="1"/>
              <p:nvPr/>
            </p:nvSpPr>
            <p:spPr>
              <a:xfrm>
                <a:off x="800100" y="1427871"/>
                <a:ext cx="3528210" cy="9891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25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2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25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25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25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A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AR" sz="225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31CA38B-59F6-477B-97F7-5D31D5154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1427871"/>
                <a:ext cx="3528210" cy="98911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B453BF-E688-419B-A88D-8B9138EEF759}"/>
                  </a:ext>
                </a:extLst>
              </p:cNvPr>
              <p:cNvSpPr txBox="1"/>
              <p:nvPr/>
            </p:nvSpPr>
            <p:spPr>
              <a:xfrm>
                <a:off x="4906517" y="1737738"/>
                <a:ext cx="34525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 i="1">
                        <a:latin typeface="Cambria Math" panose="02040503050406030204" pitchFamily="18" charset="0"/>
                      </a:rPr>
                      <m:t>𝐷𝑎𝑑𝑜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𝑞𝑢𝑒</m:t>
                    </m:r>
                    <m:r>
                      <a:rPr lang="en-US" sz="21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s-AR" sz="21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s-AR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1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25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s-AR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AR" sz="225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80B453BF-E688-419B-A88D-8B9138EEF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517" y="1737738"/>
                <a:ext cx="3452548" cy="369332"/>
              </a:xfrm>
              <a:prstGeom prst="rect">
                <a:avLst/>
              </a:prstGeom>
              <a:blipFill>
                <a:blip r:embed="rId3"/>
                <a:stretch>
                  <a:fillRect l="-2827" r="-3357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7B9BD03-3341-4685-A879-36FFF223EC82}"/>
                  </a:ext>
                </a:extLst>
              </p:cNvPr>
              <p:cNvSpPr txBox="1"/>
              <p:nvPr/>
            </p:nvSpPr>
            <p:spPr>
              <a:xfrm>
                <a:off x="800100" y="3202186"/>
                <a:ext cx="1973169" cy="4282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sub>
                      </m:sSub>
                      <m:d>
                        <m:d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s-AR" sz="2250" dirty="0"/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07B9BD03-3341-4685-A879-36FFF223E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3202186"/>
                <a:ext cx="1973169" cy="428259"/>
              </a:xfrm>
              <a:prstGeom prst="rect">
                <a:avLst/>
              </a:prstGeom>
              <a:blipFill>
                <a:blip r:embed="rId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06CD74C-E6EA-4428-AC20-C587AFED2AEB}"/>
                  </a:ext>
                </a:extLst>
              </p:cNvPr>
              <p:cNvSpPr/>
              <p:nvPr/>
            </p:nvSpPr>
            <p:spPr>
              <a:xfrm>
                <a:off x="800100" y="3755961"/>
                <a:ext cx="3356753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AR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B06CD74C-E6EA-4428-AC20-C587AFED2A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" y="3755961"/>
                <a:ext cx="3356753" cy="9745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FCBCF5-98CF-4AAB-B21F-CC228F292E5F}"/>
              </a:ext>
            </a:extLst>
          </p:cNvPr>
          <p:cNvSpPr txBox="1"/>
          <p:nvPr/>
        </p:nvSpPr>
        <p:spPr>
          <a:xfrm>
            <a:off x="320025" y="2555216"/>
            <a:ext cx="2541080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/>
              <a:t>En</a:t>
            </a:r>
            <a:r>
              <a:rPr lang="en-US" sz="2250" dirty="0"/>
              <a:t> la </a:t>
            </a:r>
            <a:r>
              <a:rPr lang="en-US" sz="2250" dirty="0" err="1"/>
              <a:t>exponencial</a:t>
            </a:r>
            <a:r>
              <a:rPr lang="en-US" sz="2250" dirty="0"/>
              <a:t>:</a:t>
            </a:r>
            <a:endParaRPr lang="es-AR" sz="22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/>
              <p:nvPr/>
            </p:nvSpPr>
            <p:spPr>
              <a:xfrm>
                <a:off x="4104614" y="3755961"/>
                <a:ext cx="1733488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sSup>
                            <m:sSup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614" y="3755961"/>
                <a:ext cx="1733488" cy="9745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ector: angular 13">
            <a:extLst>
              <a:ext uri="{FF2B5EF4-FFF2-40B4-BE49-F238E27FC236}">
                <a16:creationId xmlns:a16="http://schemas.microsoft.com/office/drawing/2014/main" id="{C398BE85-F927-4606-9AF1-D94E298C0F08}"/>
              </a:ext>
            </a:extLst>
          </p:cNvPr>
          <p:cNvCxnSpPr>
            <a:cxnSpLocks/>
          </p:cNvCxnSpPr>
          <p:nvPr/>
        </p:nvCxnSpPr>
        <p:spPr>
          <a:xfrm>
            <a:off x="2947307" y="3404766"/>
            <a:ext cx="685800" cy="530420"/>
          </a:xfrm>
          <a:prstGeom prst="bentConnector3">
            <a:avLst>
              <a:gd name="adj1" fmla="val 100000"/>
            </a:avLst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9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DDFC0F-F8DC-43F6-A459-39092EE251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/>
              <a:t>Caso: Distribución exponencial</a:t>
            </a:r>
            <a:endParaRPr lang="es-AR" sz="33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/>
              <p:nvPr/>
            </p:nvSpPr>
            <p:spPr>
              <a:xfrm>
                <a:off x="320026" y="583471"/>
                <a:ext cx="3253135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sSup>
                            <m:sSup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6" y="583471"/>
                <a:ext cx="3253135" cy="974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uadroTexto 12">
            <a:extLst>
              <a:ext uri="{FF2B5EF4-FFF2-40B4-BE49-F238E27FC236}">
                <a16:creationId xmlns:a16="http://schemas.microsoft.com/office/drawing/2014/main" id="{265FB47F-FA97-4205-A05B-8BD82811A90C}"/>
              </a:ext>
            </a:extLst>
          </p:cNvPr>
          <p:cNvSpPr txBox="1"/>
          <p:nvPr/>
        </p:nvSpPr>
        <p:spPr>
          <a:xfrm>
            <a:off x="320026" y="1787979"/>
            <a:ext cx="2685351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/>
              <a:t>Q</a:t>
            </a:r>
            <a:r>
              <a:rPr lang="es-AR" sz="2250" dirty="0" err="1"/>
              <a:t>ueremos</a:t>
            </a:r>
            <a:r>
              <a:rPr lang="es-AR" sz="2250" dirty="0"/>
              <a:t> calcular: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5E1044E1-FF3E-4349-B7E3-C3A1A56EF362}"/>
                  </a:ext>
                </a:extLst>
              </p:cNvPr>
              <p:cNvSpPr/>
              <p:nvPr/>
            </p:nvSpPr>
            <p:spPr>
              <a:xfrm>
                <a:off x="1087468" y="2326822"/>
                <a:ext cx="2310761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s-AR" sz="2100" dirty="0">
                              <a:solidFill>
                                <a:schemeClr val="tx1"/>
                              </a:solidFill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5E1044E1-FF3E-4349-B7E3-C3A1A56EF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68" y="2326822"/>
                <a:ext cx="2310761" cy="415498"/>
              </a:xfrm>
              <a:prstGeom prst="rect">
                <a:avLst/>
              </a:prstGeom>
              <a:blipFill>
                <a:blip r:embed="rId3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A5717C39-AB5E-4FA4-9419-BD515A994D83}"/>
              </a:ext>
            </a:extLst>
          </p:cNvPr>
          <p:cNvSpPr txBox="1"/>
          <p:nvPr/>
        </p:nvSpPr>
        <p:spPr>
          <a:xfrm>
            <a:off x="320025" y="2980843"/>
            <a:ext cx="6388287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2250" dirty="0"/>
              <a:t>¿Cómo encontramos el máximo analíticamente?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B43E24CA-C960-4344-8E56-E59B05DE2F07}"/>
                  </a:ext>
                </a:extLst>
              </p:cNvPr>
              <p:cNvSpPr/>
              <p:nvPr/>
            </p:nvSpPr>
            <p:spPr>
              <a:xfrm>
                <a:off x="1087468" y="3863636"/>
                <a:ext cx="2556918" cy="719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s-AR" sz="21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𝐝</m:t>
                              </m:r>
                            </m:fName>
                            <m:e>
                              <m:r>
                                <a:rPr lang="es-AR" sz="21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  <m:d>
                                <m:dPr>
                                  <m:ctrlPr>
                                    <a:rPr 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1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21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s-AR" sz="2100" b="1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</m:func>
                        </m:num>
                        <m:den>
                          <m:r>
                            <a:rPr lang="es-AR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s-AR" sz="21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den>
                      </m:f>
                      <m:r>
                        <a:rPr lang="es-AR" sz="21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21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s-AR" sz="21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B43E24CA-C960-4344-8E56-E59B05DE2F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468" y="3863636"/>
                <a:ext cx="2556918" cy="719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9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DDFC0F-F8DC-43F6-A459-39092EE251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/>
              <a:t>Caso: Distribución exponencial</a:t>
            </a:r>
            <a:endParaRPr lang="es-AR" sz="33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/>
              <p:nvPr/>
            </p:nvSpPr>
            <p:spPr>
              <a:xfrm>
                <a:off x="320026" y="583471"/>
                <a:ext cx="3253135" cy="9745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sSup>
                            <m:sSup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D65F1E7-EF6E-4777-9075-79D6F7B8C3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26" y="583471"/>
                <a:ext cx="3253135" cy="974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543432C-83B3-4948-B251-660127A85342}"/>
                  </a:ext>
                </a:extLst>
              </p:cNvPr>
              <p:cNvSpPr/>
              <p:nvPr/>
            </p:nvSpPr>
            <p:spPr>
              <a:xfrm>
                <a:off x="1838903" y="1742800"/>
                <a:ext cx="3108736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sSup>
                      <m:sSup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p>
                    <m:r>
                      <a:rPr lang="en-US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sSup>
                      <m:sSup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p>
                    </m:sSup>
                    <m:r>
                      <a:rPr lang="es-AR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𝝀</m:t>
                    </m:r>
                    <m:sSup>
                      <m:sSup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p>
                  </m:oMath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9543432C-83B3-4948-B251-660127A85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1742800"/>
                <a:ext cx="3108736" cy="4282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7C32137-E0CD-4762-9018-10C2D4A3FB1A}"/>
                  </a:ext>
                </a:extLst>
              </p:cNvPr>
              <p:cNvSpPr/>
              <p:nvPr/>
            </p:nvSpPr>
            <p:spPr>
              <a:xfrm>
                <a:off x="1838903" y="2568920"/>
                <a:ext cx="2643929" cy="4282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1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es-A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  <m:sSup>
                      <m:sSupPr>
                        <m:ctrlP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s-AR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−…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1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s-AR" sz="21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sup>
                    </m:sSup>
                  </m:oMath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ángulo 8">
                <a:extLst>
                  <a:ext uri="{FF2B5EF4-FFF2-40B4-BE49-F238E27FC236}">
                    <a16:creationId xmlns:a16="http://schemas.microsoft.com/office/drawing/2014/main" id="{D7C32137-E0CD-4762-9018-10C2D4A3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03" y="2568920"/>
                <a:ext cx="2643929" cy="4282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C92D0BB-23E2-4428-B4FB-F68B41EB13EF}"/>
                  </a:ext>
                </a:extLst>
              </p:cNvPr>
              <p:cNvSpPr/>
              <p:nvPr/>
            </p:nvSpPr>
            <p:spPr>
              <a:xfrm>
                <a:off x="318534" y="3384572"/>
                <a:ext cx="4180696" cy="428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3C92D0BB-23E2-4428-B4FB-F68B41EB13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4" y="3384572"/>
                <a:ext cx="4180696" cy="428900"/>
              </a:xfrm>
              <a:prstGeom prst="rect">
                <a:avLst/>
              </a:prstGeom>
              <a:blipFill>
                <a:blip r:embed="rId5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74ED9593-4325-43F5-BBA4-A6AA70FC346C}"/>
                  </a:ext>
                </a:extLst>
              </p:cNvPr>
              <p:cNvSpPr/>
              <p:nvPr/>
            </p:nvSpPr>
            <p:spPr>
              <a:xfrm>
                <a:off x="195943" y="4087602"/>
                <a:ext cx="5249635" cy="759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𝝀</m:t>
                                      </m:r>
                                    </m:e>
                                    <m:sup>
                                      <m:r>
                                        <a:rPr lang="es-AR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p>
                                  </m:sSup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AR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AR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+…+</m:t>
                                  </m:r>
                                  <m:sSub>
                                    <m:sSubPr>
                                      <m:ctrlP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AR" sz="2100" b="1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74ED9593-4325-43F5-BBA4-A6AA70FC3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3" y="4087602"/>
                <a:ext cx="5249635" cy="759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72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DDFC0F-F8DC-43F6-A459-39092EE251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/>
              <a:t>Caso: Distribución exponencial</a:t>
            </a:r>
            <a:endParaRPr lang="es-AR" sz="3300" b="1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4E48E3E-3333-4663-AA81-CF72BDF6727D}"/>
              </a:ext>
            </a:extLst>
          </p:cNvPr>
          <p:cNvSpPr txBox="1"/>
          <p:nvPr/>
        </p:nvSpPr>
        <p:spPr>
          <a:xfrm>
            <a:off x="254711" y="693964"/>
            <a:ext cx="204414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 err="1"/>
              <a:t>Sabemos</a:t>
            </a:r>
            <a:r>
              <a:rPr lang="en-US" sz="2250" dirty="0"/>
              <a:t> que:</a:t>
            </a:r>
          </a:p>
          <a:p>
            <a:endParaRPr lang="es-AR" sz="22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EB4C796-8CD2-49A9-8F5D-C4EB0B4EFB40}"/>
                  </a:ext>
                </a:extLst>
              </p:cNvPr>
              <p:cNvSpPr/>
              <p:nvPr/>
            </p:nvSpPr>
            <p:spPr>
              <a:xfrm>
                <a:off x="1478845" y="1435741"/>
                <a:ext cx="5378395" cy="438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5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s-AR" sz="225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25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5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nor/>
                            </m:rPr>
                            <a:rPr lang="es-AR" sz="2250" dirty="0"/>
                            <m:t> </m:t>
                          </m:r>
                        </m:e>
                      </m:func>
                      <m:r>
                        <a:rPr lang="es-AR" sz="2250" i="1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25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es-AR" sz="225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sz="225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s-AR" sz="225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sz="225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25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25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s-AR" sz="2250" dirty="0"/>
              </a:p>
            </p:txBody>
          </p:sp>
        </mc:Choice>
        <mc:Fallback>
          <p:sp>
            <p:nvSpPr>
              <p:cNvPr id="2" name="Rectángulo 1">
                <a:extLst>
                  <a:ext uri="{FF2B5EF4-FFF2-40B4-BE49-F238E27FC236}">
                    <a16:creationId xmlns:a16="http://schemas.microsoft.com/office/drawing/2014/main" id="{7EB4C796-8CD2-49A9-8F5D-C4EB0B4EF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845" y="1435741"/>
                <a:ext cx="5378395" cy="438582"/>
              </a:xfrm>
              <a:prstGeom prst="rect">
                <a:avLst/>
              </a:prstGeom>
              <a:blipFill>
                <a:blip r:embed="rId2"/>
                <a:stretch>
                  <a:fillRect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436BAB6-2CA1-4A6D-BE3B-EC558DB4A068}"/>
                  </a:ext>
                </a:extLst>
              </p:cNvPr>
              <p:cNvSpPr/>
              <p:nvPr/>
            </p:nvSpPr>
            <p:spPr>
              <a:xfrm>
                <a:off x="329818" y="2835615"/>
                <a:ext cx="4969374" cy="428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AR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p>
                            <m:sSup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</m:sSup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𝝀</m:t>
                              </m:r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s-AR" sz="21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436BAB6-2CA1-4A6D-BE3B-EC558DB4A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18" y="2835615"/>
                <a:ext cx="4969374" cy="428900"/>
              </a:xfrm>
              <a:prstGeom prst="rect">
                <a:avLst/>
              </a:prstGeom>
              <a:blipFill>
                <a:blip r:embed="rId3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55D63EA9-5911-4EFC-9160-61CFF06A117C}"/>
              </a:ext>
            </a:extLst>
          </p:cNvPr>
          <p:cNvSpPr txBox="1"/>
          <p:nvPr/>
        </p:nvSpPr>
        <p:spPr>
          <a:xfrm>
            <a:off x="329818" y="2097169"/>
            <a:ext cx="72699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>
                <a:solidFill>
                  <a:srgbClr val="FF0000"/>
                </a:solidFill>
              </a:rPr>
              <a:t>¡Las </a:t>
            </a:r>
            <a:r>
              <a:rPr lang="en-US" sz="2250" dirty="0" err="1">
                <a:solidFill>
                  <a:srgbClr val="FF0000"/>
                </a:solidFill>
              </a:rPr>
              <a:t>propiedades</a:t>
            </a:r>
            <a:r>
              <a:rPr lang="en-US" sz="2250" dirty="0">
                <a:solidFill>
                  <a:srgbClr val="FF0000"/>
                </a:solidFill>
              </a:rPr>
              <a:t> del </a:t>
            </a:r>
            <a:r>
              <a:rPr lang="en-US" sz="2250" dirty="0" err="1">
                <a:solidFill>
                  <a:srgbClr val="FF0000"/>
                </a:solidFill>
              </a:rPr>
              <a:t>logaritmo</a:t>
            </a:r>
            <a:r>
              <a:rPr lang="en-US" sz="2250" dirty="0">
                <a:solidFill>
                  <a:srgbClr val="FF0000"/>
                </a:solidFill>
              </a:rPr>
              <a:t> </a:t>
            </a:r>
            <a:r>
              <a:rPr lang="en-US" sz="2250" dirty="0" err="1">
                <a:solidFill>
                  <a:srgbClr val="FF0000"/>
                </a:solidFill>
              </a:rPr>
              <a:t>facilitan</a:t>
            </a:r>
            <a:r>
              <a:rPr lang="en-US" sz="2250" dirty="0">
                <a:solidFill>
                  <a:srgbClr val="FF0000"/>
                </a:solidFill>
              </a:rPr>
              <a:t> la </a:t>
            </a:r>
            <a:r>
              <a:rPr lang="en-US" sz="2250" dirty="0" err="1">
                <a:solidFill>
                  <a:srgbClr val="FF0000"/>
                </a:solidFill>
              </a:rPr>
              <a:t>optimización</a:t>
            </a:r>
            <a:r>
              <a:rPr lang="en-US" sz="2250" dirty="0">
                <a:solidFill>
                  <a:srgbClr val="FF0000"/>
                </a:solidFill>
              </a:rPr>
              <a:t>!</a:t>
            </a:r>
          </a:p>
          <a:p>
            <a:endParaRPr lang="es-AR" sz="225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19C63491-0E79-494D-9868-513777D44021}"/>
                  </a:ext>
                </a:extLst>
              </p:cNvPr>
              <p:cNvSpPr/>
              <p:nvPr/>
            </p:nvSpPr>
            <p:spPr>
              <a:xfrm>
                <a:off x="2320002" y="3566222"/>
                <a:ext cx="3800207" cy="428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e>
                        <m:sup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p>
                      </m:sSup>
                      <m:r>
                        <a:rPr lang="es-AR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s-AR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sSup>
                        <m:sSup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AR" sz="21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s-AR" sz="2100" dirty="0"/>
              </a:p>
            </p:txBody>
          </p:sp>
        </mc:Choice>
        <mc:Fallback>
          <p:sp>
            <p:nvSpPr>
              <p:cNvPr id="3" name="Rectángulo 2">
                <a:extLst>
                  <a:ext uri="{FF2B5EF4-FFF2-40B4-BE49-F238E27FC236}">
                    <a16:creationId xmlns:a16="http://schemas.microsoft.com/office/drawing/2014/main" id="{19C63491-0E79-494D-9868-513777D440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002" y="3566222"/>
                <a:ext cx="3800207" cy="428900"/>
              </a:xfrm>
              <a:prstGeom prst="rect">
                <a:avLst/>
              </a:prstGeom>
              <a:blipFill>
                <a:blip r:embed="rId4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C9331DA0-3CDF-41D5-BC51-4851E3DD66E0}"/>
                  </a:ext>
                </a:extLst>
              </p:cNvPr>
              <p:cNvSpPr/>
              <p:nvPr/>
            </p:nvSpPr>
            <p:spPr>
              <a:xfrm>
                <a:off x="428337" y="4286945"/>
                <a:ext cx="5961568" cy="4154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AR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2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s-AR" sz="2100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1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AR" sz="210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s-AR" sz="21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AR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s-AR" sz="21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𝝀</m:t>
                      </m:r>
                      <m:r>
                        <a:rPr lang="es-AR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s-AR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s-AR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s-AR" sz="21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s-AR" sz="21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2100" dirty="0"/>
              </a:p>
            </p:txBody>
          </p:sp>
        </mc:Choice>
        <mc:Fallback>
          <p:sp>
            <p:nvSpPr>
              <p:cNvPr id="19" name="Rectángulo 18">
                <a:extLst>
                  <a:ext uri="{FF2B5EF4-FFF2-40B4-BE49-F238E27FC236}">
                    <a16:creationId xmlns:a16="http://schemas.microsoft.com/office/drawing/2014/main" id="{C9331DA0-3CDF-41D5-BC51-4851E3DD6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37" y="4286945"/>
                <a:ext cx="5961568" cy="415498"/>
              </a:xfrm>
              <a:prstGeom prst="rect">
                <a:avLst/>
              </a:prstGeom>
              <a:blipFill>
                <a:blip r:embed="rId5"/>
                <a:stretch>
                  <a:fillRect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1751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5DDFC0F-F8DC-43F6-A459-39092EE2513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 dirty="0"/>
              <a:t>Caso: Distribución exponencial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436BAB6-2CA1-4A6D-BE3B-EC558DB4A068}"/>
                  </a:ext>
                </a:extLst>
              </p:cNvPr>
              <p:cNvSpPr/>
              <p:nvPr/>
            </p:nvSpPr>
            <p:spPr>
              <a:xfrm>
                <a:off x="498749" y="1022123"/>
                <a:ext cx="6540508" cy="7194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ctrlP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AR" sz="2100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s-AR" sz="21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AR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s-AR" sz="2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+…+</m:t>
                              </m:r>
                              <m:sSub>
                                <m:sSubPr>
                                  <m:ctrlP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sz="2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es-AR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1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8436BAB6-2CA1-4A6D-BE3B-EC558DB4A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49" y="1022123"/>
                <a:ext cx="6540508" cy="7194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F0DE37B9-E92C-4485-9DCE-AF111C4A08FD}"/>
                  </a:ext>
                </a:extLst>
              </p:cNvPr>
              <p:cNvSpPr/>
              <p:nvPr/>
            </p:nvSpPr>
            <p:spPr>
              <a:xfrm>
                <a:off x="2279464" y="2097724"/>
                <a:ext cx="3728521" cy="6457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100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s-AR" sz="21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AR" sz="2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s-AR" sz="21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100" dirty="0"/>
              </a:p>
            </p:txBody>
          </p:sp>
        </mc:Choice>
        <mc:Fallback>
          <p:sp>
            <p:nvSpPr>
              <p:cNvPr id="5" name="Rectángulo 4">
                <a:extLst>
                  <a:ext uri="{FF2B5EF4-FFF2-40B4-BE49-F238E27FC236}">
                    <a16:creationId xmlns:a16="http://schemas.microsoft.com/office/drawing/2014/main" id="{F0DE37B9-E92C-4485-9DCE-AF111C4A08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9464" y="2097724"/>
                <a:ext cx="3728521" cy="645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575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044F46EE-C8C4-43C1-A525-DE8C2E81F188}"/>
              </a:ext>
            </a:extLst>
          </p:cNvPr>
          <p:cNvGrpSpPr/>
          <p:nvPr/>
        </p:nvGrpSpPr>
        <p:grpSpPr>
          <a:xfrm>
            <a:off x="2892015" y="2147273"/>
            <a:ext cx="3043650" cy="824798"/>
            <a:chOff x="3468186" y="751292"/>
            <a:chExt cx="4058200" cy="92845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C0A7B228-34CB-4848-96C1-AA5BF43602B8}"/>
                    </a:ext>
                  </a:extLst>
                </p:cNvPr>
                <p:cNvSpPr/>
                <p:nvPr/>
              </p:nvSpPr>
              <p:spPr>
                <a:xfrm>
                  <a:off x="3468186" y="778418"/>
                  <a:ext cx="4038456" cy="80999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r>
                          <a:rPr lang="en-US" sz="21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1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es-AR" sz="21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AR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s-AR" sz="21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AR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s-AR" sz="21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+…+</m:t>
                                </m:r>
                                <m:sSub>
                                  <m:sSubPr>
                                    <m:ctrlP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s-AR" sz="21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𝒏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s-AR" sz="21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den>
                        </m:f>
                      </m:oMath>
                    </m:oMathPara>
                  </a14:m>
                  <a:endParaRPr lang="es-AR" sz="21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" name="Rectángulo 5">
                  <a:extLst>
                    <a:ext uri="{FF2B5EF4-FFF2-40B4-BE49-F238E27FC236}">
                      <a16:creationId xmlns:a16="http://schemas.microsoft.com/office/drawing/2014/main" id="{C0A7B228-34CB-4848-96C1-AA5BF4360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8186" y="778418"/>
                  <a:ext cx="4038456" cy="8099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D7A1C086-B005-4DAE-89B4-87325D812F1B}"/>
                </a:ext>
              </a:extLst>
            </p:cNvPr>
            <p:cNvSpPr/>
            <p:nvPr/>
          </p:nvSpPr>
          <p:spPr>
            <a:xfrm>
              <a:off x="3468186" y="751292"/>
              <a:ext cx="4058200" cy="928459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</p:grpSp>
    </p:spTree>
    <p:extLst>
      <p:ext uri="{BB962C8B-B14F-4D97-AF65-F5344CB8AC3E}">
        <p14:creationId xmlns:p14="http://schemas.microsoft.com/office/powerpoint/2010/main" val="3582231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5D6FEE-19A9-466C-AFAB-DF733CFE2E5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 dirty="0"/>
              <a:t>En otras distribuciones…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E76DF50-DBC4-4486-9AAC-D0E6C5935251}"/>
              </a:ext>
            </a:extLst>
          </p:cNvPr>
          <p:cNvSpPr txBox="1"/>
          <p:nvPr/>
        </p:nvSpPr>
        <p:spPr>
          <a:xfrm>
            <a:off x="732990" y="674916"/>
            <a:ext cx="85459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¡No todas son tan simples!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No todas tienen solución analítica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Uso de métodos numéricos de ajuste -&gt; Distribución Beta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Lo importante es: </a:t>
            </a:r>
            <a:r>
              <a:rPr lang="es-AR" sz="2250" dirty="0">
                <a:solidFill>
                  <a:srgbClr val="FF0000"/>
                </a:solidFill>
              </a:rPr>
              <a:t>conocer cómo armar la Función de densidad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A95CF37-4497-4CE5-94C3-7A71200988B6}"/>
              </a:ext>
            </a:extLst>
          </p:cNvPr>
          <p:cNvSpPr txBox="1">
            <a:spLocks/>
          </p:cNvSpPr>
          <p:nvPr/>
        </p:nvSpPr>
        <p:spPr>
          <a:xfrm>
            <a:off x="59871" y="2529928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 dirty="0"/>
              <a:t>En resumen: ¿Qué hicimos?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B514C51-D083-47E3-9BEC-B90B340F66E7}"/>
              </a:ext>
            </a:extLst>
          </p:cNvPr>
          <p:cNvSpPr txBox="1"/>
          <p:nvPr/>
        </p:nvSpPr>
        <p:spPr>
          <a:xfrm>
            <a:off x="803747" y="3095986"/>
            <a:ext cx="796884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Puente entre </a:t>
            </a:r>
            <a:r>
              <a:rPr lang="es-AR" sz="2250" b="1" dirty="0"/>
              <a:t>datos -&gt; parámetros </a:t>
            </a:r>
            <a:r>
              <a:rPr lang="es-AR" sz="2250" dirty="0"/>
              <a:t>de una Distribución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Ajuste de datos a una densidad de probabilidad </a:t>
            </a:r>
            <a:r>
              <a:rPr lang="es-AR" sz="2250" b="1" dirty="0"/>
              <a:t>conocida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250" dirty="0"/>
              <a:t>Parámetros </a:t>
            </a:r>
            <a:r>
              <a:rPr lang="es-AR" sz="2250" b="1" dirty="0"/>
              <a:t>desconocidos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2250" dirty="0"/>
          </a:p>
        </p:txBody>
      </p:sp>
    </p:spTree>
    <p:extLst>
      <p:ext uri="{BB962C8B-B14F-4D97-AF65-F5344CB8AC3E}">
        <p14:creationId xmlns:p14="http://schemas.microsoft.com/office/powerpoint/2010/main" val="1082272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1A5D6FEE-19A9-466C-AFAB-DF733CFE2E5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6972300" cy="506186"/>
          </a:xfrm>
          <a:prstGeom prst="rect">
            <a:avLst/>
          </a:prstGeom>
        </p:spPr>
        <p:txBody>
          <a:bodyPr vert="horz" lIns="68580" tIns="34290" rIns="68580" bIns="3429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300" b="1" dirty="0"/>
              <a:t>En Python: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D5C015-7BEE-44DB-ACC1-4AD9ABB4A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172" y="1436236"/>
            <a:ext cx="3706586" cy="138128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33922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defTabSz="685800">
              <a:buClrTx/>
            </a:pPr>
            <a:r>
              <a:rPr lang="en-US" altLang="en-US" sz="1875" b="1" dirty="0"/>
              <a:t>from</a:t>
            </a:r>
            <a:r>
              <a:rPr lang="en-US" altLang="en-US" sz="1875" dirty="0"/>
              <a:t> </a:t>
            </a:r>
            <a:r>
              <a:rPr lang="en-US" altLang="en-US" sz="1875" dirty="0" err="1"/>
              <a:t>scipy.stats</a:t>
            </a:r>
            <a:r>
              <a:rPr lang="en-US" altLang="en-US" sz="1875" dirty="0"/>
              <a:t> </a:t>
            </a:r>
            <a:r>
              <a:rPr lang="en-US" altLang="en-US" sz="1875" b="1" dirty="0"/>
              <a:t>import</a:t>
            </a:r>
            <a:r>
              <a:rPr lang="en-US" altLang="en-US" sz="1875" dirty="0"/>
              <a:t> beta</a:t>
            </a:r>
          </a:p>
          <a:p>
            <a:pPr algn="just" defTabSz="685800">
              <a:buClrTx/>
            </a:pPr>
            <a:endParaRPr lang="en-US" altLang="en-US" sz="1875" dirty="0">
              <a:solidFill>
                <a:srgbClr val="FF0000"/>
              </a:solidFill>
            </a:endParaRPr>
          </a:p>
          <a:p>
            <a:pPr algn="just" defTabSz="685800">
              <a:buClrTx/>
            </a:pPr>
            <a:r>
              <a:rPr lang="en-US" altLang="en-US" sz="1875" dirty="0">
                <a:solidFill>
                  <a:srgbClr val="FF0000"/>
                </a:solidFill>
              </a:rPr>
              <a:t>a</a:t>
            </a:r>
            <a:r>
              <a:rPr lang="en-US" altLang="en-US" sz="1875" dirty="0">
                <a:solidFill>
                  <a:srgbClr val="FF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75" dirty="0">
                <a:solidFill>
                  <a:srgbClr val="FF0000"/>
                </a:solidFill>
              </a:rPr>
              <a:t>b</a:t>
            </a:r>
            <a:r>
              <a:rPr lang="en-US" altLang="en-US" sz="1875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75" dirty="0"/>
              <a:t>loc</a:t>
            </a:r>
            <a:r>
              <a:rPr lang="en-US" altLang="en-US" sz="1875" dirty="0">
                <a:solidFill>
                  <a:srgbClr val="333333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1875" dirty="0"/>
              <a:t>scale</a:t>
            </a:r>
            <a:r>
              <a:rPr lang="en-US" altLang="en-US" sz="1875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75" dirty="0">
                <a:solidFill>
                  <a:srgbClr val="666666"/>
                </a:solidFill>
              </a:rPr>
              <a:t>=</a:t>
            </a:r>
            <a:r>
              <a:rPr lang="en-US" altLang="en-US" sz="1875" dirty="0">
                <a:solidFill>
                  <a:srgbClr val="333333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75" dirty="0" err="1"/>
              <a:t>beta</a:t>
            </a:r>
            <a:r>
              <a:rPr lang="en-US" altLang="en-US" sz="1875" dirty="0" err="1">
                <a:solidFill>
                  <a:srgbClr val="FF0000"/>
                </a:solidFill>
              </a:rPr>
              <a:t>.fit</a:t>
            </a:r>
            <a:r>
              <a:rPr lang="en-US" altLang="en-US" sz="1875" dirty="0">
                <a:solidFill>
                  <a:srgbClr val="FF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875" dirty="0">
                <a:solidFill>
                  <a:srgbClr val="FF0000"/>
                </a:solidFill>
              </a:rPr>
              <a:t>x</a:t>
            </a:r>
            <a:r>
              <a:rPr lang="en-US" altLang="en-US" sz="1875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  <a:r>
              <a:rPr lang="en-US" altLang="en-US" sz="1875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188BCD7-011F-4ABC-9FF2-4A54131FD101}"/>
              </a:ext>
            </a:extLst>
          </p:cNvPr>
          <p:cNvSpPr/>
          <p:nvPr/>
        </p:nvSpPr>
        <p:spPr>
          <a:xfrm>
            <a:off x="877847" y="771531"/>
            <a:ext cx="2255746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875" b="1" dirty="0"/>
              <a:t>Distribución Beta: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FFCDD4-23CE-46CB-851E-CF6EB7CE7A67}"/>
              </a:ext>
            </a:extLst>
          </p:cNvPr>
          <p:cNvSpPr/>
          <p:nvPr/>
        </p:nvSpPr>
        <p:spPr>
          <a:xfrm>
            <a:off x="509751" y="3288155"/>
            <a:ext cx="6064481" cy="3808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875" dirty="0"/>
              <a:t>** Documentación: Solución numérica, óptimos locales!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EEF83D9-6B08-420D-AADB-F2D91C0289F4}"/>
              </a:ext>
            </a:extLst>
          </p:cNvPr>
          <p:cNvSpPr/>
          <p:nvPr/>
        </p:nvSpPr>
        <p:spPr>
          <a:xfrm>
            <a:off x="92528" y="4293605"/>
            <a:ext cx="7418615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https://docs.scipy.org/doc/scipy/reference/generated/scipy.stats.rv_continuous.fit.html</a:t>
            </a:r>
            <a:endParaRPr lang="es-AR" sz="1050" dirty="0"/>
          </a:p>
        </p:txBody>
      </p:sp>
    </p:spTree>
    <p:extLst>
      <p:ext uri="{BB962C8B-B14F-4D97-AF65-F5344CB8AC3E}">
        <p14:creationId xmlns:p14="http://schemas.microsoft.com/office/powerpoint/2010/main" val="4138665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5E4D1E42-E012-4EBA-AC04-FEA769D4F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74391" cy="2969514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4811DE4-63D1-4658-9E8A-55C769A73726}"/>
              </a:ext>
            </a:extLst>
          </p:cNvPr>
          <p:cNvCxnSpPr>
            <a:cxnSpLocks/>
          </p:cNvCxnSpPr>
          <p:nvPr/>
        </p:nvCxnSpPr>
        <p:spPr>
          <a:xfrm>
            <a:off x="3355709" y="2141161"/>
            <a:ext cx="1689809" cy="11674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169C7D8-88D4-4950-914D-6BAF32E71FE6}"/>
              </a:ext>
            </a:extLst>
          </p:cNvPr>
          <p:cNvSpPr txBox="1"/>
          <p:nvPr/>
        </p:nvSpPr>
        <p:spPr>
          <a:xfrm rot="2071179">
            <a:off x="4144719" y="2597919"/>
            <a:ext cx="7024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b="1" dirty="0"/>
              <a:t>Muestra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53FEFF-1F8C-4573-95B1-1B0D46A0A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749" y="2101094"/>
            <a:ext cx="3812595" cy="2874882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BDAC4FB-B6CC-45C4-ABBB-AA59DE3DB26B}"/>
              </a:ext>
            </a:extLst>
          </p:cNvPr>
          <p:cNvSpPr txBox="1"/>
          <p:nvPr/>
        </p:nvSpPr>
        <p:spPr>
          <a:xfrm>
            <a:off x="5169610" y="167524"/>
            <a:ext cx="3451586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/>
              <a:t>Supuestos:</a:t>
            </a:r>
          </a:p>
          <a:p>
            <a:r>
              <a:rPr lang="es-AR" sz="1500" dirty="0"/>
              <a:t>* Muestras aleatorias.</a:t>
            </a:r>
            <a:br>
              <a:rPr lang="es-AR" sz="1500" dirty="0"/>
            </a:br>
            <a:r>
              <a:rPr lang="es-AR" sz="1500" dirty="0"/>
              <a:t>* Conozco la distribución de los datos.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910F56A-D0F4-4535-BD41-65B245F4AD00}"/>
              </a:ext>
            </a:extLst>
          </p:cNvPr>
          <p:cNvSpPr txBox="1"/>
          <p:nvPr/>
        </p:nvSpPr>
        <p:spPr>
          <a:xfrm>
            <a:off x="226301" y="2969514"/>
            <a:ext cx="24080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050" b="1" dirty="0"/>
              <a:t>Población con distribución Normal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93B7A2A-A846-46E9-BB9D-7B6B807CDCD1}"/>
              </a:ext>
            </a:extLst>
          </p:cNvPr>
          <p:cNvSpPr txBox="1"/>
          <p:nvPr/>
        </p:nvSpPr>
        <p:spPr>
          <a:xfrm>
            <a:off x="212963" y="3816399"/>
            <a:ext cx="3791423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500" b="1" dirty="0">
                <a:solidFill>
                  <a:srgbClr val="FF0000"/>
                </a:solidFill>
              </a:rPr>
              <a:t>¿Cómo conozco sus parámetros µ y </a:t>
            </a:r>
            <a:r>
              <a:rPr lang="el-GR" sz="1500" b="1" dirty="0">
                <a:solidFill>
                  <a:srgbClr val="FF0000"/>
                </a:solidFill>
              </a:rPr>
              <a:t>σ</a:t>
            </a:r>
            <a:r>
              <a:rPr lang="es-AR" sz="15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295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8DA7E5-AFF8-4C40-941C-8982CC63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7439"/>
            <a:ext cx="1910443" cy="600197"/>
          </a:xfrm>
        </p:spPr>
        <p:txBody>
          <a:bodyPr/>
          <a:lstStyle/>
          <a:p>
            <a:r>
              <a:rPr lang="es-AR" dirty="0"/>
              <a:t>Repaso</a:t>
            </a:r>
            <a:endParaRPr lang="es-A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0410EF-B0A3-4055-9943-B2DCDB180E4E}"/>
                  </a:ext>
                </a:extLst>
              </p:cNvPr>
              <p:cNvSpPr txBox="1"/>
              <p:nvPr/>
            </p:nvSpPr>
            <p:spPr>
              <a:xfrm>
                <a:off x="5531210" y="974142"/>
                <a:ext cx="1045864" cy="288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7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7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875" dirty="0"/>
              </a:p>
            </p:txBody>
          </p:sp>
        </mc:Choice>
        <mc:Fallback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7E0410EF-B0A3-4055-9943-B2DCDB180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210" y="974142"/>
                <a:ext cx="1045864" cy="288541"/>
              </a:xfrm>
              <a:prstGeom prst="rect">
                <a:avLst/>
              </a:prstGeom>
              <a:blipFill>
                <a:blip r:embed="rId2"/>
                <a:stretch>
                  <a:fillRect l="-1163" r="-6977" b="-40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uadroTexto 4">
            <a:extLst>
              <a:ext uri="{FF2B5EF4-FFF2-40B4-BE49-F238E27FC236}">
                <a16:creationId xmlns:a16="http://schemas.microsoft.com/office/drawing/2014/main" id="{698FCFC9-D559-4D64-ACB2-EA44D8C47981}"/>
              </a:ext>
            </a:extLst>
          </p:cNvPr>
          <p:cNvSpPr txBox="1"/>
          <p:nvPr/>
        </p:nvSpPr>
        <p:spPr>
          <a:xfrm>
            <a:off x="636815" y="939517"/>
            <a:ext cx="321392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b="1" dirty="0" err="1"/>
              <a:t>Recordemos</a:t>
            </a:r>
            <a:r>
              <a:rPr lang="en-US" sz="1875" b="1" dirty="0"/>
              <a:t>: </a:t>
            </a:r>
            <a:r>
              <a:rPr lang="en-US" sz="1875" dirty="0" err="1"/>
              <a:t>probabilidad</a:t>
            </a:r>
            <a:r>
              <a:rPr lang="en-US" sz="1875" dirty="0"/>
              <a:t> de X</a:t>
            </a:r>
            <a:endParaRPr lang="es-AR" sz="1875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ABF9ADF-BE8E-47F8-9D9D-FE4CFFBBBDEA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850739" y="1118412"/>
            <a:ext cx="895204" cy="155812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37497AC-6E46-44FC-B8B1-28FAF428C4C9}"/>
                  </a:ext>
                </a:extLst>
              </p:cNvPr>
              <p:cNvSpPr txBox="1"/>
              <p:nvPr/>
            </p:nvSpPr>
            <p:spPr>
              <a:xfrm>
                <a:off x="6463060" y="1507651"/>
                <a:ext cx="225811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rgbClr val="FF0000"/>
                    </a:solidFill>
                  </a:rPr>
                  <a:t>Tal que </a:t>
                </a:r>
                <a:r>
                  <a:rPr lang="en-US" sz="1050" dirty="0" err="1">
                    <a:solidFill>
                      <a:srgbClr val="FF0000"/>
                    </a:solidFill>
                  </a:rPr>
                  <a:t>conozco</a:t>
                </a:r>
                <a:r>
                  <a:rPr lang="en-US" sz="1050" dirty="0">
                    <a:solidFill>
                      <a:srgbClr val="FF0000"/>
                    </a:solidFill>
                  </a:rPr>
                  <a:t> sus par</a:t>
                </a:r>
                <a:r>
                  <a:rPr lang="es-AR" sz="1050" dirty="0" err="1">
                    <a:solidFill>
                      <a:srgbClr val="FF0000"/>
                    </a:solidFill>
                  </a:rPr>
                  <a:t>ámetros</a:t>
                </a:r>
                <a:r>
                  <a:rPr lang="es-AR" sz="105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s-AR" sz="105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37497AC-6E46-44FC-B8B1-28FAF428C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060" y="1507651"/>
                <a:ext cx="2258119" cy="253916"/>
              </a:xfrm>
              <a:prstGeom prst="rect">
                <a:avLst/>
              </a:prstGeom>
              <a:blipFill>
                <a:blip r:embed="rId3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998F775A-96DF-4CD9-87C9-AADDAF28BF86}"/>
              </a:ext>
            </a:extLst>
          </p:cNvPr>
          <p:cNvCxnSpPr>
            <a:cxnSpLocks/>
            <a:endCxn id="11" idx="1"/>
          </p:cNvCxnSpPr>
          <p:nvPr/>
        </p:nvCxnSpPr>
        <p:spPr>
          <a:xfrm rot="16200000" flipH="1">
            <a:off x="6213952" y="1385500"/>
            <a:ext cx="299283" cy="19893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BE9161B7-C52A-4A8E-9E65-8D03396CB175}"/>
                  </a:ext>
                </a:extLst>
              </p:cNvPr>
              <p:cNvSpPr/>
              <p:nvPr/>
            </p:nvSpPr>
            <p:spPr>
              <a:xfrm>
                <a:off x="4823131" y="939517"/>
                <a:ext cx="767903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AR" sz="1875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875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875" dirty="0"/>
              </a:p>
            </p:txBody>
          </p:sp>
        </mc:Choice>
        <mc:Fallback>
          <p:sp>
            <p:nvSpPr>
              <p:cNvPr id="15" name="Rectángulo 14">
                <a:extLst>
                  <a:ext uri="{FF2B5EF4-FFF2-40B4-BE49-F238E27FC236}">
                    <a16:creationId xmlns:a16="http://schemas.microsoft.com/office/drawing/2014/main" id="{BE9161B7-C52A-4A8E-9E65-8D03396CB1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31" y="939517"/>
                <a:ext cx="767903" cy="380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Imagen 30">
            <a:extLst>
              <a:ext uri="{FF2B5EF4-FFF2-40B4-BE49-F238E27FC236}">
                <a16:creationId xmlns:a16="http://schemas.microsoft.com/office/drawing/2014/main" id="{D115B4C5-B656-4B74-A801-04FBFAAA6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6709" y="1476203"/>
            <a:ext cx="4314825" cy="30861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674D500-F02E-4AD6-938D-F503579C80C0}"/>
                  </a:ext>
                </a:extLst>
              </p:cNvPr>
              <p:cNvSpPr/>
              <p:nvPr/>
            </p:nvSpPr>
            <p:spPr>
              <a:xfrm>
                <a:off x="797307" y="2692873"/>
                <a:ext cx="6139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050">
                          <a:latin typeface="Cambria Math" panose="02040503050406030204" pitchFamily="18" charset="0"/>
                        </a:rPr>
                        <m:t>fdp</m:t>
                      </m:r>
                      <m:d>
                        <m:dPr>
                          <m:ctrlPr>
                            <a:rPr lang="es-A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050" dirty="0"/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6674D500-F02E-4AD6-938D-F503579C8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307" y="2692873"/>
                <a:ext cx="613951" cy="253916"/>
              </a:xfrm>
              <a:prstGeom prst="rect">
                <a:avLst/>
              </a:prstGeom>
              <a:blipFill>
                <a:blip r:embed="rId6"/>
                <a:stretch>
                  <a:fillRect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id="{CF494316-5A8F-4D8A-9B74-1CF2783E102E}"/>
              </a:ext>
            </a:extLst>
          </p:cNvPr>
          <p:cNvSpPr/>
          <p:nvPr/>
        </p:nvSpPr>
        <p:spPr>
          <a:xfrm>
            <a:off x="89693" y="4789063"/>
            <a:ext cx="270939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sz="1050" dirty="0"/>
              <a:t>*</a:t>
            </a:r>
            <a:r>
              <a:rPr lang="es-AR" sz="1050" dirty="0" err="1"/>
              <a:t>fdp</a:t>
            </a:r>
            <a:r>
              <a:rPr lang="es-AR" sz="1050" dirty="0"/>
              <a:t>: función de densidad de probabilidad.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E375260F-350F-49AC-9A2D-333FC414303B}"/>
                  </a:ext>
                </a:extLst>
              </p:cNvPr>
              <p:cNvSpPr/>
              <p:nvPr/>
            </p:nvSpPr>
            <p:spPr>
              <a:xfrm>
                <a:off x="3476812" y="4423803"/>
                <a:ext cx="3113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05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1050" dirty="0"/>
              </a:p>
            </p:txBody>
          </p:sp>
        </mc:Choice>
        <mc:Fallback>
          <p:sp>
            <p:nvSpPr>
              <p:cNvPr id="16" name="Rectángulo 15">
                <a:extLst>
                  <a:ext uri="{FF2B5EF4-FFF2-40B4-BE49-F238E27FC236}">
                    <a16:creationId xmlns:a16="http://schemas.microsoft.com/office/drawing/2014/main" id="{E375260F-350F-49AC-9A2D-333FC4143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812" y="4423803"/>
                <a:ext cx="311367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82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11A1F1-A276-4833-B133-A885E00945D6}"/>
              </a:ext>
            </a:extLst>
          </p:cNvPr>
          <p:cNvSpPr txBox="1"/>
          <p:nvPr/>
        </p:nvSpPr>
        <p:spPr>
          <a:xfrm>
            <a:off x="523191" y="620374"/>
            <a:ext cx="3213924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b="1" dirty="0" err="1"/>
              <a:t>Verosimilitud</a:t>
            </a:r>
            <a:r>
              <a:rPr lang="en-US" sz="1875" b="1" dirty="0"/>
              <a:t> </a:t>
            </a:r>
            <a:r>
              <a:rPr lang="en-US" sz="1875" dirty="0"/>
              <a:t>(Likelihood)</a:t>
            </a:r>
            <a:endParaRPr lang="es-AR" sz="1875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8B6C5320-A378-42CC-97D2-DAA74B3CE130}"/>
              </a:ext>
            </a:extLst>
          </p:cNvPr>
          <p:cNvCxnSpPr>
            <a:cxnSpLocks/>
          </p:cNvCxnSpPr>
          <p:nvPr/>
        </p:nvCxnSpPr>
        <p:spPr>
          <a:xfrm>
            <a:off x="3276426" y="799270"/>
            <a:ext cx="2088811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E153445-2078-4B30-B877-292A398C6320}"/>
                  </a:ext>
                </a:extLst>
              </p:cNvPr>
              <p:cNvSpPr txBox="1"/>
              <p:nvPr/>
            </p:nvSpPr>
            <p:spPr>
              <a:xfrm>
                <a:off x="5448997" y="654999"/>
                <a:ext cx="1964852" cy="28854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𝑳</m:t>
                      </m:r>
                      <m:d>
                        <m:dPr>
                          <m:ctrlPr>
                            <a:rPr lang="en-US" sz="18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  <m:e>
                          <m:sSub>
                            <m:sSubPr>
                              <m:ctrlPr>
                                <a:rPr lang="es-AR" sz="187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s-AR" sz="1875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sz="1875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875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875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AR" sz="18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18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s-AR" sz="1875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875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sz="1875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E153445-2078-4B30-B877-292A398C6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997" y="654999"/>
                <a:ext cx="1964852" cy="288541"/>
              </a:xfrm>
              <a:prstGeom prst="rect">
                <a:avLst/>
              </a:prstGeom>
              <a:blipFill>
                <a:blip r:embed="rId2"/>
                <a:stretch>
                  <a:fillRect l="-311" r="-1863" b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9302CFC-46E1-4D48-A52E-B82451197473}"/>
                  </a:ext>
                </a:extLst>
              </p:cNvPr>
              <p:cNvSpPr txBox="1"/>
              <p:nvPr/>
            </p:nvSpPr>
            <p:spPr>
              <a:xfrm>
                <a:off x="6042093" y="1501552"/>
                <a:ext cx="239039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dirty="0">
                    <a:solidFill>
                      <a:srgbClr val="FF0000"/>
                    </a:solidFill>
                  </a:rPr>
                  <a:t>Tal que </a:t>
                </a:r>
                <a:r>
                  <a:rPr lang="en-US" sz="1500" dirty="0" err="1">
                    <a:solidFill>
                      <a:srgbClr val="FF0000"/>
                    </a:solidFill>
                  </a:rPr>
                  <a:t>conozco</a:t>
                </a:r>
                <a:r>
                  <a:rPr lang="en-US" sz="1500" dirty="0">
                    <a:solidFill>
                      <a:srgbClr val="FF0000"/>
                    </a:solidFill>
                  </a:rPr>
                  <a:t> </a:t>
                </a:r>
                <a:r>
                  <a:rPr lang="es-AR" sz="1500" dirty="0">
                    <a:solidFill>
                      <a:srgbClr val="FF0000"/>
                    </a:solidFill>
                  </a:rPr>
                  <a:t>un valor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A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15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sz="1500" dirty="0">
                    <a:solidFill>
                      <a:srgbClr val="FF0000"/>
                    </a:solidFill>
                  </a:rPr>
                  <a:t> de la muestra </a:t>
                </a: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9302CFC-46E1-4D48-A52E-B82451197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2093" y="1501552"/>
                <a:ext cx="2390398" cy="553998"/>
              </a:xfrm>
              <a:prstGeom prst="rect">
                <a:avLst/>
              </a:prstGeom>
              <a:blipFill>
                <a:blip r:embed="rId3"/>
                <a:stretch>
                  <a:fillRect l="-1020" t="-2198" b="-1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57A501E2-B9EC-40AF-8BD0-F1ECE00772B1}"/>
              </a:ext>
            </a:extLst>
          </p:cNvPr>
          <p:cNvCxnSpPr>
            <a:cxnSpLocks/>
            <a:endCxn id="7" idx="1"/>
          </p:cNvCxnSpPr>
          <p:nvPr/>
        </p:nvCxnSpPr>
        <p:spPr>
          <a:xfrm rot="16200000" flipH="1">
            <a:off x="5575088" y="1311546"/>
            <a:ext cx="800388" cy="13362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35002BD-AE59-48DE-800E-5B17ED6C4E21}"/>
                  </a:ext>
                </a:extLst>
              </p:cNvPr>
              <p:cNvSpPr txBox="1"/>
              <p:nvPr/>
            </p:nvSpPr>
            <p:spPr>
              <a:xfrm>
                <a:off x="3849336" y="508554"/>
                <a:ext cx="99719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/>
                  <a:t>De 1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s-AR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AR" sz="1050" dirty="0">
                    <a:solidFill>
                      <a:srgbClr val="FF0000"/>
                    </a:solidFill>
                  </a:rPr>
                  <a:t> </a:t>
                </a:r>
                <a:endParaRPr lang="es-AR" sz="1050" dirty="0"/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335002BD-AE59-48DE-800E-5B17ED6C4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336" y="508554"/>
                <a:ext cx="997196" cy="253916"/>
              </a:xfrm>
              <a:prstGeom prst="rect">
                <a:avLst/>
              </a:prstGeom>
              <a:blipFill>
                <a:blip r:embed="rId4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uadroTexto 15">
            <a:extLst>
              <a:ext uri="{FF2B5EF4-FFF2-40B4-BE49-F238E27FC236}">
                <a16:creationId xmlns:a16="http://schemas.microsoft.com/office/drawing/2014/main" id="{6E1D9F26-0074-47EB-A8EC-A277B3C2973B}"/>
              </a:ext>
            </a:extLst>
          </p:cNvPr>
          <p:cNvSpPr txBox="1"/>
          <p:nvPr/>
        </p:nvSpPr>
        <p:spPr>
          <a:xfrm>
            <a:off x="6923176" y="1084047"/>
            <a:ext cx="23743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/>
              <a:t>Densidad</a:t>
            </a:r>
            <a:r>
              <a:rPr lang="en-US" sz="1500" dirty="0"/>
              <a:t> de </a:t>
            </a:r>
            <a:r>
              <a:rPr lang="en-US" sz="1500" dirty="0" err="1"/>
              <a:t>probabilidad</a:t>
            </a:r>
            <a:endParaRPr lang="es-AR" sz="1500" dirty="0"/>
          </a:p>
        </p:txBody>
      </p:sp>
      <p:cxnSp>
        <p:nvCxnSpPr>
          <p:cNvPr id="18" name="Conector: angular 17">
            <a:extLst>
              <a:ext uri="{FF2B5EF4-FFF2-40B4-BE49-F238E27FC236}">
                <a16:creationId xmlns:a16="http://schemas.microsoft.com/office/drawing/2014/main" id="{5278CDAA-1611-4B75-94B7-021C85BE3050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6679293" y="1001747"/>
            <a:ext cx="267468" cy="22029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9" name="Imagen 28">
            <a:extLst>
              <a:ext uri="{FF2B5EF4-FFF2-40B4-BE49-F238E27FC236}">
                <a16:creationId xmlns:a16="http://schemas.microsoft.com/office/drawing/2014/main" id="{2742A21D-490C-458C-B7E3-CAA42B500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747" y="1177488"/>
            <a:ext cx="5483582" cy="4013477"/>
          </a:xfrm>
          <a:prstGeom prst="rect">
            <a:avLst/>
          </a:prstGeom>
        </p:spPr>
      </p:pic>
      <p:sp>
        <p:nvSpPr>
          <p:cNvPr id="30" name="Título 1">
            <a:extLst>
              <a:ext uri="{FF2B5EF4-FFF2-40B4-BE49-F238E27FC236}">
                <a16:creationId xmlns:a16="http://schemas.microsoft.com/office/drawing/2014/main" id="{3D946153-C361-493D-8DFD-49A5E9A8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26" y="150764"/>
            <a:ext cx="4399874" cy="276982"/>
          </a:xfrm>
        </p:spPr>
        <p:txBody>
          <a:bodyPr>
            <a:normAutofit fontScale="90000"/>
          </a:bodyPr>
          <a:lstStyle/>
          <a:p>
            <a:r>
              <a:rPr lang="es-AR" b="1" dirty="0"/>
              <a:t>Concepto de Verosimilitud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8E4E6A8-2F60-43EB-B111-BCB5C3569A01}"/>
                  </a:ext>
                </a:extLst>
              </p:cNvPr>
              <p:cNvSpPr/>
              <p:nvPr/>
            </p:nvSpPr>
            <p:spPr>
              <a:xfrm rot="16200000">
                <a:off x="-168476" y="2667768"/>
                <a:ext cx="6139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050">
                          <a:latin typeface="Cambria Math" panose="02040503050406030204" pitchFamily="18" charset="0"/>
                        </a:rPr>
                        <m:t>fdp</m:t>
                      </m:r>
                      <m:d>
                        <m:dPr>
                          <m:ctrlPr>
                            <a:rPr lang="es-A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050" dirty="0"/>
              </a:p>
            </p:txBody>
          </p:sp>
        </mc:Choice>
        <mc:Fallback>
          <p:sp>
            <p:nvSpPr>
              <p:cNvPr id="12" name="Rectángulo 11">
                <a:extLst>
                  <a:ext uri="{FF2B5EF4-FFF2-40B4-BE49-F238E27FC236}">
                    <a16:creationId xmlns:a16="http://schemas.microsoft.com/office/drawing/2014/main" id="{38E4E6A8-2F60-43EB-B111-BCB5C3569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68476" y="2667768"/>
                <a:ext cx="613951" cy="253916"/>
              </a:xfrm>
              <a:prstGeom prst="rect">
                <a:avLst/>
              </a:prstGeom>
              <a:blipFill>
                <a:blip r:embed="rId6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2A2CB5A-3682-43E1-BA6A-75B5FC4D4E90}"/>
                  </a:ext>
                </a:extLst>
              </p:cNvPr>
              <p:cNvSpPr/>
              <p:nvPr/>
            </p:nvSpPr>
            <p:spPr>
              <a:xfrm>
                <a:off x="5218129" y="4866501"/>
                <a:ext cx="3113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05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1050" dirty="0"/>
              </a:p>
            </p:txBody>
          </p:sp>
        </mc:Choice>
        <mc:Fallback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2A2CB5A-3682-43E1-BA6A-75B5FC4D4E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129" y="4866501"/>
                <a:ext cx="311367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421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11A1F1-A276-4833-B133-A885E00945D6}"/>
              </a:ext>
            </a:extLst>
          </p:cNvPr>
          <p:cNvSpPr txBox="1"/>
          <p:nvPr/>
        </p:nvSpPr>
        <p:spPr>
          <a:xfrm>
            <a:off x="523191" y="620374"/>
            <a:ext cx="3213924" cy="380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75" b="1" dirty="0" err="1"/>
              <a:t>Verosimilitud</a:t>
            </a:r>
            <a:r>
              <a:rPr lang="en-US" sz="1875" b="1" dirty="0"/>
              <a:t> </a:t>
            </a:r>
            <a:r>
              <a:rPr lang="en-US" sz="1875" dirty="0"/>
              <a:t>(Likelihood)</a:t>
            </a:r>
            <a:endParaRPr lang="es-AR" sz="18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AECB987-CCCF-435F-A42A-51858F94259E}"/>
                  </a:ext>
                </a:extLst>
              </p:cNvPr>
              <p:cNvSpPr txBox="1"/>
              <p:nvPr/>
            </p:nvSpPr>
            <p:spPr>
              <a:xfrm>
                <a:off x="523191" y="1834329"/>
                <a:ext cx="1886350" cy="2885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75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s-AR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AR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1875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9AECB987-CCCF-435F-A42A-51858F942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91" y="1834329"/>
                <a:ext cx="1886350" cy="288541"/>
              </a:xfrm>
              <a:prstGeom prst="rect">
                <a:avLst/>
              </a:prstGeom>
              <a:blipFill>
                <a:blip r:embed="rId2"/>
                <a:stretch>
                  <a:fillRect l="-226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D671B908-4FDE-428E-8744-11732DDB68A0}"/>
                  </a:ext>
                </a:extLst>
              </p:cNvPr>
              <p:cNvSpPr/>
              <p:nvPr/>
            </p:nvSpPr>
            <p:spPr>
              <a:xfrm>
                <a:off x="879057" y="2392855"/>
                <a:ext cx="3189206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75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AR" sz="1875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s-AR" sz="1875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875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s-AR" sz="1875" i="1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75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e>
                          <m:sSub>
                            <m:sSubPr>
                              <m:ctrlP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sz="1875" dirty="0"/>
              </a:p>
            </p:txBody>
          </p:sp>
        </mc:Choice>
        <mc:Fallback>
          <p:sp>
            <p:nvSpPr>
              <p:cNvPr id="10" name="Rectángulo 9">
                <a:extLst>
                  <a:ext uri="{FF2B5EF4-FFF2-40B4-BE49-F238E27FC236}">
                    <a16:creationId xmlns:a16="http://schemas.microsoft.com/office/drawing/2014/main" id="{D671B908-4FDE-428E-8744-11732DDB6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7" y="2392855"/>
                <a:ext cx="3189206" cy="380873"/>
              </a:xfrm>
              <a:prstGeom prst="rect">
                <a:avLst/>
              </a:prstGeom>
              <a:blipFill>
                <a:blip r:embed="rId3"/>
                <a:stretch>
                  <a:fillRect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F055C187-E505-489B-B032-08BBFDFC0DFC}"/>
                  </a:ext>
                </a:extLst>
              </p:cNvPr>
              <p:cNvSpPr/>
              <p:nvPr/>
            </p:nvSpPr>
            <p:spPr>
              <a:xfrm>
                <a:off x="879058" y="2895375"/>
                <a:ext cx="1673535" cy="8800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75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sz="1875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75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75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sz="1875" i="1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75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s-AR" sz="1875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sz="1875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75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s-AR" sz="1875" dirty="0"/>
              </a:p>
            </p:txBody>
          </p:sp>
        </mc:Choice>
        <mc:Fallback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F055C187-E505-489B-B032-08BBFDFC0D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58" y="2895375"/>
                <a:ext cx="1673535" cy="8800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754FCAB3-81FB-4157-BD3B-A8A8746D5ED7}"/>
              </a:ext>
            </a:extLst>
          </p:cNvPr>
          <p:cNvSpPr txBox="1"/>
          <p:nvPr/>
        </p:nvSpPr>
        <p:spPr>
          <a:xfrm>
            <a:off x="523192" y="1145977"/>
            <a:ext cx="1624163" cy="3577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25" dirty="0"/>
              <a:t>De la </a:t>
            </a:r>
            <a:r>
              <a:rPr lang="en-US" sz="1725" dirty="0" err="1"/>
              <a:t>muestra</a:t>
            </a:r>
            <a:r>
              <a:rPr lang="en-US" sz="1725" dirty="0"/>
              <a:t>:</a:t>
            </a:r>
            <a:endParaRPr lang="es-AR" sz="1725" dirty="0"/>
          </a:p>
        </p:txBody>
      </p:sp>
    </p:spTree>
    <p:extLst>
      <p:ext uri="{BB962C8B-B14F-4D97-AF65-F5344CB8AC3E}">
        <p14:creationId xmlns:p14="http://schemas.microsoft.com/office/powerpoint/2010/main" val="32963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71C63-31F6-430C-A929-9A3CA717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36" y="160582"/>
            <a:ext cx="7886700" cy="537599"/>
          </a:xfrm>
        </p:spPr>
        <p:txBody>
          <a:bodyPr/>
          <a:lstStyle/>
          <a:p>
            <a:r>
              <a:rPr lang="es-AR" dirty="0"/>
              <a:t>Visualización de la Verosimilitud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3CFE197-C9BF-4813-8D9F-F5EF40BCADAF}"/>
                  </a:ext>
                </a:extLst>
              </p:cNvPr>
              <p:cNvSpPr txBox="1"/>
              <p:nvPr/>
            </p:nvSpPr>
            <p:spPr>
              <a:xfrm>
                <a:off x="6994961" y="534185"/>
                <a:ext cx="217175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AR" sz="1050" b="1" dirty="0"/>
                  <a:t>Quiero visualizar </a:t>
                </a:r>
                <a14:m>
                  <m:oMath xmlns:m="http://schemas.openxmlformats.org/officeDocument/2006/math">
                    <m:r>
                      <a:rPr lang="es-AR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1050" b="1" dirty="0">
                            <a:solidFill>
                              <a:srgbClr val="FF0000"/>
                            </a:solidFill>
                          </a:rPr>
                          <m:t>µ</m:t>
                        </m:r>
                      </m:e>
                      <m:e>
                        <m:r>
                          <a:rPr lang="es-AR" sz="105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s-AR" sz="1050" b="1" dirty="0"/>
                  <a:t> </a:t>
                </a:r>
              </a:p>
              <a:p>
                <a:r>
                  <a:rPr lang="es-AR" sz="1050" b="1" dirty="0"/>
                  <a:t>Supuestos:</a:t>
                </a:r>
                <a:br>
                  <a:rPr lang="es-AR" sz="1050" dirty="0"/>
                </a:br>
                <a:r>
                  <a:rPr lang="es-AR" sz="1050" dirty="0"/>
                  <a:t>* Distribución normal.</a:t>
                </a:r>
              </a:p>
              <a:p>
                <a:r>
                  <a:rPr lang="es-AR" sz="1050" dirty="0"/>
                  <a:t>* Dejo</a:t>
                </a:r>
                <a:r>
                  <a:rPr lang="es-AR" sz="1050" b="1" dirty="0">
                    <a:solidFill>
                      <a:srgbClr val="FF0000"/>
                    </a:solidFill>
                  </a:rPr>
                  <a:t> </a:t>
                </a:r>
                <a:r>
                  <a:rPr lang="el-GR" sz="1050" b="1" dirty="0">
                    <a:solidFill>
                      <a:srgbClr val="FF0000"/>
                    </a:solidFill>
                  </a:rPr>
                  <a:t>σ</a:t>
                </a:r>
                <a:r>
                  <a:rPr lang="es-AR" sz="1050" b="1" dirty="0">
                    <a:solidFill>
                      <a:srgbClr val="FF0000"/>
                    </a:solidFill>
                  </a:rPr>
                  <a:t> </a:t>
                </a:r>
                <a:r>
                  <a:rPr lang="es-AR" sz="1050" dirty="0"/>
                  <a:t>constante y varío </a:t>
                </a:r>
                <a:r>
                  <a:rPr lang="es-AR" sz="1050" b="1" dirty="0">
                    <a:solidFill>
                      <a:srgbClr val="FF0000"/>
                    </a:solidFill>
                  </a:rPr>
                  <a:t>µ</a:t>
                </a:r>
                <a:r>
                  <a:rPr lang="es-AR" sz="1050" dirty="0"/>
                  <a:t>.</a:t>
                </a: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43CFE197-C9BF-4813-8D9F-F5EF40BCA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961" y="534185"/>
                <a:ext cx="2171750" cy="738664"/>
              </a:xfrm>
              <a:prstGeom prst="rect">
                <a:avLst/>
              </a:prstGeom>
              <a:blipFill>
                <a:blip r:embed="rId2"/>
                <a:stretch>
                  <a:fillRect b="-4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upo 34">
            <a:extLst>
              <a:ext uri="{FF2B5EF4-FFF2-40B4-BE49-F238E27FC236}">
                <a16:creationId xmlns:a16="http://schemas.microsoft.com/office/drawing/2014/main" id="{22C570C3-8B78-4D84-BA43-9DB87992E39F}"/>
              </a:ext>
            </a:extLst>
          </p:cNvPr>
          <p:cNvGrpSpPr/>
          <p:nvPr/>
        </p:nvGrpSpPr>
        <p:grpSpPr>
          <a:xfrm>
            <a:off x="622979" y="4701133"/>
            <a:ext cx="7166872" cy="124769"/>
            <a:chOff x="830638" y="6252021"/>
            <a:chExt cx="10805277" cy="182514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0372334-8AF4-45A3-87F5-BB529E46B037}"/>
                </a:ext>
              </a:extLst>
            </p:cNvPr>
            <p:cNvCxnSpPr/>
            <p:nvPr/>
          </p:nvCxnSpPr>
          <p:spPr>
            <a:xfrm>
              <a:off x="830638" y="6344959"/>
              <a:ext cx="1080527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42FD38C-8014-479E-8A85-DCBD323F6F09}"/>
                </a:ext>
              </a:extLst>
            </p:cNvPr>
            <p:cNvSpPr/>
            <p:nvPr/>
          </p:nvSpPr>
          <p:spPr>
            <a:xfrm>
              <a:off x="2128932" y="626235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9CAA99F-EF48-4D53-B260-B674DD987082}"/>
                </a:ext>
              </a:extLst>
            </p:cNvPr>
            <p:cNvSpPr/>
            <p:nvPr/>
          </p:nvSpPr>
          <p:spPr>
            <a:xfrm>
              <a:off x="2574497" y="626817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2CD1D5C-E9BC-4FA6-8AF9-19CB308A3CDD}"/>
                </a:ext>
              </a:extLst>
            </p:cNvPr>
            <p:cNvSpPr/>
            <p:nvPr/>
          </p:nvSpPr>
          <p:spPr>
            <a:xfrm>
              <a:off x="2411061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154023B-4857-434E-974C-A0A3167FAD31}"/>
                </a:ext>
              </a:extLst>
            </p:cNvPr>
            <p:cNvSpPr/>
            <p:nvPr/>
          </p:nvSpPr>
          <p:spPr>
            <a:xfrm>
              <a:off x="2856626" y="626455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7D1EDE3-B963-4F15-8063-8A4090CAB32C}"/>
                </a:ext>
              </a:extLst>
            </p:cNvPr>
            <p:cNvSpPr/>
            <p:nvPr/>
          </p:nvSpPr>
          <p:spPr>
            <a:xfrm>
              <a:off x="4634831" y="625537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B106975-3643-41FA-A8FD-A6C9FA438DD6}"/>
                </a:ext>
              </a:extLst>
            </p:cNvPr>
            <p:cNvSpPr/>
            <p:nvPr/>
          </p:nvSpPr>
          <p:spPr>
            <a:xfrm>
              <a:off x="5080396" y="626119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24BD0BF-2398-4B34-8847-EFD6FF45CF7C}"/>
                </a:ext>
              </a:extLst>
            </p:cNvPr>
            <p:cNvSpPr/>
            <p:nvPr/>
          </p:nvSpPr>
          <p:spPr>
            <a:xfrm>
              <a:off x="3566571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49E2BE2-1D40-46A4-8615-461881197468}"/>
                </a:ext>
              </a:extLst>
            </p:cNvPr>
            <p:cNvSpPr/>
            <p:nvPr/>
          </p:nvSpPr>
          <p:spPr>
            <a:xfrm>
              <a:off x="4012136" y="625784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33D27D1-E70D-42EB-B0BA-4A136436E89D}"/>
                </a:ext>
              </a:extLst>
            </p:cNvPr>
            <p:cNvSpPr/>
            <p:nvPr/>
          </p:nvSpPr>
          <p:spPr>
            <a:xfrm>
              <a:off x="4212796" y="626933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182C936-A0AA-4EF6-9E41-679E2BF233E2}"/>
                </a:ext>
              </a:extLst>
            </p:cNvPr>
            <p:cNvSpPr/>
            <p:nvPr/>
          </p:nvSpPr>
          <p:spPr>
            <a:xfrm>
              <a:off x="4658361" y="627515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922FB08-DB89-47A0-B8ED-45B6151DF59A}"/>
                </a:ext>
              </a:extLst>
            </p:cNvPr>
            <p:cNvSpPr/>
            <p:nvPr/>
          </p:nvSpPr>
          <p:spPr>
            <a:xfrm>
              <a:off x="4494925" y="626570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457AF5A-FB1E-4C3F-A8DC-62E42251F483}"/>
                </a:ext>
              </a:extLst>
            </p:cNvPr>
            <p:cNvSpPr/>
            <p:nvPr/>
          </p:nvSpPr>
          <p:spPr>
            <a:xfrm>
              <a:off x="4940490" y="627152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954E2B1-AE7E-4D2B-98E4-5E8EDB9053C6}"/>
                </a:ext>
              </a:extLst>
            </p:cNvPr>
            <p:cNvSpPr/>
            <p:nvPr/>
          </p:nvSpPr>
          <p:spPr>
            <a:xfrm>
              <a:off x="6718695" y="626235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7CBA97F-DDE0-4CED-B42E-9111F481981C}"/>
                </a:ext>
              </a:extLst>
            </p:cNvPr>
            <p:cNvSpPr/>
            <p:nvPr/>
          </p:nvSpPr>
          <p:spPr>
            <a:xfrm>
              <a:off x="7164260" y="626817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232DEE4-FA4A-4EDF-9207-6CFD38B7A21E}"/>
                </a:ext>
              </a:extLst>
            </p:cNvPr>
            <p:cNvSpPr/>
            <p:nvPr/>
          </p:nvSpPr>
          <p:spPr>
            <a:xfrm>
              <a:off x="5650435" y="625899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FF09BB4A-D9F9-4F36-94B4-3CA261DF8CBC}"/>
                </a:ext>
              </a:extLst>
            </p:cNvPr>
            <p:cNvSpPr/>
            <p:nvPr/>
          </p:nvSpPr>
          <p:spPr>
            <a:xfrm>
              <a:off x="6096000" y="626481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2AAB283-3A4F-4634-BF44-E0A1953054DA}"/>
                </a:ext>
              </a:extLst>
            </p:cNvPr>
            <p:cNvSpPr/>
            <p:nvPr/>
          </p:nvSpPr>
          <p:spPr>
            <a:xfrm>
              <a:off x="5249821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B0055BA-6ECE-4C78-84C9-C7CA8C203712}"/>
                </a:ext>
              </a:extLst>
            </p:cNvPr>
            <p:cNvSpPr/>
            <p:nvPr/>
          </p:nvSpPr>
          <p:spPr>
            <a:xfrm>
              <a:off x="4385921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EF92269-333E-47C3-8239-A97A0E2D22EB}"/>
                </a:ext>
              </a:extLst>
            </p:cNvPr>
            <p:cNvSpPr/>
            <p:nvPr/>
          </p:nvSpPr>
          <p:spPr>
            <a:xfrm>
              <a:off x="8862775" y="627398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C43B969-34AF-498D-AF5D-54772EE4FBD6}"/>
                </a:ext>
              </a:extLst>
            </p:cNvPr>
            <p:cNvSpPr/>
            <p:nvPr/>
          </p:nvSpPr>
          <p:spPr>
            <a:xfrm>
              <a:off x="5418116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9C0BA10-7A30-47EA-81CB-38042DA8345F}"/>
                </a:ext>
              </a:extLst>
            </p:cNvPr>
            <p:cNvSpPr/>
            <p:nvPr/>
          </p:nvSpPr>
          <p:spPr>
            <a:xfrm>
              <a:off x="4824735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81D125B7-2D28-4AFD-A86E-9A9BE2B6B935}"/>
              </a:ext>
            </a:extLst>
          </p:cNvPr>
          <p:cNvGrpSpPr/>
          <p:nvPr/>
        </p:nvGrpSpPr>
        <p:grpSpPr>
          <a:xfrm>
            <a:off x="566276" y="1716318"/>
            <a:ext cx="5018096" cy="2957818"/>
            <a:chOff x="755034" y="2288423"/>
            <a:chExt cx="6690795" cy="3943757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62F89A7-D9E8-46B9-9CC1-A3A0F5C1F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34" y="2554735"/>
              <a:ext cx="6690795" cy="3677445"/>
            </a:xfrm>
            <a:prstGeom prst="rect">
              <a:avLst/>
            </a:prstGeom>
          </p:spPr>
        </p:pic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EE2CFE21-2D28-4538-AB0E-2CFD72DEEE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8951" y="2303452"/>
              <a:ext cx="0" cy="37972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ángulo 39">
              <a:extLst>
                <a:ext uri="{FF2B5EF4-FFF2-40B4-BE49-F238E27FC236}">
                  <a16:creationId xmlns:a16="http://schemas.microsoft.com/office/drawing/2014/main" id="{7840662A-3B08-472E-AC48-9B6D4993FEF2}"/>
                </a:ext>
              </a:extLst>
            </p:cNvPr>
            <p:cNvSpPr/>
            <p:nvPr/>
          </p:nvSpPr>
          <p:spPr>
            <a:xfrm>
              <a:off x="4100432" y="2288423"/>
              <a:ext cx="348813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050" b="1" dirty="0">
                  <a:solidFill>
                    <a:srgbClr val="FF0000"/>
                  </a:solidFill>
                </a:rPr>
                <a:t>µ</a:t>
              </a:r>
              <a:endParaRPr lang="es-AR" sz="1050" dirty="0"/>
            </a:p>
          </p:txBody>
        </p:sp>
      </p:grpSp>
      <p:grpSp>
        <p:nvGrpSpPr>
          <p:cNvPr id="93" name="Grupo 92">
            <a:extLst>
              <a:ext uri="{FF2B5EF4-FFF2-40B4-BE49-F238E27FC236}">
                <a16:creationId xmlns:a16="http://schemas.microsoft.com/office/drawing/2014/main" id="{59413D7C-4670-404B-AC98-13D08606449B}"/>
              </a:ext>
            </a:extLst>
          </p:cNvPr>
          <p:cNvGrpSpPr/>
          <p:nvPr/>
        </p:nvGrpSpPr>
        <p:grpSpPr>
          <a:xfrm>
            <a:off x="622978" y="942484"/>
            <a:ext cx="7166872" cy="773834"/>
            <a:chOff x="830637" y="1256644"/>
            <a:chExt cx="9555829" cy="1031779"/>
          </a:xfrm>
        </p:grpSpPr>
        <p:sp>
          <p:nvSpPr>
            <p:cNvPr id="53" name="Forma libre: forma 52">
              <a:extLst>
                <a:ext uri="{FF2B5EF4-FFF2-40B4-BE49-F238E27FC236}">
                  <a16:creationId xmlns:a16="http://schemas.microsoft.com/office/drawing/2014/main" id="{08BF8E7C-2611-4467-8CBF-32FE88C15A73}"/>
                </a:ext>
              </a:extLst>
            </p:cNvPr>
            <p:cNvSpPr/>
            <p:nvPr/>
          </p:nvSpPr>
          <p:spPr>
            <a:xfrm>
              <a:off x="1409857" y="1256644"/>
              <a:ext cx="7096539" cy="884662"/>
            </a:xfrm>
            <a:custGeom>
              <a:avLst/>
              <a:gdLst>
                <a:gd name="connsiteX0" fmla="*/ 0 w 7096539"/>
                <a:gd name="connsiteY0" fmla="*/ 864783 h 884662"/>
                <a:gd name="connsiteX1" fmla="*/ 1659835 w 7096539"/>
                <a:gd name="connsiteY1" fmla="*/ 576549 h 884662"/>
                <a:gd name="connsiteX2" fmla="*/ 2981739 w 7096539"/>
                <a:gd name="connsiteY2" fmla="*/ 79 h 884662"/>
                <a:gd name="connsiteX3" fmla="*/ 4403035 w 7096539"/>
                <a:gd name="connsiteY3" fmla="*/ 536792 h 884662"/>
                <a:gd name="connsiteX4" fmla="*/ 5665304 w 7096539"/>
                <a:gd name="connsiteY4" fmla="*/ 815088 h 884662"/>
                <a:gd name="connsiteX5" fmla="*/ 7096539 w 7096539"/>
                <a:gd name="connsiteY5" fmla="*/ 884662 h 88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96539" h="884662">
                  <a:moveTo>
                    <a:pt x="0" y="864783"/>
                  </a:moveTo>
                  <a:cubicBezTo>
                    <a:pt x="581439" y="792724"/>
                    <a:pt x="1162879" y="720666"/>
                    <a:pt x="1659835" y="576549"/>
                  </a:cubicBezTo>
                  <a:cubicBezTo>
                    <a:pt x="2156791" y="432432"/>
                    <a:pt x="2524539" y="6705"/>
                    <a:pt x="2981739" y="79"/>
                  </a:cubicBezTo>
                  <a:cubicBezTo>
                    <a:pt x="3438939" y="-6547"/>
                    <a:pt x="3955774" y="400957"/>
                    <a:pt x="4403035" y="536792"/>
                  </a:cubicBezTo>
                  <a:cubicBezTo>
                    <a:pt x="4850296" y="672627"/>
                    <a:pt x="5216387" y="757110"/>
                    <a:pt x="5665304" y="815088"/>
                  </a:cubicBezTo>
                  <a:cubicBezTo>
                    <a:pt x="6114221" y="873066"/>
                    <a:pt x="6776830" y="873066"/>
                    <a:pt x="7096539" y="884662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8F48198C-6B34-4A09-BD9B-B0FAF9C4FAF9}"/>
                </a:ext>
              </a:extLst>
            </p:cNvPr>
            <p:cNvCxnSpPr/>
            <p:nvPr/>
          </p:nvCxnSpPr>
          <p:spPr>
            <a:xfrm>
              <a:off x="830637" y="2288423"/>
              <a:ext cx="9555829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C9DAD8E0-0034-4D63-B5F0-965C6F453772}"/>
                  </a:ext>
                </a:extLst>
              </p:cNvPr>
              <p:cNvSpPr/>
              <p:nvPr/>
            </p:nvSpPr>
            <p:spPr>
              <a:xfrm>
                <a:off x="442229" y="942483"/>
                <a:ext cx="968470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8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1875" b="1" dirty="0">
                            <a:solidFill>
                              <a:srgbClr val="FF0000"/>
                            </a:solidFill>
                          </a:rPr>
                          <m:t>µ</m:t>
                        </m:r>
                      </m:e>
                      <m:e>
                        <m:r>
                          <a:rPr lang="es-AR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s-AR" sz="1875" b="1" dirty="0"/>
                  <a:t> </a:t>
                </a:r>
              </a:p>
            </p:txBody>
          </p:sp>
        </mc:Choice>
        <mc:Fallback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C9DAD8E0-0034-4D63-B5F0-965C6F453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9" y="942483"/>
                <a:ext cx="968470" cy="380873"/>
              </a:xfrm>
              <a:prstGeom prst="rect">
                <a:avLst/>
              </a:prstGeom>
              <a:blipFill>
                <a:blip r:embed="rId4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CuadroTexto 93">
            <a:extLst>
              <a:ext uri="{FF2B5EF4-FFF2-40B4-BE49-F238E27FC236}">
                <a16:creationId xmlns:a16="http://schemas.microsoft.com/office/drawing/2014/main" id="{FEC21BE1-BC7A-4DAF-9F7E-87D940937009}"/>
              </a:ext>
            </a:extLst>
          </p:cNvPr>
          <p:cNvSpPr txBox="1"/>
          <p:nvPr/>
        </p:nvSpPr>
        <p:spPr>
          <a:xfrm>
            <a:off x="1307992" y="810265"/>
            <a:ext cx="449162" cy="611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375" b="1" dirty="0">
                <a:solidFill>
                  <a:srgbClr val="FF0000"/>
                </a:solidFill>
              </a:rPr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BB7D7F9B-A9AA-4EF3-AC40-D4CB50813C02}"/>
                  </a:ext>
                </a:extLst>
              </p:cNvPr>
              <p:cNvSpPr/>
              <p:nvPr/>
            </p:nvSpPr>
            <p:spPr>
              <a:xfrm>
                <a:off x="3301234" y="4819634"/>
                <a:ext cx="3113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05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1050" dirty="0"/>
              </a:p>
            </p:txBody>
          </p:sp>
        </mc:Choice>
        <mc:Fallback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BB7D7F9B-A9AA-4EF3-AC40-D4CB50813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34" y="4819634"/>
                <a:ext cx="311367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EC32177C-D4C7-47E4-9210-8231BB0FF62D}"/>
                  </a:ext>
                </a:extLst>
              </p:cNvPr>
              <p:cNvSpPr/>
              <p:nvPr/>
            </p:nvSpPr>
            <p:spPr>
              <a:xfrm rot="16200000">
                <a:off x="177503" y="3356799"/>
                <a:ext cx="6139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050">
                          <a:latin typeface="Cambria Math" panose="02040503050406030204" pitchFamily="18" charset="0"/>
                        </a:rPr>
                        <m:t>fdp</m:t>
                      </m:r>
                      <m:d>
                        <m:dPr>
                          <m:ctrlPr>
                            <a:rPr lang="es-A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050" dirty="0"/>
              </a:p>
            </p:txBody>
          </p:sp>
        </mc:Choice>
        <mc:Fallback>
          <p:sp>
            <p:nvSpPr>
              <p:cNvPr id="37" name="Rectángulo 36">
                <a:extLst>
                  <a:ext uri="{FF2B5EF4-FFF2-40B4-BE49-F238E27FC236}">
                    <a16:creationId xmlns:a16="http://schemas.microsoft.com/office/drawing/2014/main" id="{EC32177C-D4C7-47E4-9210-8231BB0FF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7503" y="3356799"/>
                <a:ext cx="613951" cy="253916"/>
              </a:xfrm>
              <a:prstGeom prst="rect">
                <a:avLst/>
              </a:prstGeom>
              <a:blipFill>
                <a:blip r:embed="rId6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8784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354 -0.01551 C 0.24518 -0.01551 0.35208 -0.01412 0.35208 -0.01227 C 0.35208 -0.01042 0.24518 -0.0088 0.11354 -0.0088 C -0.01823 -0.0088 -0.125 -0.01042 -0.125 -0.01227 C -0.125 -0.01412 -0.01823 -0.01551 0.11354 -0.01551 Z " pathEditMode="relative" rAng="0" ptsTypes="AAAAA">
                                      <p:cBhvr>
                                        <p:cTn id="6" dur="2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F71C63-31F6-430C-A929-9A3CA717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36" y="160582"/>
            <a:ext cx="7886700" cy="537599"/>
          </a:xfrm>
        </p:spPr>
        <p:txBody>
          <a:bodyPr/>
          <a:lstStyle/>
          <a:p>
            <a:r>
              <a:rPr lang="es-AR" dirty="0"/>
              <a:t>Máxima Verosimilitud</a:t>
            </a:r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22C570C3-8B78-4D84-BA43-9DB87992E39F}"/>
              </a:ext>
            </a:extLst>
          </p:cNvPr>
          <p:cNvGrpSpPr/>
          <p:nvPr/>
        </p:nvGrpSpPr>
        <p:grpSpPr>
          <a:xfrm>
            <a:off x="622979" y="4701133"/>
            <a:ext cx="7166872" cy="124769"/>
            <a:chOff x="830638" y="6252021"/>
            <a:chExt cx="10805277" cy="182514"/>
          </a:xfrm>
        </p:grpSpPr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40372334-8AF4-45A3-87F5-BB529E46B037}"/>
                </a:ext>
              </a:extLst>
            </p:cNvPr>
            <p:cNvCxnSpPr/>
            <p:nvPr/>
          </p:nvCxnSpPr>
          <p:spPr>
            <a:xfrm>
              <a:off x="830638" y="6344959"/>
              <a:ext cx="10805277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E42FD38C-8014-479E-8A85-DCBD323F6F09}"/>
                </a:ext>
              </a:extLst>
            </p:cNvPr>
            <p:cNvSpPr/>
            <p:nvPr/>
          </p:nvSpPr>
          <p:spPr>
            <a:xfrm>
              <a:off x="2128932" y="626235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99CAA99F-EF48-4D53-B260-B674DD987082}"/>
                </a:ext>
              </a:extLst>
            </p:cNvPr>
            <p:cNvSpPr/>
            <p:nvPr/>
          </p:nvSpPr>
          <p:spPr>
            <a:xfrm>
              <a:off x="2574497" y="626817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E2CD1D5C-E9BC-4FA6-8AF9-19CB308A3CDD}"/>
                </a:ext>
              </a:extLst>
            </p:cNvPr>
            <p:cNvSpPr/>
            <p:nvPr/>
          </p:nvSpPr>
          <p:spPr>
            <a:xfrm>
              <a:off x="2411061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154023B-4857-434E-974C-A0A3167FAD31}"/>
                </a:ext>
              </a:extLst>
            </p:cNvPr>
            <p:cNvSpPr/>
            <p:nvPr/>
          </p:nvSpPr>
          <p:spPr>
            <a:xfrm>
              <a:off x="2856626" y="626455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7D1EDE3-B963-4F15-8063-8A4090CAB32C}"/>
                </a:ext>
              </a:extLst>
            </p:cNvPr>
            <p:cNvSpPr/>
            <p:nvPr/>
          </p:nvSpPr>
          <p:spPr>
            <a:xfrm>
              <a:off x="4634831" y="625537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B106975-3643-41FA-A8FD-A6C9FA438DD6}"/>
                </a:ext>
              </a:extLst>
            </p:cNvPr>
            <p:cNvSpPr/>
            <p:nvPr/>
          </p:nvSpPr>
          <p:spPr>
            <a:xfrm>
              <a:off x="5080396" y="626119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24BD0BF-2398-4B34-8847-EFD6FF45CF7C}"/>
                </a:ext>
              </a:extLst>
            </p:cNvPr>
            <p:cNvSpPr/>
            <p:nvPr/>
          </p:nvSpPr>
          <p:spPr>
            <a:xfrm>
              <a:off x="3566571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49E2BE2-1D40-46A4-8615-461881197468}"/>
                </a:ext>
              </a:extLst>
            </p:cNvPr>
            <p:cNvSpPr/>
            <p:nvPr/>
          </p:nvSpPr>
          <p:spPr>
            <a:xfrm>
              <a:off x="4012136" y="625784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33D27D1-E70D-42EB-B0BA-4A136436E89D}"/>
                </a:ext>
              </a:extLst>
            </p:cNvPr>
            <p:cNvSpPr/>
            <p:nvPr/>
          </p:nvSpPr>
          <p:spPr>
            <a:xfrm>
              <a:off x="4212796" y="626933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182C936-A0AA-4EF6-9E41-679E2BF233E2}"/>
                </a:ext>
              </a:extLst>
            </p:cNvPr>
            <p:cNvSpPr/>
            <p:nvPr/>
          </p:nvSpPr>
          <p:spPr>
            <a:xfrm>
              <a:off x="4658361" y="6275155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0922FB08-DB89-47A0-B8ED-45B6151DF59A}"/>
                </a:ext>
              </a:extLst>
            </p:cNvPr>
            <p:cNvSpPr/>
            <p:nvPr/>
          </p:nvSpPr>
          <p:spPr>
            <a:xfrm>
              <a:off x="4494925" y="626570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0457AF5A-FB1E-4C3F-A8DC-62E42251F483}"/>
                </a:ext>
              </a:extLst>
            </p:cNvPr>
            <p:cNvSpPr/>
            <p:nvPr/>
          </p:nvSpPr>
          <p:spPr>
            <a:xfrm>
              <a:off x="4940490" y="627152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C954E2B1-AE7E-4D2B-98E4-5E8EDB9053C6}"/>
                </a:ext>
              </a:extLst>
            </p:cNvPr>
            <p:cNvSpPr/>
            <p:nvPr/>
          </p:nvSpPr>
          <p:spPr>
            <a:xfrm>
              <a:off x="6718695" y="626235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87CBA97F-DDE0-4CED-B42E-9111F481981C}"/>
                </a:ext>
              </a:extLst>
            </p:cNvPr>
            <p:cNvSpPr/>
            <p:nvPr/>
          </p:nvSpPr>
          <p:spPr>
            <a:xfrm>
              <a:off x="7164260" y="626817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A232DEE4-FA4A-4EDF-9207-6CFD38B7A21E}"/>
                </a:ext>
              </a:extLst>
            </p:cNvPr>
            <p:cNvSpPr/>
            <p:nvPr/>
          </p:nvSpPr>
          <p:spPr>
            <a:xfrm>
              <a:off x="5650435" y="625899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FF09BB4A-D9F9-4F36-94B4-3CA261DF8CBC}"/>
                </a:ext>
              </a:extLst>
            </p:cNvPr>
            <p:cNvSpPr/>
            <p:nvPr/>
          </p:nvSpPr>
          <p:spPr>
            <a:xfrm>
              <a:off x="6096000" y="6264818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2AAB283-3A4F-4634-BF44-E0A1953054DA}"/>
                </a:ext>
              </a:extLst>
            </p:cNvPr>
            <p:cNvSpPr/>
            <p:nvPr/>
          </p:nvSpPr>
          <p:spPr>
            <a:xfrm>
              <a:off x="5249821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B0055BA-6ECE-4C78-84C9-C7CA8C203712}"/>
                </a:ext>
              </a:extLst>
            </p:cNvPr>
            <p:cNvSpPr/>
            <p:nvPr/>
          </p:nvSpPr>
          <p:spPr>
            <a:xfrm>
              <a:off x="4385921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5EF92269-333E-47C3-8239-A97A0E2D22EB}"/>
                </a:ext>
              </a:extLst>
            </p:cNvPr>
            <p:cNvSpPr/>
            <p:nvPr/>
          </p:nvSpPr>
          <p:spPr>
            <a:xfrm>
              <a:off x="8862775" y="6273989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CC43B969-34AF-498D-AF5D-54772EE4FBD6}"/>
                </a:ext>
              </a:extLst>
            </p:cNvPr>
            <p:cNvSpPr/>
            <p:nvPr/>
          </p:nvSpPr>
          <p:spPr>
            <a:xfrm>
              <a:off x="5418116" y="6258732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69C0BA10-7A30-47EA-81CB-38042DA8345F}"/>
                </a:ext>
              </a:extLst>
            </p:cNvPr>
            <p:cNvSpPr/>
            <p:nvPr/>
          </p:nvSpPr>
          <p:spPr>
            <a:xfrm>
              <a:off x="4824735" y="6252021"/>
              <a:ext cx="159380" cy="1593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sz="1050"/>
            </a:p>
          </p:txBody>
        </p:sp>
      </p:grpSp>
      <p:sp>
        <p:nvSpPr>
          <p:cNvPr id="53" name="Forma libre: forma 52">
            <a:extLst>
              <a:ext uri="{FF2B5EF4-FFF2-40B4-BE49-F238E27FC236}">
                <a16:creationId xmlns:a16="http://schemas.microsoft.com/office/drawing/2014/main" id="{08BF8E7C-2611-4467-8CBF-32FE88C15A73}"/>
              </a:ext>
            </a:extLst>
          </p:cNvPr>
          <p:cNvSpPr/>
          <p:nvPr/>
        </p:nvSpPr>
        <p:spPr>
          <a:xfrm>
            <a:off x="1057393" y="942483"/>
            <a:ext cx="5322404" cy="663497"/>
          </a:xfrm>
          <a:custGeom>
            <a:avLst/>
            <a:gdLst>
              <a:gd name="connsiteX0" fmla="*/ 0 w 7096539"/>
              <a:gd name="connsiteY0" fmla="*/ 864783 h 884662"/>
              <a:gd name="connsiteX1" fmla="*/ 1659835 w 7096539"/>
              <a:gd name="connsiteY1" fmla="*/ 576549 h 884662"/>
              <a:gd name="connsiteX2" fmla="*/ 2981739 w 7096539"/>
              <a:gd name="connsiteY2" fmla="*/ 79 h 884662"/>
              <a:gd name="connsiteX3" fmla="*/ 4403035 w 7096539"/>
              <a:gd name="connsiteY3" fmla="*/ 536792 h 884662"/>
              <a:gd name="connsiteX4" fmla="*/ 5665304 w 7096539"/>
              <a:gd name="connsiteY4" fmla="*/ 815088 h 884662"/>
              <a:gd name="connsiteX5" fmla="*/ 7096539 w 7096539"/>
              <a:gd name="connsiteY5" fmla="*/ 884662 h 884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96539" h="884662">
                <a:moveTo>
                  <a:pt x="0" y="864783"/>
                </a:moveTo>
                <a:cubicBezTo>
                  <a:pt x="581439" y="792724"/>
                  <a:pt x="1162879" y="720666"/>
                  <a:pt x="1659835" y="576549"/>
                </a:cubicBezTo>
                <a:cubicBezTo>
                  <a:pt x="2156791" y="432432"/>
                  <a:pt x="2524539" y="6705"/>
                  <a:pt x="2981739" y="79"/>
                </a:cubicBezTo>
                <a:cubicBezTo>
                  <a:pt x="3438939" y="-6547"/>
                  <a:pt x="3955774" y="400957"/>
                  <a:pt x="4403035" y="536792"/>
                </a:cubicBezTo>
                <a:cubicBezTo>
                  <a:pt x="4850296" y="672627"/>
                  <a:pt x="5216387" y="757110"/>
                  <a:pt x="5665304" y="815088"/>
                </a:cubicBezTo>
                <a:cubicBezTo>
                  <a:pt x="6114221" y="873066"/>
                  <a:pt x="6776830" y="873066"/>
                  <a:pt x="7096539" y="884662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F48198C-6B34-4A09-BD9B-B0FAF9C4FAF9}"/>
              </a:ext>
            </a:extLst>
          </p:cNvPr>
          <p:cNvCxnSpPr/>
          <p:nvPr/>
        </p:nvCxnSpPr>
        <p:spPr>
          <a:xfrm>
            <a:off x="622978" y="1716317"/>
            <a:ext cx="716687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C9DAD8E0-0034-4D63-B5F0-965C6F453772}"/>
                  </a:ext>
                </a:extLst>
              </p:cNvPr>
              <p:cNvSpPr/>
              <p:nvPr/>
            </p:nvSpPr>
            <p:spPr>
              <a:xfrm>
                <a:off x="442229" y="942483"/>
                <a:ext cx="968470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8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1875" b="1" dirty="0">
                            <a:solidFill>
                              <a:srgbClr val="FF0000"/>
                            </a:solidFill>
                          </a:rPr>
                          <m:t>µ</m:t>
                        </m:r>
                      </m:e>
                      <m:e>
                        <m:r>
                          <a:rPr lang="es-AR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s-AR" sz="1875" b="1" dirty="0"/>
                  <a:t> </a:t>
                </a:r>
              </a:p>
            </p:txBody>
          </p:sp>
        </mc:Choice>
        <mc:Fallback>
          <p:sp>
            <p:nvSpPr>
              <p:cNvPr id="79" name="Rectángulo 78">
                <a:extLst>
                  <a:ext uri="{FF2B5EF4-FFF2-40B4-BE49-F238E27FC236}">
                    <a16:creationId xmlns:a16="http://schemas.microsoft.com/office/drawing/2014/main" id="{C9DAD8E0-0034-4D63-B5F0-965C6F453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229" y="942483"/>
                <a:ext cx="968470" cy="380873"/>
              </a:xfrm>
              <a:prstGeom prst="rect">
                <a:avLst/>
              </a:prstGeom>
              <a:blipFill>
                <a:blip r:embed="rId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upo 33">
            <a:extLst>
              <a:ext uri="{FF2B5EF4-FFF2-40B4-BE49-F238E27FC236}">
                <a16:creationId xmlns:a16="http://schemas.microsoft.com/office/drawing/2014/main" id="{E288F3C9-7E05-4FB9-9D1A-79AE4B62D25B}"/>
              </a:ext>
            </a:extLst>
          </p:cNvPr>
          <p:cNvGrpSpPr/>
          <p:nvPr/>
        </p:nvGrpSpPr>
        <p:grpSpPr>
          <a:xfrm>
            <a:off x="775150" y="1691619"/>
            <a:ext cx="5018096" cy="2957818"/>
            <a:chOff x="755034" y="2288423"/>
            <a:chExt cx="4885833" cy="3943757"/>
          </a:xfrm>
        </p:grpSpPr>
        <p:pic>
          <p:nvPicPr>
            <p:cNvPr id="36" name="Imagen 35">
              <a:extLst>
                <a:ext uri="{FF2B5EF4-FFF2-40B4-BE49-F238E27FC236}">
                  <a16:creationId xmlns:a16="http://schemas.microsoft.com/office/drawing/2014/main" id="{8BDDF272-170E-4FC7-8E85-27A3E34A1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034" y="2554735"/>
              <a:ext cx="4885833" cy="3677445"/>
            </a:xfrm>
            <a:prstGeom prst="rect">
              <a:avLst/>
            </a:prstGeom>
          </p:spPr>
        </p:pic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5EB1B58F-8CFE-4EC2-8F59-C300160830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683" y="2303452"/>
              <a:ext cx="0" cy="379720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ángulo 37">
              <a:extLst>
                <a:ext uri="{FF2B5EF4-FFF2-40B4-BE49-F238E27FC236}">
                  <a16:creationId xmlns:a16="http://schemas.microsoft.com/office/drawing/2014/main" id="{956C9039-D0A5-40D4-8318-4FCD4F068042}"/>
                </a:ext>
              </a:extLst>
            </p:cNvPr>
            <p:cNvSpPr/>
            <p:nvPr/>
          </p:nvSpPr>
          <p:spPr>
            <a:xfrm>
              <a:off x="3197950" y="2288423"/>
              <a:ext cx="254715" cy="3385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AR" sz="1050" b="1" dirty="0">
                  <a:solidFill>
                    <a:srgbClr val="FF0000"/>
                  </a:solidFill>
                </a:rPr>
                <a:t>µ</a:t>
              </a:r>
              <a:endParaRPr lang="es-AR" sz="1050" dirty="0"/>
            </a:p>
          </p:txBody>
        </p:sp>
      </p:grp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150020D5-6EB0-45C5-ABE1-1D6FF64FCA4F}"/>
              </a:ext>
            </a:extLst>
          </p:cNvPr>
          <p:cNvCxnSpPr>
            <a:cxnSpLocks/>
          </p:cNvCxnSpPr>
          <p:nvPr/>
        </p:nvCxnSpPr>
        <p:spPr>
          <a:xfrm flipV="1">
            <a:off x="3328889" y="926669"/>
            <a:ext cx="0" cy="37227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Elipse 7">
            <a:extLst>
              <a:ext uri="{FF2B5EF4-FFF2-40B4-BE49-F238E27FC236}">
                <a16:creationId xmlns:a16="http://schemas.microsoft.com/office/drawing/2014/main" id="{4C910387-7011-4D1F-803F-702766B20337}"/>
              </a:ext>
            </a:extLst>
          </p:cNvPr>
          <p:cNvSpPr/>
          <p:nvPr/>
        </p:nvSpPr>
        <p:spPr>
          <a:xfrm>
            <a:off x="3199062" y="798324"/>
            <a:ext cx="313795" cy="27758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105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FCC6C0FA-126C-4DE8-B280-085A51456577}"/>
                  </a:ext>
                </a:extLst>
              </p:cNvPr>
              <p:cNvSpPr/>
              <p:nvPr/>
            </p:nvSpPr>
            <p:spPr>
              <a:xfrm>
                <a:off x="3606970" y="634515"/>
                <a:ext cx="1527919" cy="3808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AR" sz="18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𝑴𝒂𝒙</m:t>
                    </m:r>
                    <m:r>
                      <a:rPr lang="es-AR" sz="18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s-AR" sz="1875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𝑳</m:t>
                    </m:r>
                    <m:d>
                      <m:dPr>
                        <m:ctrlPr>
                          <a:rPr lang="en-US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s-AR" sz="1875" b="1" dirty="0">
                            <a:solidFill>
                              <a:srgbClr val="FF0000"/>
                            </a:solidFill>
                          </a:rPr>
                          <m:t>µ</m:t>
                        </m:r>
                      </m:e>
                      <m:e>
                        <m:r>
                          <a:rPr lang="es-AR" sz="1875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d>
                  </m:oMath>
                </a14:m>
                <a:r>
                  <a:rPr lang="es-AR" sz="1875" b="1" dirty="0"/>
                  <a:t> </a:t>
                </a:r>
              </a:p>
            </p:txBody>
          </p:sp>
        </mc:Choice>
        <mc:Fallback>
          <p:sp>
            <p:nvSpPr>
              <p:cNvPr id="42" name="Rectángulo 41">
                <a:extLst>
                  <a:ext uri="{FF2B5EF4-FFF2-40B4-BE49-F238E27FC236}">
                    <a16:creationId xmlns:a16="http://schemas.microsoft.com/office/drawing/2014/main" id="{FCC6C0FA-126C-4DE8-B280-085A51456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6970" y="634515"/>
                <a:ext cx="1527919" cy="380873"/>
              </a:xfrm>
              <a:prstGeom prst="rect">
                <a:avLst/>
              </a:prstGeom>
              <a:blipFill>
                <a:blip r:embed="rId4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024ABAE8-B623-4C91-97FD-27D4581AEA2F}"/>
                  </a:ext>
                </a:extLst>
              </p:cNvPr>
              <p:cNvSpPr/>
              <p:nvPr/>
            </p:nvSpPr>
            <p:spPr>
              <a:xfrm>
                <a:off x="3301234" y="4819634"/>
                <a:ext cx="311367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05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s-AR" sz="1050" dirty="0"/>
              </a:p>
            </p:txBody>
          </p:sp>
        </mc:Choice>
        <mc:Fallback>
          <p:sp>
            <p:nvSpPr>
              <p:cNvPr id="39" name="Rectángulo 38">
                <a:extLst>
                  <a:ext uri="{FF2B5EF4-FFF2-40B4-BE49-F238E27FC236}">
                    <a16:creationId xmlns:a16="http://schemas.microsoft.com/office/drawing/2014/main" id="{024ABAE8-B623-4C91-97FD-27D4581AEA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234" y="4819634"/>
                <a:ext cx="311367" cy="2539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9E281125-D558-4697-A2F8-4E9EDFEB69A9}"/>
                  </a:ext>
                </a:extLst>
              </p:cNvPr>
              <p:cNvSpPr/>
              <p:nvPr/>
            </p:nvSpPr>
            <p:spPr>
              <a:xfrm rot="16200000">
                <a:off x="177503" y="3356799"/>
                <a:ext cx="613951" cy="253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sz="1050">
                          <a:latin typeface="Cambria Math" panose="02040503050406030204" pitchFamily="18" charset="0"/>
                        </a:rPr>
                        <m:t>fdp</m:t>
                      </m:r>
                      <m:d>
                        <m:dPr>
                          <m:ctrlPr>
                            <a:rPr lang="es-AR" sz="105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105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s-AR" sz="1050" dirty="0"/>
              </a:p>
            </p:txBody>
          </p:sp>
        </mc:Choice>
        <mc:Fallback>
          <p:sp>
            <p:nvSpPr>
              <p:cNvPr id="40" name="Rectángulo 39">
                <a:extLst>
                  <a:ext uri="{FF2B5EF4-FFF2-40B4-BE49-F238E27FC236}">
                    <a16:creationId xmlns:a16="http://schemas.microsoft.com/office/drawing/2014/main" id="{9E281125-D558-4697-A2F8-4E9EDFEB6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77503" y="3356799"/>
                <a:ext cx="613951" cy="253916"/>
              </a:xfrm>
              <a:prstGeom prst="rect">
                <a:avLst/>
              </a:prstGeom>
              <a:blipFill>
                <a:blip r:embed="rId6"/>
                <a:stretch>
                  <a:fillRect r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28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Una carretera con coches&#10;&#10;Descripción generada automáticamente">
            <a:extLst>
              <a:ext uri="{FF2B5EF4-FFF2-40B4-BE49-F238E27FC236}">
                <a16:creationId xmlns:a16="http://schemas.microsoft.com/office/drawing/2014/main" id="{8E17335C-F5D4-4B0C-99CC-B814661251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357" y="618928"/>
            <a:ext cx="6923315" cy="4524573"/>
          </a:xfrm>
          <a:prstGeom prst="rect">
            <a:avLst/>
          </a:prstGeom>
        </p:spPr>
      </p:pic>
      <p:sp>
        <p:nvSpPr>
          <p:cNvPr id="12" name="Título 1">
            <a:extLst>
              <a:ext uri="{FF2B5EF4-FFF2-40B4-BE49-F238E27FC236}">
                <a16:creationId xmlns:a16="http://schemas.microsoft.com/office/drawing/2014/main" id="{64166F94-7261-45F6-A72F-9D598BEA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72" y="1"/>
            <a:ext cx="7886700" cy="537599"/>
          </a:xfrm>
        </p:spPr>
        <p:txBody>
          <a:bodyPr>
            <a:normAutofit fontScale="90000"/>
          </a:bodyPr>
          <a:lstStyle/>
          <a:p>
            <a:r>
              <a:rPr lang="es-AR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Cuarentena: Control en Panamericana hacia CABA</a:t>
            </a:r>
          </a:p>
        </p:txBody>
      </p:sp>
    </p:spTree>
    <p:extLst>
      <p:ext uri="{BB962C8B-B14F-4D97-AF65-F5344CB8AC3E}">
        <p14:creationId xmlns:p14="http://schemas.microsoft.com/office/powerpoint/2010/main" val="1703637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9A09D-2F4F-4D80-B003-29DADBA5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Control de tránsito en Panamericana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F80D0-3911-45E7-925E-DD64864EE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3711"/>
            <a:ext cx="7886700" cy="3263504"/>
          </a:xfrm>
        </p:spPr>
        <p:txBody>
          <a:bodyPr/>
          <a:lstStyle/>
          <a:p>
            <a:r>
              <a:rPr lang="es-AR" dirty="0"/>
              <a:t>Necesito cuantificar el CAOS.</a:t>
            </a:r>
          </a:p>
          <a:p>
            <a:r>
              <a:rPr lang="es-AR" dirty="0"/>
              <a:t>No puedo solucionarlo pero puedo adelantarlo.</a:t>
            </a:r>
          </a:p>
          <a:p>
            <a:r>
              <a:rPr lang="es-AR" dirty="0"/>
              <a:t>Mejorar la toma de decisiones.</a:t>
            </a:r>
          </a:p>
        </p:txBody>
      </p:sp>
    </p:spTree>
    <p:extLst>
      <p:ext uri="{BB962C8B-B14F-4D97-AF65-F5344CB8AC3E}">
        <p14:creationId xmlns:p14="http://schemas.microsoft.com/office/powerpoint/2010/main" val="1096622708"/>
      </p:ext>
    </p:extLst>
  </p:cSld>
  <p:clrMapOvr>
    <a:masterClrMapping/>
  </p:clrMapOvr>
</p:sld>
</file>

<file path=ppt/theme/theme1.xml><?xml version="1.0" encoding="utf-8"?>
<a:theme xmlns:a="http://schemas.openxmlformats.org/drawingml/2006/main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562</Words>
  <Application>Microsoft Office PowerPoint</Application>
  <PresentationFormat>Presentación en pantalla (16:9)</PresentationFormat>
  <Paragraphs>114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Courier New</vt:lpstr>
      <vt:lpstr>Helvetica Neue</vt:lpstr>
      <vt:lpstr>Arial</vt:lpstr>
      <vt:lpstr>Cambria Math</vt:lpstr>
      <vt:lpstr>biz</vt:lpstr>
      <vt:lpstr>De los Datos a los Modelos: ¿Cómo ajustar Distribuciones? Clase 06</vt:lpstr>
      <vt:lpstr>Presentación de PowerPoint</vt:lpstr>
      <vt:lpstr>Repaso</vt:lpstr>
      <vt:lpstr>Concepto de Verosimilitud</vt:lpstr>
      <vt:lpstr>Presentación de PowerPoint</vt:lpstr>
      <vt:lpstr>Visualización de la Verosimilitud</vt:lpstr>
      <vt:lpstr>Máxima Verosimilitud</vt:lpstr>
      <vt:lpstr>Cuarentena: Control en Panamericana hacia CABA</vt:lpstr>
      <vt:lpstr>Control de tránsito en Panamericana</vt:lpstr>
      <vt:lpstr>Modelo de control:</vt:lpstr>
      <vt:lpstr>Caso: Distribución exponencial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del tema Clase ##</dc:title>
  <cp:lastModifiedBy>Rodrigo Maranzana</cp:lastModifiedBy>
  <cp:revision>2</cp:revision>
  <dcterms:modified xsi:type="dcterms:W3CDTF">2021-04-02T21:02:52Z</dcterms:modified>
</cp:coreProperties>
</file>