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9" r:id="rId3"/>
    <p:sldId id="260" r:id="rId4"/>
    <p:sldId id="257" r:id="rId5"/>
    <p:sldId id="266" r:id="rId6"/>
    <p:sldId id="267" r:id="rId7"/>
    <p:sldId id="261" r:id="rId8"/>
    <p:sldId id="258" r:id="rId9"/>
    <p:sldId id="264" r:id="rId10"/>
    <p:sldId id="265" r:id="rId11"/>
    <p:sldId id="263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89866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24434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50401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516184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960364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612728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24395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30343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799619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61419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371217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1388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92444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0676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51832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5000" dirty="0">
                <a:latin typeface="Helvetica Neue"/>
                <a:ea typeface="Helvetica Neue"/>
                <a:cs typeface="Helvetica Neue"/>
                <a:sym typeface="Helvetica Neue"/>
              </a:rPr>
              <a:t>Simulación: Introducción a métodos de </a:t>
            </a:r>
            <a:r>
              <a:rPr lang="es-ES" sz="5000" dirty="0" err="1">
                <a:latin typeface="Helvetica Neue"/>
                <a:ea typeface="Helvetica Neue"/>
                <a:cs typeface="Helvetica Neue"/>
                <a:sym typeface="Helvetica Neue"/>
              </a:rPr>
              <a:t>sampleo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 dirty="0">
                <a:latin typeface="Helvetica Neue"/>
                <a:ea typeface="Helvetica Neue"/>
                <a:cs typeface="Helvetica Neue"/>
                <a:sym typeface="Helvetica Neue"/>
              </a:rPr>
              <a:t>Clase 02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FB4ED00-0438-412D-9955-2AEFB7C28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634" y="1531822"/>
            <a:ext cx="4430320" cy="2757167"/>
          </a:xfrm>
          <a:prstGeom prst="rect">
            <a:avLst/>
          </a:prstGeom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Función acumulada: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6" name="Tabla 62">
            <a:extLst>
              <a:ext uri="{FF2B5EF4-FFF2-40B4-BE49-F238E27FC236}">
                <a16:creationId xmlns:a16="http://schemas.microsoft.com/office/drawing/2014/main" id="{F94EEFAF-0400-4F4C-99DB-BCEAD634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89501"/>
              </p:ext>
            </p:extLst>
          </p:nvPr>
        </p:nvGraphicFramePr>
        <p:xfrm>
          <a:off x="246564" y="2147319"/>
          <a:ext cx="346583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643">
                  <a:extLst>
                    <a:ext uri="{9D8B030D-6E8A-4147-A177-3AD203B41FA5}">
                      <a16:colId xmlns:a16="http://schemas.microsoft.com/office/drawing/2014/main" val="3214350749"/>
                    </a:ext>
                  </a:extLst>
                </a:gridCol>
                <a:gridCol w="1396683">
                  <a:extLst>
                    <a:ext uri="{9D8B030D-6E8A-4147-A177-3AD203B41FA5}">
                      <a16:colId xmlns:a16="http://schemas.microsoft.com/office/drawing/2014/main" val="144362129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3755532696"/>
                    </a:ext>
                  </a:extLst>
                </a:gridCol>
              </a:tblGrid>
              <a:tr h="268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Probabilidad puntual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Acumulada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51243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 err="1"/>
                        <a:t>Cami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90651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/>
                        <a:t>Rulo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56026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/>
                        <a:t>Lara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28975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/>
                        <a:t>Mati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1,00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0911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90221A7-F595-4F5F-B496-1F0D3040948B}"/>
                  </a:ext>
                </a:extLst>
              </p:cNvPr>
              <p:cNvSpPr txBox="1"/>
              <p:nvPr/>
            </p:nvSpPr>
            <p:spPr>
              <a:xfrm>
                <a:off x="3870482" y="2057400"/>
                <a:ext cx="542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0" dirty="0"/>
                  <a:t>F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90221A7-F595-4F5F-B496-1F0D30409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482" y="2057400"/>
                <a:ext cx="542777" cy="307777"/>
              </a:xfrm>
              <a:prstGeom prst="rect">
                <a:avLst/>
              </a:prstGeom>
              <a:blipFill>
                <a:blip r:embed="rId4"/>
                <a:stretch>
                  <a:fillRect l="-337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95A5C81-CF75-488C-971A-A1A3B2B27D1F}"/>
                  </a:ext>
                </a:extLst>
              </p:cNvPr>
              <p:cNvSpPr txBox="1"/>
              <p:nvPr/>
            </p:nvSpPr>
            <p:spPr>
              <a:xfrm>
                <a:off x="8544817" y="4336993"/>
                <a:ext cx="335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95A5C81-CF75-488C-971A-A1A3B2B27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817" y="4336993"/>
                <a:ext cx="33598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F3B3AFD3-4199-4AF5-89C1-811694C0FC91}"/>
              </a:ext>
            </a:extLst>
          </p:cNvPr>
          <p:cNvSpPr txBox="1"/>
          <p:nvPr/>
        </p:nvSpPr>
        <p:spPr>
          <a:xfrm>
            <a:off x="5245937" y="438499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Cami</a:t>
            </a:r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13BE61F-DD01-44B2-B2E4-91B9403D2FA1}"/>
              </a:ext>
            </a:extLst>
          </p:cNvPr>
          <p:cNvSpPr txBox="1"/>
          <p:nvPr/>
        </p:nvSpPr>
        <p:spPr>
          <a:xfrm>
            <a:off x="6188867" y="438499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Rulo</a:t>
            </a:r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2FB62C1-48F1-4D22-8AF4-4531F5660D22}"/>
              </a:ext>
            </a:extLst>
          </p:cNvPr>
          <p:cNvSpPr txBox="1"/>
          <p:nvPr/>
        </p:nvSpPr>
        <p:spPr>
          <a:xfrm>
            <a:off x="7026011" y="4384997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Lara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6D231FB-7D97-4F92-9E76-F0267EEDFEA6}"/>
              </a:ext>
            </a:extLst>
          </p:cNvPr>
          <p:cNvSpPr txBox="1"/>
          <p:nvPr/>
        </p:nvSpPr>
        <p:spPr>
          <a:xfrm>
            <a:off x="7869230" y="438499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Mati</a:t>
            </a:r>
            <a:endParaRPr lang="en-US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7E57B7C-600C-4C02-821D-6B29350E48AF}"/>
              </a:ext>
            </a:extLst>
          </p:cNvPr>
          <p:cNvCxnSpPr>
            <a:cxnSpLocks/>
          </p:cNvCxnSpPr>
          <p:nvPr/>
        </p:nvCxnSpPr>
        <p:spPr>
          <a:xfrm>
            <a:off x="6441553" y="2438400"/>
            <a:ext cx="0" cy="1850589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A2582A6-6999-450F-92DA-4691C2F58FCF}"/>
              </a:ext>
            </a:extLst>
          </p:cNvPr>
          <p:cNvCxnSpPr>
            <a:cxnSpLocks/>
          </p:cNvCxnSpPr>
          <p:nvPr/>
        </p:nvCxnSpPr>
        <p:spPr>
          <a:xfrm>
            <a:off x="8194153" y="2147319"/>
            <a:ext cx="0" cy="2142049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FB5511D-3524-45CC-8F7C-18AB2C85DBFB}"/>
              </a:ext>
            </a:extLst>
          </p:cNvPr>
          <p:cNvCxnSpPr>
            <a:cxnSpLocks/>
          </p:cNvCxnSpPr>
          <p:nvPr/>
        </p:nvCxnSpPr>
        <p:spPr>
          <a:xfrm>
            <a:off x="7317853" y="2365177"/>
            <a:ext cx="0" cy="1923812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5A00D02-27B4-4488-906E-405254655246}"/>
              </a:ext>
            </a:extLst>
          </p:cNvPr>
          <p:cNvCxnSpPr>
            <a:cxnSpLocks/>
          </p:cNvCxnSpPr>
          <p:nvPr/>
        </p:nvCxnSpPr>
        <p:spPr>
          <a:xfrm>
            <a:off x="5555728" y="4133850"/>
            <a:ext cx="0" cy="145614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A84FA15-15B6-4D75-92EE-19A6279F49DC}"/>
              </a:ext>
            </a:extLst>
          </p:cNvPr>
          <p:cNvCxnSpPr/>
          <p:nvPr/>
        </p:nvCxnSpPr>
        <p:spPr>
          <a:xfrm>
            <a:off x="4695825" y="4133850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ADD3921-158E-49A3-9E7F-903AD3FE8D74}"/>
              </a:ext>
            </a:extLst>
          </p:cNvPr>
          <p:cNvCxnSpPr/>
          <p:nvPr/>
        </p:nvCxnSpPr>
        <p:spPr>
          <a:xfrm>
            <a:off x="5584940" y="4048125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4F01C31-46D6-459D-BC79-FC73AB6765B1}"/>
              </a:ext>
            </a:extLst>
          </p:cNvPr>
          <p:cNvCxnSpPr/>
          <p:nvPr/>
        </p:nvCxnSpPr>
        <p:spPr>
          <a:xfrm>
            <a:off x="6441553" y="2346127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CA529587-389F-4472-987B-BD06EA7E3087}"/>
              </a:ext>
            </a:extLst>
          </p:cNvPr>
          <p:cNvCxnSpPr/>
          <p:nvPr/>
        </p:nvCxnSpPr>
        <p:spPr>
          <a:xfrm>
            <a:off x="7334250" y="2288977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F0BD51A-6832-4C55-A51A-B4F2E0094AD3}"/>
              </a:ext>
            </a:extLst>
          </p:cNvPr>
          <p:cNvCxnSpPr>
            <a:cxnSpLocks/>
          </p:cNvCxnSpPr>
          <p:nvPr/>
        </p:nvCxnSpPr>
        <p:spPr>
          <a:xfrm>
            <a:off x="8210550" y="2085975"/>
            <a:ext cx="47625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2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Sampleamos gráficamente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0E057F4-E188-4FBA-B052-052F1F68ED5C}"/>
              </a:ext>
            </a:extLst>
          </p:cNvPr>
          <p:cNvCxnSpPr>
            <a:cxnSpLocks/>
          </p:cNvCxnSpPr>
          <p:nvPr/>
        </p:nvCxnSpPr>
        <p:spPr>
          <a:xfrm>
            <a:off x="848772" y="2263295"/>
            <a:ext cx="0" cy="21580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FD798BD-210B-4457-8CC7-AEF4832FD25F}"/>
              </a:ext>
            </a:extLst>
          </p:cNvPr>
          <p:cNvCxnSpPr>
            <a:cxnSpLocks/>
          </p:cNvCxnSpPr>
          <p:nvPr/>
        </p:nvCxnSpPr>
        <p:spPr>
          <a:xfrm>
            <a:off x="848772" y="4421332"/>
            <a:ext cx="3313653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06AC989-3E2D-4389-9837-091BDA67B21A}"/>
                  </a:ext>
                </a:extLst>
              </p:cNvPr>
              <p:cNvSpPr txBox="1"/>
              <p:nvPr/>
            </p:nvSpPr>
            <p:spPr>
              <a:xfrm>
                <a:off x="138261" y="4399754"/>
                <a:ext cx="954536" cy="52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06AC989-3E2D-4389-9837-091BDA67B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61" y="4399754"/>
                <a:ext cx="954536" cy="5216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02A4EAF-65A7-466B-870C-F6E00C579C35}"/>
                  </a:ext>
                </a:extLst>
              </p:cNvPr>
              <p:cNvSpPr txBox="1"/>
              <p:nvPr/>
            </p:nvSpPr>
            <p:spPr>
              <a:xfrm>
                <a:off x="3348780" y="4376149"/>
                <a:ext cx="535005" cy="52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02A4EAF-65A7-466B-870C-F6E00C579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780" y="4376149"/>
                <a:ext cx="535005" cy="521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E995921-2F1D-463D-AD24-4F93283147BC}"/>
              </a:ext>
            </a:extLst>
          </p:cNvPr>
          <p:cNvCxnSpPr>
            <a:cxnSpLocks/>
          </p:cNvCxnSpPr>
          <p:nvPr/>
        </p:nvCxnSpPr>
        <p:spPr>
          <a:xfrm flipV="1">
            <a:off x="848769" y="2316675"/>
            <a:ext cx="2439601" cy="2100449"/>
          </a:xfrm>
          <a:prstGeom prst="line">
            <a:avLst/>
          </a:prstGeom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796272F-5EAE-48ED-B83B-7B079ED07C2A}"/>
              </a:ext>
            </a:extLst>
          </p:cNvPr>
          <p:cNvCxnSpPr>
            <a:cxnSpLocks/>
          </p:cNvCxnSpPr>
          <p:nvPr/>
        </p:nvCxnSpPr>
        <p:spPr>
          <a:xfrm flipH="1">
            <a:off x="781050" y="2316676"/>
            <a:ext cx="2507320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ABE2DDC-0050-41A2-87DA-ED6BA9D96B6F}"/>
              </a:ext>
            </a:extLst>
          </p:cNvPr>
          <p:cNvCxnSpPr>
            <a:cxnSpLocks/>
          </p:cNvCxnSpPr>
          <p:nvPr/>
        </p:nvCxnSpPr>
        <p:spPr>
          <a:xfrm>
            <a:off x="3288370" y="2316675"/>
            <a:ext cx="0" cy="2100449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B302F08-1A9A-455F-A99C-51BD9A9EF705}"/>
              </a:ext>
            </a:extLst>
          </p:cNvPr>
          <p:cNvSpPr txBox="1"/>
          <p:nvPr/>
        </p:nvSpPr>
        <p:spPr>
          <a:xfrm>
            <a:off x="490041" y="2323926"/>
            <a:ext cx="452304" cy="5216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n-U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37DD932-2001-4F38-BF86-4DF7746B6139}"/>
              </a:ext>
            </a:extLst>
          </p:cNvPr>
          <p:cNvSpPr txBox="1"/>
          <p:nvPr/>
        </p:nvSpPr>
        <p:spPr>
          <a:xfrm>
            <a:off x="451653" y="4115338"/>
            <a:ext cx="452304" cy="521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  <a:endParaRPr lang="en-US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ED4AB80-4041-4FF1-ABA8-2EEA1761EF4C}"/>
              </a:ext>
            </a:extLst>
          </p:cNvPr>
          <p:cNvSpPr txBox="1"/>
          <p:nvPr/>
        </p:nvSpPr>
        <p:spPr>
          <a:xfrm>
            <a:off x="3163979" y="4434251"/>
            <a:ext cx="452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n-US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FA520829-FE80-466B-9366-BD7AB460D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582" y="1793205"/>
            <a:ext cx="4430320" cy="27571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2EB1CE9-DA24-450D-81E8-B8B3B82EA439}"/>
                  </a:ext>
                </a:extLst>
              </p:cNvPr>
              <p:cNvSpPr txBox="1"/>
              <p:nvPr/>
            </p:nvSpPr>
            <p:spPr>
              <a:xfrm>
                <a:off x="4013430" y="2318783"/>
                <a:ext cx="542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0" dirty="0"/>
                  <a:t>F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2EB1CE9-DA24-450D-81E8-B8B3B82EA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30" y="2318783"/>
                <a:ext cx="542777" cy="307777"/>
              </a:xfrm>
              <a:prstGeom prst="rect">
                <a:avLst/>
              </a:prstGeom>
              <a:blipFill>
                <a:blip r:embed="rId6"/>
                <a:stretch>
                  <a:fillRect l="-3371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5784DAE-57C7-4B70-9652-82E775503BBB}"/>
                  </a:ext>
                </a:extLst>
              </p:cNvPr>
              <p:cNvSpPr txBox="1"/>
              <p:nvPr/>
            </p:nvSpPr>
            <p:spPr>
              <a:xfrm>
                <a:off x="8687765" y="4598376"/>
                <a:ext cx="335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15784DAE-57C7-4B70-9652-82E775503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765" y="4598376"/>
                <a:ext cx="33598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uadroTexto 30">
            <a:extLst>
              <a:ext uri="{FF2B5EF4-FFF2-40B4-BE49-F238E27FC236}">
                <a16:creationId xmlns:a16="http://schemas.microsoft.com/office/drawing/2014/main" id="{21AFFFEE-8283-4D79-A0C7-3488689C457C}"/>
              </a:ext>
            </a:extLst>
          </p:cNvPr>
          <p:cNvSpPr txBox="1"/>
          <p:nvPr/>
        </p:nvSpPr>
        <p:spPr>
          <a:xfrm>
            <a:off x="5388885" y="464638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Cami</a:t>
            </a:r>
            <a:endParaRPr lang="en-U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01C80BD-26E8-40F8-A940-3F68C9979845}"/>
              </a:ext>
            </a:extLst>
          </p:cNvPr>
          <p:cNvSpPr txBox="1"/>
          <p:nvPr/>
        </p:nvSpPr>
        <p:spPr>
          <a:xfrm>
            <a:off x="6303240" y="464638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Rulo</a:t>
            </a:r>
            <a:endParaRPr lang="en-U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F207788-6410-4BFA-8C45-47B7FBF2520E}"/>
              </a:ext>
            </a:extLst>
          </p:cNvPr>
          <p:cNvSpPr txBox="1"/>
          <p:nvPr/>
        </p:nvSpPr>
        <p:spPr>
          <a:xfrm>
            <a:off x="7168959" y="4646380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Lara</a:t>
            </a:r>
            <a:endParaRPr lang="en-U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715F7F1-3205-468A-9F4A-B624C0BBE1AA}"/>
              </a:ext>
            </a:extLst>
          </p:cNvPr>
          <p:cNvSpPr txBox="1"/>
          <p:nvPr/>
        </p:nvSpPr>
        <p:spPr>
          <a:xfrm>
            <a:off x="8012178" y="46463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Mati</a:t>
            </a:r>
            <a:endParaRPr lang="en-US" dirty="0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99A8711B-4BD2-4D65-9CB0-D214925A46AE}"/>
              </a:ext>
            </a:extLst>
          </p:cNvPr>
          <p:cNvCxnSpPr>
            <a:cxnSpLocks/>
          </p:cNvCxnSpPr>
          <p:nvPr/>
        </p:nvCxnSpPr>
        <p:spPr>
          <a:xfrm>
            <a:off x="6584501" y="2699783"/>
            <a:ext cx="0" cy="1850589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8D1AAF8-9760-4EE8-9C17-B30F2BE8E625}"/>
              </a:ext>
            </a:extLst>
          </p:cNvPr>
          <p:cNvCxnSpPr>
            <a:cxnSpLocks/>
          </p:cNvCxnSpPr>
          <p:nvPr/>
        </p:nvCxnSpPr>
        <p:spPr>
          <a:xfrm>
            <a:off x="8337101" y="2408702"/>
            <a:ext cx="0" cy="2142049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8DD308C1-D6D2-4C03-B596-D69C2968B882}"/>
              </a:ext>
            </a:extLst>
          </p:cNvPr>
          <p:cNvCxnSpPr>
            <a:cxnSpLocks/>
          </p:cNvCxnSpPr>
          <p:nvPr/>
        </p:nvCxnSpPr>
        <p:spPr>
          <a:xfrm>
            <a:off x="7460801" y="2626560"/>
            <a:ext cx="0" cy="1923812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660017F2-8764-4282-888B-BF74E097A006}"/>
              </a:ext>
            </a:extLst>
          </p:cNvPr>
          <p:cNvCxnSpPr>
            <a:cxnSpLocks/>
          </p:cNvCxnSpPr>
          <p:nvPr/>
        </p:nvCxnSpPr>
        <p:spPr>
          <a:xfrm>
            <a:off x="5698676" y="4395233"/>
            <a:ext cx="0" cy="145614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96D300B3-4F35-4BFD-A84E-0BDB5D6D91E5}"/>
              </a:ext>
            </a:extLst>
          </p:cNvPr>
          <p:cNvCxnSpPr/>
          <p:nvPr/>
        </p:nvCxnSpPr>
        <p:spPr>
          <a:xfrm>
            <a:off x="4838773" y="4395233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90A3BBF-E505-49CC-B5A9-349FC56D7364}"/>
              </a:ext>
            </a:extLst>
          </p:cNvPr>
          <p:cNvCxnSpPr/>
          <p:nvPr/>
        </p:nvCxnSpPr>
        <p:spPr>
          <a:xfrm>
            <a:off x="5727888" y="4309508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505D1911-67FE-405E-A1C3-490E63AE6DF1}"/>
              </a:ext>
            </a:extLst>
          </p:cNvPr>
          <p:cNvCxnSpPr/>
          <p:nvPr/>
        </p:nvCxnSpPr>
        <p:spPr>
          <a:xfrm>
            <a:off x="6584501" y="2607510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99044F5C-2380-4301-BC2A-EF8EE05667D8}"/>
              </a:ext>
            </a:extLst>
          </p:cNvPr>
          <p:cNvCxnSpPr/>
          <p:nvPr/>
        </p:nvCxnSpPr>
        <p:spPr>
          <a:xfrm>
            <a:off x="7477198" y="2550360"/>
            <a:ext cx="859903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7BBE2538-4363-4114-899B-8AEABB6C89C2}"/>
              </a:ext>
            </a:extLst>
          </p:cNvPr>
          <p:cNvCxnSpPr>
            <a:cxnSpLocks/>
          </p:cNvCxnSpPr>
          <p:nvPr/>
        </p:nvCxnSpPr>
        <p:spPr>
          <a:xfrm>
            <a:off x="8353498" y="2347358"/>
            <a:ext cx="47625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34A4984-CC57-48C2-B674-2F3B368677D5}"/>
              </a:ext>
            </a:extLst>
          </p:cNvPr>
          <p:cNvSpPr txBox="1"/>
          <p:nvPr/>
        </p:nvSpPr>
        <p:spPr>
          <a:xfrm>
            <a:off x="848769" y="135555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Uniforme</a:t>
            </a:r>
            <a:endParaRPr lang="en-US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D932658-12A3-4D51-BF5D-696A888A513C}"/>
              </a:ext>
            </a:extLst>
          </p:cNvPr>
          <p:cNvSpPr txBox="1"/>
          <p:nvPr/>
        </p:nvSpPr>
        <p:spPr>
          <a:xfrm>
            <a:off x="4383359" y="1355559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Target</a:t>
            </a:r>
            <a:endParaRPr lang="en-U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E2A07FC-6833-4556-81E9-8E42E1FA0FA6}"/>
              </a:ext>
            </a:extLst>
          </p:cNvPr>
          <p:cNvCxnSpPr/>
          <p:nvPr/>
        </p:nvCxnSpPr>
        <p:spPr>
          <a:xfrm>
            <a:off x="781050" y="2754507"/>
            <a:ext cx="58034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90B732-0F49-4F10-9FA6-8FB05A71E370}"/>
              </a:ext>
            </a:extLst>
          </p:cNvPr>
          <p:cNvSpPr txBox="1"/>
          <p:nvPr/>
        </p:nvSpPr>
        <p:spPr>
          <a:xfrm>
            <a:off x="367379" y="2607510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0,8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028F9AB6-F697-4C44-BDFE-515EE9FEAB5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579919" y="2754507"/>
            <a:ext cx="0" cy="18918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4AE55BB-461F-4C51-A843-49C28B6921E4}"/>
              </a:ext>
            </a:extLst>
          </p:cNvPr>
          <p:cNvSpPr/>
          <p:nvPr/>
        </p:nvSpPr>
        <p:spPr>
          <a:xfrm>
            <a:off x="6303240" y="4660565"/>
            <a:ext cx="564636" cy="276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1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Interpretación: ruleta desbalanceada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E05B2F-F7EA-4BF9-BCD7-55B97F1C4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727" y="1524000"/>
            <a:ext cx="5154546" cy="309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1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795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¿Qué hacemos con distribuciones de inversa difícil de obtener?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46" name="Picture 2" descr="Tiro Al Blanco + 6 Dardos 45.5 Cm | APOLO OUTDOOR">
            <a:extLst>
              <a:ext uri="{FF2B5EF4-FFF2-40B4-BE49-F238E27FC236}">
                <a16:creationId xmlns:a16="http://schemas.microsoft.com/office/drawing/2014/main" id="{E4EF886D-5D6E-4F27-92EE-B06436128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5696"/>
            <a:ext cx="2859143" cy="2917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D5763EA-CAE4-4B26-9C76-D4B667042744}"/>
              </a:ext>
            </a:extLst>
          </p:cNvPr>
          <p:cNvSpPr txBox="1"/>
          <p:nvPr/>
        </p:nvSpPr>
        <p:spPr>
          <a:xfrm>
            <a:off x="0" y="1206268"/>
            <a:ext cx="4131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Método de aceptación y rechazo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6148" name="Picture 4" descr="5: Rejection sampling | Download Scientific Diagram">
            <a:extLst>
              <a:ext uri="{FF2B5EF4-FFF2-40B4-BE49-F238E27FC236}">
                <a16:creationId xmlns:a16="http://schemas.microsoft.com/office/drawing/2014/main" id="{E59D0A18-0628-4EF6-8217-8D21D309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220" y="1675696"/>
            <a:ext cx="5133490" cy="309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956D931-1BE9-4719-8711-48C71A1213A3}"/>
              </a:ext>
            </a:extLst>
          </p:cNvPr>
          <p:cNvSpPr txBox="1"/>
          <p:nvPr/>
        </p:nvSpPr>
        <p:spPr>
          <a:xfrm>
            <a:off x="3972317" y="4773908"/>
            <a:ext cx="48763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Fuente: https://www.researchgate.net/figure/Rejection-sampling_fig7_238680523</a:t>
            </a:r>
          </a:p>
        </p:txBody>
      </p:sp>
    </p:spTree>
    <p:extLst>
      <p:ext uri="{BB962C8B-B14F-4D97-AF65-F5344CB8AC3E}">
        <p14:creationId xmlns:p14="http://schemas.microsoft.com/office/powerpoint/2010/main" val="316562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3" name="Google Shape;43;p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279550"/>
                <a:ext cx="8229600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" sz="3200" dirty="0">
                    <a:latin typeface="Helvetica Neue"/>
                    <a:ea typeface="Helvetica Neue"/>
                    <a:cs typeface="Helvetica Neue"/>
                    <a:sym typeface="Helvetica Neue"/>
                  </a:rPr>
                  <a:t>¿Cómo podemos calcular </a:t>
                </a:r>
                <a14:m>
                  <m:oMath xmlns:m="http://schemas.openxmlformats.org/officeDocument/2006/math">
                    <m:r>
                      <a:rPr lang="e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/>
                        <a:sym typeface="Helvetica Neue"/>
                      </a:rPr>
                      <m:t>𝝅</m:t>
                    </m:r>
                  </m:oMath>
                </a14:m>
                <a:r>
                  <a:rPr lang="es-ES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?</a:t>
                </a:r>
                <a:endParaRPr sz="3200" i="0" u="none" strike="noStrike" cap="none" dirty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43" name="Google Shape;43;p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9550"/>
                <a:ext cx="8229600" cy="857400"/>
              </a:xfrm>
              <a:prstGeom prst="rect">
                <a:avLst/>
              </a:prstGeom>
              <a:blipFill>
                <a:blip r:embed="rId3"/>
                <a:stretch>
                  <a:fillRect l="-1926" b="-17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E5B60D07-672F-472F-B177-BE5DEB61E656}"/>
              </a:ext>
            </a:extLst>
          </p:cNvPr>
          <p:cNvGrpSpPr/>
          <p:nvPr/>
        </p:nvGrpSpPr>
        <p:grpSpPr>
          <a:xfrm>
            <a:off x="252249" y="1390024"/>
            <a:ext cx="1986749" cy="1917198"/>
            <a:chOff x="252249" y="1390024"/>
            <a:chExt cx="3262148" cy="3262148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F9930DDB-8D1F-4B50-8F72-349870E38897}"/>
                </a:ext>
              </a:extLst>
            </p:cNvPr>
            <p:cNvSpPr/>
            <p:nvPr/>
          </p:nvSpPr>
          <p:spPr>
            <a:xfrm>
              <a:off x="252249" y="1390024"/>
              <a:ext cx="3262148" cy="32621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032E38C-EE7B-4AF6-A9A2-92698A537777}"/>
                </a:ext>
              </a:extLst>
            </p:cNvPr>
            <p:cNvSpPr/>
            <p:nvPr/>
          </p:nvSpPr>
          <p:spPr>
            <a:xfrm>
              <a:off x="1883322" y="1390024"/>
              <a:ext cx="1631075" cy="169372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9D9DE21D-4F0B-4DDD-8FBB-58A344ED3EFE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>
              <a:off x="729980" y="3055047"/>
              <a:ext cx="1153343" cy="11193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11E84A0-E486-40C5-82AB-A2A3C60979C6}"/>
                </a:ext>
              </a:extLst>
            </p:cNvPr>
            <p:cNvSpPr txBox="1"/>
            <p:nvPr/>
          </p:nvSpPr>
          <p:spPr>
            <a:xfrm>
              <a:off x="1542780" y="342501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0F05FDF9-3A21-47BA-9756-F09262FAC9AA}"/>
              </a:ext>
            </a:extLst>
          </p:cNvPr>
          <p:cNvSpPr txBox="1"/>
          <p:nvPr/>
        </p:nvSpPr>
        <p:spPr>
          <a:xfrm>
            <a:off x="2529951" y="1390024"/>
            <a:ext cx="4340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ES" dirty="0"/>
              <a:t>Creamos una circunferencia de radio 1</a:t>
            </a:r>
          </a:p>
          <a:p>
            <a:pPr marL="342900" indent="-342900">
              <a:buAutoNum type="arabicParenR"/>
            </a:pPr>
            <a:r>
              <a:rPr lang="es-ES" dirty="0"/>
              <a:t>Tomamos 1 solo cuadrante</a:t>
            </a:r>
          </a:p>
          <a:p>
            <a:pPr marL="342900" indent="-342900">
              <a:buAutoNum type="arabicParenR"/>
            </a:pPr>
            <a:r>
              <a:rPr lang="es-ES" dirty="0"/>
              <a:t>Escribimos la ecuación de la circunferencia.</a:t>
            </a:r>
          </a:p>
          <a:p>
            <a:pPr marL="342900" indent="-342900">
              <a:buAutoNum type="arabicParenR"/>
            </a:pPr>
            <a:r>
              <a:rPr lang="es-ES" dirty="0"/>
              <a:t>Convertimos la ecuación en una regla de rechazo: ¿qué está adentro y qué afuera  de la circunferencia?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2973A60-5994-4645-AC17-E0EE6F9E7FBA}"/>
                  </a:ext>
                </a:extLst>
              </p:cNvPr>
              <p:cNvSpPr txBox="1"/>
              <p:nvPr/>
            </p:nvSpPr>
            <p:spPr>
              <a:xfrm>
                <a:off x="7223812" y="1818184"/>
                <a:ext cx="12410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2973A60-5994-4645-AC17-E0EE6F9E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812" y="1818184"/>
                <a:ext cx="1241044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3AAD820-C727-4FC4-9858-F54151011205}"/>
                  </a:ext>
                </a:extLst>
              </p:cNvPr>
              <p:cNvSpPr txBox="1"/>
              <p:nvPr/>
            </p:nvSpPr>
            <p:spPr>
              <a:xfrm>
                <a:off x="7223811" y="2278232"/>
                <a:ext cx="12410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3AAD820-C727-4FC4-9858-F54151011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811" y="2278232"/>
                <a:ext cx="1241045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AE3510F-872B-4130-80C1-9098F8E7926C}"/>
                  </a:ext>
                </a:extLst>
              </p:cNvPr>
              <p:cNvSpPr txBox="1"/>
              <p:nvPr/>
            </p:nvSpPr>
            <p:spPr>
              <a:xfrm>
                <a:off x="7223811" y="2697514"/>
                <a:ext cx="11719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E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AE3510F-872B-4130-80C1-9098F8E79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811" y="2697514"/>
                <a:ext cx="1171924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86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3" name="Google Shape;43;p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279550"/>
                <a:ext cx="8229600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" sz="3200" dirty="0">
                    <a:latin typeface="Helvetica Neue"/>
                    <a:ea typeface="Helvetica Neue"/>
                    <a:cs typeface="Helvetica Neue"/>
                    <a:sym typeface="Helvetica Neue"/>
                  </a:rPr>
                  <a:t>¿Cómo podemos calcular </a:t>
                </a:r>
                <a14:m>
                  <m:oMath xmlns:m="http://schemas.openxmlformats.org/officeDocument/2006/math">
                    <m:r>
                      <a:rPr lang="e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/>
                        <a:sym typeface="Helvetica Neue"/>
                      </a:rPr>
                      <m:t>𝝅</m:t>
                    </m:r>
                  </m:oMath>
                </a14:m>
                <a:r>
                  <a:rPr lang="es-ES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?</a:t>
                </a:r>
                <a:endParaRPr sz="3200" i="0" u="none" strike="noStrike" cap="none" dirty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43" name="Google Shape;43;p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9550"/>
                <a:ext cx="8229600" cy="857400"/>
              </a:xfrm>
              <a:prstGeom prst="rect">
                <a:avLst/>
              </a:prstGeom>
              <a:blipFill>
                <a:blip r:embed="rId3"/>
                <a:stretch>
                  <a:fillRect l="-1926" b="-17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52649E61-327B-4B8A-BA79-3678CEED1F0D}"/>
              </a:ext>
            </a:extLst>
          </p:cNvPr>
          <p:cNvSpPr txBox="1"/>
          <p:nvPr/>
        </p:nvSpPr>
        <p:spPr>
          <a:xfrm>
            <a:off x="2436859" y="1433463"/>
            <a:ext cx="45890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s-ES" dirty="0"/>
              <a:t>Sampleamos x e y (disparamos dardos aleatorios, 2 por cada iteración)</a:t>
            </a:r>
          </a:p>
          <a:p>
            <a:pPr marL="342900" indent="-342900">
              <a:buAutoNum type="arabicParenR" startAt="5"/>
            </a:pPr>
            <a:r>
              <a:rPr lang="es-ES" dirty="0"/>
              <a:t>Calculamos la proporción de dardos que cayeron dentro del cuadrante.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a 4">
                <a:extLst>
                  <a:ext uri="{FF2B5EF4-FFF2-40B4-BE49-F238E27FC236}">
                    <a16:creationId xmlns:a16="http://schemas.microsoft.com/office/drawing/2014/main" id="{4AEC670D-4591-4D72-90AE-6A421395B9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810989"/>
                  </p:ext>
                </p:extLst>
              </p:nvPr>
            </p:nvGraphicFramePr>
            <p:xfrm>
              <a:off x="2734018" y="2387570"/>
              <a:ext cx="5866780" cy="243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6695">
                      <a:extLst>
                        <a:ext uri="{9D8B030D-6E8A-4147-A177-3AD203B41FA5}">
                          <a16:colId xmlns:a16="http://schemas.microsoft.com/office/drawing/2014/main" val="4173309286"/>
                        </a:ext>
                      </a:extLst>
                    </a:gridCol>
                    <a:gridCol w="1466695">
                      <a:extLst>
                        <a:ext uri="{9D8B030D-6E8A-4147-A177-3AD203B41FA5}">
                          <a16:colId xmlns:a16="http://schemas.microsoft.com/office/drawing/2014/main" val="4194961389"/>
                        </a:ext>
                      </a:extLst>
                    </a:gridCol>
                    <a:gridCol w="1466695">
                      <a:extLst>
                        <a:ext uri="{9D8B030D-6E8A-4147-A177-3AD203B41FA5}">
                          <a16:colId xmlns:a16="http://schemas.microsoft.com/office/drawing/2014/main" val="451507140"/>
                        </a:ext>
                      </a:extLst>
                    </a:gridCol>
                    <a:gridCol w="1466695">
                      <a:extLst>
                        <a:ext uri="{9D8B030D-6E8A-4147-A177-3AD203B41FA5}">
                          <a16:colId xmlns:a16="http://schemas.microsoft.com/office/drawing/2014/main" val="1661182343"/>
                        </a:ext>
                      </a:extLst>
                    </a:gridCol>
                  </a:tblGrid>
                  <a:tr h="232732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Hit?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02986"/>
                      </a:ext>
                    </a:extLst>
                  </a:tr>
                  <a:tr h="232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0.23005564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0.20744736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0.09596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7207017"/>
                      </a:ext>
                    </a:extLst>
                  </a:tr>
                  <a:tr h="232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0.28616653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0.98967059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1.06133915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56622"/>
                      </a:ext>
                    </a:extLst>
                  </a:tr>
                  <a:tr h="232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0.77814815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0.28266662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0.68541496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694857"/>
                      </a:ext>
                    </a:extLst>
                  </a:tr>
                  <a:tr h="232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0.08729958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0.62910723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0.40339712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4482202"/>
                      </a:ext>
                    </a:extLst>
                  </a:tr>
                  <a:tr h="232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0.8660164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0.66705727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1.1949498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2709724"/>
                      </a:ext>
                    </a:extLst>
                  </a:tr>
                  <a:tr h="232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0.67099742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0.68919669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0.92522961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0147442"/>
                      </a:ext>
                    </a:extLst>
                  </a:tr>
                  <a:tr h="2327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0.96149655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0.21476816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0.97060097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92043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a 4">
                <a:extLst>
                  <a:ext uri="{FF2B5EF4-FFF2-40B4-BE49-F238E27FC236}">
                    <a16:creationId xmlns:a16="http://schemas.microsoft.com/office/drawing/2014/main" id="{4AEC670D-4591-4D72-90AE-6A421395B9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810989"/>
                  </p:ext>
                </p:extLst>
              </p:nvPr>
            </p:nvGraphicFramePr>
            <p:xfrm>
              <a:off x="2734018" y="2387570"/>
              <a:ext cx="5866780" cy="243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6695">
                      <a:extLst>
                        <a:ext uri="{9D8B030D-6E8A-4147-A177-3AD203B41FA5}">
                          <a16:colId xmlns:a16="http://schemas.microsoft.com/office/drawing/2014/main" val="4173309286"/>
                        </a:ext>
                      </a:extLst>
                    </a:gridCol>
                    <a:gridCol w="1466695">
                      <a:extLst>
                        <a:ext uri="{9D8B030D-6E8A-4147-A177-3AD203B41FA5}">
                          <a16:colId xmlns:a16="http://schemas.microsoft.com/office/drawing/2014/main" val="4194961389"/>
                        </a:ext>
                      </a:extLst>
                    </a:gridCol>
                    <a:gridCol w="1466695">
                      <a:extLst>
                        <a:ext uri="{9D8B030D-6E8A-4147-A177-3AD203B41FA5}">
                          <a16:colId xmlns:a16="http://schemas.microsoft.com/office/drawing/2014/main" val="451507140"/>
                        </a:ext>
                      </a:extLst>
                    </a:gridCol>
                    <a:gridCol w="1466695">
                      <a:extLst>
                        <a:ext uri="{9D8B030D-6E8A-4147-A177-3AD203B41FA5}">
                          <a16:colId xmlns:a16="http://schemas.microsoft.com/office/drawing/2014/main" val="166118234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x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2000" r="-102500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/>
                            <a:t>Hit?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029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0.23005564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0.20744736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0.09596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72070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0.28616653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0.98967059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1.06133915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985662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0.77814815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0.28266662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0.68541496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66948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0.08729958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0.62910723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0.40339712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44822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0.8660164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0.66705727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1.1949498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270972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0.67099742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0.68919669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0.92522961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014744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0.96149655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0.21476816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0.97060097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9204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7CE79005-3CB7-411F-90FD-AF25743B17F2}"/>
              </a:ext>
            </a:extLst>
          </p:cNvPr>
          <p:cNvSpPr txBox="1"/>
          <p:nvPr/>
        </p:nvSpPr>
        <p:spPr>
          <a:xfrm>
            <a:off x="2652148" y="4835723"/>
            <a:ext cx="2297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Proporción: 5/7 = 0.71428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22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3" name="Google Shape;43;p9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57200" y="279550"/>
                <a:ext cx="8229600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lang="en" sz="3200" dirty="0">
                    <a:latin typeface="Helvetica Neue"/>
                    <a:ea typeface="Helvetica Neue"/>
                    <a:cs typeface="Helvetica Neue"/>
                    <a:sym typeface="Helvetica Neue"/>
                  </a:rPr>
                  <a:t>¿Cómo podemos calcular </a:t>
                </a:r>
                <a14:m>
                  <m:oMath xmlns:m="http://schemas.openxmlformats.org/officeDocument/2006/math">
                    <m:r>
                      <a:rPr lang="e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/>
                        <a:sym typeface="Helvetica Neue"/>
                      </a:rPr>
                      <m:t>𝝅</m:t>
                    </m:r>
                  </m:oMath>
                </a14:m>
                <a:r>
                  <a:rPr lang="es-ES" sz="3200" i="0" u="none" strike="noStrike" cap="none" dirty="0">
                    <a:solidFill>
                      <a:schemeClr val="lt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?</a:t>
                </a:r>
                <a:endParaRPr sz="3200" i="0" u="none" strike="noStrike" cap="none" dirty="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43" name="Google Shape;43;p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9550"/>
                <a:ext cx="8229600" cy="857400"/>
              </a:xfrm>
              <a:prstGeom prst="rect">
                <a:avLst/>
              </a:prstGeom>
              <a:blipFill>
                <a:blip r:embed="rId3"/>
                <a:stretch>
                  <a:fillRect l="-1926" b="-17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C0F5286-A843-4E16-AB3C-B7FF995F4EFE}"/>
                  </a:ext>
                </a:extLst>
              </p:cNvPr>
              <p:cNvSpPr txBox="1"/>
              <p:nvPr/>
            </p:nvSpPr>
            <p:spPr>
              <a:xfrm>
                <a:off x="2436859" y="1591571"/>
                <a:ext cx="458909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arenR" startAt="7"/>
                </a:pPr>
                <a:r>
                  <a:rPr lang="es-ES" dirty="0"/>
                  <a:t>Si el punto 6 es el área, despejamos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ES" dirty="0"/>
                  <a:t> de la ecuación del área de la circunferencia.</a:t>
                </a:r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C0F5286-A843-4E16-AB3C-B7FF995F4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59" y="1591571"/>
                <a:ext cx="4589090" cy="523220"/>
              </a:xfrm>
              <a:prstGeom prst="rect">
                <a:avLst/>
              </a:prstGeom>
              <a:blipFill>
                <a:blip r:embed="rId4"/>
                <a:stretch>
                  <a:fillRect l="-266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10D1168-65B7-4E19-9453-BAD8E838FA42}"/>
                  </a:ext>
                </a:extLst>
              </p:cNvPr>
              <p:cNvSpPr txBox="1"/>
              <p:nvPr/>
            </p:nvSpPr>
            <p:spPr>
              <a:xfrm>
                <a:off x="2982482" y="2700471"/>
                <a:ext cx="228408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𝑐𝑢𝑎𝑑𝑟𝑎𝑛𝑡𝑒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∗1/4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𝑐𝑢𝑎𝑑𝑟𝑎𝑛𝑡𝑒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∗0.25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 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𝑐𝑢𝑎𝑑𝑟𝑎𝑛𝑡𝑒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10D1168-65B7-4E19-9453-BAD8E838F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482" y="2700471"/>
                <a:ext cx="2284087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27585263-56E8-4727-BBBE-E9124DE5C1B6}"/>
              </a:ext>
            </a:extLst>
          </p:cNvPr>
          <p:cNvSpPr txBox="1"/>
          <p:nvPr/>
        </p:nvSpPr>
        <p:spPr>
          <a:xfrm>
            <a:off x="2982482" y="3870926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Área = 0.71428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DDCFCEB-0C86-4134-8C83-674EA6C6BF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0053" y="3306111"/>
            <a:ext cx="1597371" cy="1614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80A85CB-5CC5-4962-BDA4-C577B5172ECF}"/>
                  </a:ext>
                </a:extLst>
              </p:cNvPr>
              <p:cNvSpPr txBox="1"/>
              <p:nvPr/>
            </p:nvSpPr>
            <p:spPr>
              <a:xfrm>
                <a:off x="2982482" y="4395051"/>
                <a:ext cx="288420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E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</m:t>
                      </m:r>
                      <m:r>
                        <a:rPr lang="es-E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7 </m:t>
                      </m:r>
                      <m:r>
                        <m:rPr>
                          <m:sty m:val="p"/>
                        </m:rPr>
                        <a:rPr lang="es-E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iteraciones</m:t>
                      </m:r>
                      <m:r>
                        <a:rPr lang="es-E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=2.85714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80A85CB-5CC5-4962-BDA4-C577B5172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482" y="4395051"/>
                <a:ext cx="288420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16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132193"/>
            <a:ext cx="8229600" cy="52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¿Cómo mejoramos el resultado</a:t>
            </a: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995A808A-52A5-4BB8-8F79-675C9FA4A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3375"/>
            <a:ext cx="3025211" cy="24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8E0D24B5-1998-4E86-9CD0-642326893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754" y="1553375"/>
            <a:ext cx="3179037" cy="248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946851-CC2C-481E-A178-7D015E515153}"/>
                  </a:ext>
                </a:extLst>
              </p:cNvPr>
              <p:cNvSpPr txBox="1"/>
              <p:nvPr/>
            </p:nvSpPr>
            <p:spPr>
              <a:xfrm>
                <a:off x="4863550" y="4184026"/>
                <a:ext cx="45890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E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</m:t>
                      </m:r>
                      <m:r>
                        <a:rPr lang="es-E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s-E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E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iteraciones</m:t>
                      </m:r>
                      <m:r>
                        <a:rPr lang="es-E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=3.13641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3946851-CC2C-481E-A178-7D015E51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550" y="4184026"/>
                <a:ext cx="458909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n 17">
            <a:extLst>
              <a:ext uri="{FF2B5EF4-FFF2-40B4-BE49-F238E27FC236}">
                <a16:creationId xmlns:a16="http://schemas.microsoft.com/office/drawing/2014/main" id="{AF9943C5-6BD0-4E35-8878-A297C4975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338" y="1221154"/>
            <a:ext cx="2726108" cy="251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7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67B2FCA-D759-465D-A9D8-B9836D8D8870}"/>
              </a:ext>
            </a:extLst>
          </p:cNvPr>
          <p:cNvCxnSpPr>
            <a:cxnSpLocks/>
            <a:endCxn id="36" idx="6"/>
          </p:cNvCxnSpPr>
          <p:nvPr/>
        </p:nvCxnSpPr>
        <p:spPr>
          <a:xfrm>
            <a:off x="1519926" y="3058661"/>
            <a:ext cx="1642190" cy="188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113064" y="164895"/>
            <a:ext cx="890274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27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Método de la transformada inversa: </a:t>
            </a:r>
            <a:br>
              <a:rPr lang="es-ES" sz="27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-ES" sz="27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distribución uniforme como inicio</a:t>
            </a:r>
            <a:endParaRPr sz="27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CA0E8BE-B891-4262-BDF3-843F3D79F02F}"/>
              </a:ext>
            </a:extLst>
          </p:cNvPr>
          <p:cNvCxnSpPr/>
          <p:nvPr/>
        </p:nvCxnSpPr>
        <p:spPr>
          <a:xfrm>
            <a:off x="1519926" y="2510250"/>
            <a:ext cx="0" cy="1273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636703C-5A5E-47CA-8104-E339DC22C138}"/>
              </a:ext>
            </a:extLst>
          </p:cNvPr>
          <p:cNvCxnSpPr>
            <a:cxnSpLocks/>
          </p:cNvCxnSpPr>
          <p:nvPr/>
        </p:nvCxnSpPr>
        <p:spPr>
          <a:xfrm>
            <a:off x="1519926" y="3783573"/>
            <a:ext cx="20595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062F11E-B18C-4A51-98F1-AEECAFF24F47}"/>
                  </a:ext>
                </a:extLst>
              </p:cNvPr>
              <p:cNvSpPr txBox="1"/>
              <p:nvPr/>
            </p:nvSpPr>
            <p:spPr>
              <a:xfrm>
                <a:off x="906425" y="2356361"/>
                <a:ext cx="5850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062F11E-B18C-4A51-98F1-AEECAFF24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25" y="2356361"/>
                <a:ext cx="585032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0DF30E-1B10-4C1E-8B8E-3E6052E1C289}"/>
                  </a:ext>
                </a:extLst>
              </p:cNvPr>
              <p:cNvSpPr txBox="1"/>
              <p:nvPr/>
            </p:nvSpPr>
            <p:spPr>
              <a:xfrm>
                <a:off x="3496012" y="3747603"/>
                <a:ext cx="335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0DF30E-1B10-4C1E-8B8E-3E6052E1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012" y="3747603"/>
                <a:ext cx="33598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84B9468-CA8F-4A27-A78A-DB85B14DE7C2}"/>
              </a:ext>
            </a:extLst>
          </p:cNvPr>
          <p:cNvCxnSpPr/>
          <p:nvPr/>
        </p:nvCxnSpPr>
        <p:spPr>
          <a:xfrm>
            <a:off x="1981399" y="3114514"/>
            <a:ext cx="0" cy="6690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0FB0135-1CA3-4C98-A772-72E8085357D0}"/>
              </a:ext>
            </a:extLst>
          </p:cNvPr>
          <p:cNvCxnSpPr/>
          <p:nvPr/>
        </p:nvCxnSpPr>
        <p:spPr>
          <a:xfrm>
            <a:off x="3108145" y="3114514"/>
            <a:ext cx="0" cy="6690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835DDF9-A0C7-488B-9A94-A6DF00EA4B97}"/>
              </a:ext>
            </a:extLst>
          </p:cNvPr>
          <p:cNvSpPr txBox="1"/>
          <p:nvPr/>
        </p:nvSpPr>
        <p:spPr>
          <a:xfrm>
            <a:off x="1839373" y="37569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4A5CE97-D8EF-4704-961A-040955476B09}"/>
              </a:ext>
            </a:extLst>
          </p:cNvPr>
          <p:cNvSpPr txBox="1"/>
          <p:nvPr/>
        </p:nvSpPr>
        <p:spPr>
          <a:xfrm>
            <a:off x="2993181" y="375691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DD368FB-14D4-4B0C-AD13-75C1674AE8B9}"/>
              </a:ext>
            </a:extLst>
          </p:cNvPr>
          <p:cNvSpPr txBox="1"/>
          <p:nvPr/>
        </p:nvSpPr>
        <p:spPr>
          <a:xfrm>
            <a:off x="816687" y="1591445"/>
            <a:ext cx="3466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Función de masa de la uniforme discreta </a:t>
            </a:r>
          </a:p>
          <a:p>
            <a:r>
              <a:rPr lang="es-ES" dirty="0"/>
              <a:t>con tres eventos: a, b y c</a:t>
            </a:r>
            <a:endParaRPr lang="en-U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510526B-D854-4852-AE7F-B69B874AF7E2}"/>
              </a:ext>
            </a:extLst>
          </p:cNvPr>
          <p:cNvSpPr txBox="1"/>
          <p:nvPr/>
        </p:nvSpPr>
        <p:spPr>
          <a:xfrm>
            <a:off x="2450333" y="3765589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1E91062C-EAFC-48BE-AB1E-4617018B1122}"/>
              </a:ext>
            </a:extLst>
          </p:cNvPr>
          <p:cNvCxnSpPr/>
          <p:nvPr/>
        </p:nvCxnSpPr>
        <p:spPr>
          <a:xfrm>
            <a:off x="2538641" y="3114514"/>
            <a:ext cx="0" cy="6690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F72BD6C0-E1B8-405F-9EDB-94BF20DB9F03}"/>
              </a:ext>
            </a:extLst>
          </p:cNvPr>
          <p:cNvSpPr/>
          <p:nvPr/>
        </p:nvSpPr>
        <p:spPr>
          <a:xfrm>
            <a:off x="1927427" y="3004690"/>
            <a:ext cx="107943" cy="107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20511CE3-60B8-4965-B5B1-2E241B98A65E}"/>
              </a:ext>
            </a:extLst>
          </p:cNvPr>
          <p:cNvSpPr/>
          <p:nvPr/>
        </p:nvSpPr>
        <p:spPr>
          <a:xfrm>
            <a:off x="2484224" y="3006570"/>
            <a:ext cx="107943" cy="107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86CAF45-B09F-498A-9647-7FB07BCA495A}"/>
              </a:ext>
            </a:extLst>
          </p:cNvPr>
          <p:cNvSpPr/>
          <p:nvPr/>
        </p:nvSpPr>
        <p:spPr>
          <a:xfrm>
            <a:off x="3054173" y="3006570"/>
            <a:ext cx="107943" cy="1079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lorida ruleta de casino. ilustración. | Vector Premium">
            <a:extLst>
              <a:ext uri="{FF2B5EF4-FFF2-40B4-BE49-F238E27FC236}">
                <a16:creationId xmlns:a16="http://schemas.microsoft.com/office/drawing/2014/main" id="{EF85CB73-3D91-49FB-9377-472459195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000" y="2133381"/>
            <a:ext cx="2293758" cy="229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0BE3FE49-19F4-4661-949B-C1B0B5E2616F}"/>
              </a:ext>
            </a:extLst>
          </p:cNvPr>
          <p:cNvSpPr txBox="1"/>
          <p:nvPr/>
        </p:nvSpPr>
        <p:spPr>
          <a:xfrm>
            <a:off x="4861300" y="1591445"/>
            <a:ext cx="3466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Función de masa de la uniforme discreta </a:t>
            </a:r>
          </a:p>
          <a:p>
            <a:r>
              <a:rPr lang="es-ES" dirty="0"/>
              <a:t>con 18 eventos uniformes: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DCE32D0-8055-41F3-B883-3A66DF578613}"/>
              </a:ext>
            </a:extLst>
          </p:cNvPr>
          <p:cNvSpPr txBox="1"/>
          <p:nvPr/>
        </p:nvSpPr>
        <p:spPr>
          <a:xfrm>
            <a:off x="906425" y="4306387"/>
            <a:ext cx="368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 Obtener números aleatorios equiprobables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113064" y="164895"/>
            <a:ext cx="8902749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27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Uniforme continua</a:t>
            </a:r>
            <a:endParaRPr sz="27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BE3FE49-19F4-4661-949B-C1B0B5E2616F}"/>
              </a:ext>
            </a:extLst>
          </p:cNvPr>
          <p:cNvSpPr txBox="1"/>
          <p:nvPr/>
        </p:nvSpPr>
        <p:spPr>
          <a:xfrm>
            <a:off x="139683" y="1630784"/>
            <a:ext cx="2749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hacemos tender los eventos a infinito, llegamos a la distribución continua uniforme.</a:t>
            </a: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F869567-9B11-4E11-B6A7-DF00D065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114" y="1630784"/>
            <a:ext cx="3249682" cy="32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9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Gráficamente, uniforme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8D65177-4613-4B42-A638-A12A1DCB1FE8}"/>
              </a:ext>
            </a:extLst>
          </p:cNvPr>
          <p:cNvSpPr txBox="1"/>
          <p:nvPr/>
        </p:nvSpPr>
        <p:spPr>
          <a:xfrm>
            <a:off x="52856" y="1893482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Función de densidad: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9FE71A-142F-4668-8316-0CFC82DCE36C}"/>
              </a:ext>
            </a:extLst>
          </p:cNvPr>
          <p:cNvSpPr txBox="1"/>
          <p:nvPr/>
        </p:nvSpPr>
        <p:spPr>
          <a:xfrm>
            <a:off x="17733" y="3585555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Función acumulada/</a:t>
            </a:r>
          </a:p>
          <a:p>
            <a:r>
              <a:rPr lang="es-ES" dirty="0"/>
              <a:t>Probabilidad:</a:t>
            </a:r>
            <a:endParaRPr lang="en-U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CA0E8BE-B891-4262-BDF3-843F3D79F02F}"/>
              </a:ext>
            </a:extLst>
          </p:cNvPr>
          <p:cNvCxnSpPr/>
          <p:nvPr/>
        </p:nvCxnSpPr>
        <p:spPr>
          <a:xfrm>
            <a:off x="3213434" y="1399168"/>
            <a:ext cx="0" cy="1273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636703C-5A5E-47CA-8104-E339DC22C138}"/>
              </a:ext>
            </a:extLst>
          </p:cNvPr>
          <p:cNvCxnSpPr>
            <a:cxnSpLocks/>
          </p:cNvCxnSpPr>
          <p:nvPr/>
        </p:nvCxnSpPr>
        <p:spPr>
          <a:xfrm>
            <a:off x="3213434" y="2672491"/>
            <a:ext cx="20595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062F11E-B18C-4A51-98F1-AEECAFF24F47}"/>
                  </a:ext>
                </a:extLst>
              </p:cNvPr>
              <p:cNvSpPr txBox="1"/>
              <p:nvPr/>
            </p:nvSpPr>
            <p:spPr>
              <a:xfrm>
                <a:off x="2599933" y="1245279"/>
                <a:ext cx="5881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062F11E-B18C-4A51-98F1-AEECAFF24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933" y="1245279"/>
                <a:ext cx="588110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0DF30E-1B10-4C1E-8B8E-3E6052E1C289}"/>
                  </a:ext>
                </a:extLst>
              </p:cNvPr>
              <p:cNvSpPr txBox="1"/>
              <p:nvPr/>
            </p:nvSpPr>
            <p:spPr>
              <a:xfrm>
                <a:off x="5189520" y="2636521"/>
                <a:ext cx="335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70DF30E-1B10-4C1E-8B8E-3E6052E1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520" y="2636521"/>
                <a:ext cx="33598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50C20BC-033F-460E-97D3-5C870DC4AF3F}"/>
              </a:ext>
            </a:extLst>
          </p:cNvPr>
          <p:cNvCxnSpPr/>
          <p:nvPr/>
        </p:nvCxnSpPr>
        <p:spPr>
          <a:xfrm>
            <a:off x="3674907" y="2003432"/>
            <a:ext cx="115380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84B9468-CA8F-4A27-A78A-DB85B14DE7C2}"/>
              </a:ext>
            </a:extLst>
          </p:cNvPr>
          <p:cNvCxnSpPr/>
          <p:nvPr/>
        </p:nvCxnSpPr>
        <p:spPr>
          <a:xfrm>
            <a:off x="3674907" y="2003432"/>
            <a:ext cx="0" cy="6690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0FB0135-1CA3-4C98-A772-72E8085357D0}"/>
              </a:ext>
            </a:extLst>
          </p:cNvPr>
          <p:cNvCxnSpPr/>
          <p:nvPr/>
        </p:nvCxnSpPr>
        <p:spPr>
          <a:xfrm>
            <a:off x="4801653" y="2003432"/>
            <a:ext cx="0" cy="6690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835DDF9-A0C7-488B-9A94-A6DF00EA4B97}"/>
              </a:ext>
            </a:extLst>
          </p:cNvPr>
          <p:cNvSpPr txBox="1"/>
          <p:nvPr/>
        </p:nvSpPr>
        <p:spPr>
          <a:xfrm>
            <a:off x="3532881" y="264583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4A5CE97-D8EF-4704-961A-040955476B09}"/>
              </a:ext>
            </a:extLst>
          </p:cNvPr>
          <p:cNvSpPr txBox="1"/>
          <p:nvPr/>
        </p:nvSpPr>
        <p:spPr>
          <a:xfrm>
            <a:off x="4686689" y="26458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0E057F4-E188-4FBA-B052-052F1F68ED5C}"/>
              </a:ext>
            </a:extLst>
          </p:cNvPr>
          <p:cNvCxnSpPr/>
          <p:nvPr/>
        </p:nvCxnSpPr>
        <p:spPr>
          <a:xfrm>
            <a:off x="3213434" y="3018404"/>
            <a:ext cx="0" cy="1273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FD798BD-210B-4457-8CC7-AEF4832FD25F}"/>
              </a:ext>
            </a:extLst>
          </p:cNvPr>
          <p:cNvCxnSpPr>
            <a:cxnSpLocks/>
          </p:cNvCxnSpPr>
          <p:nvPr/>
        </p:nvCxnSpPr>
        <p:spPr>
          <a:xfrm>
            <a:off x="3213434" y="4291727"/>
            <a:ext cx="20595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06AC989-3E2D-4389-9837-091BDA67B21A}"/>
                  </a:ext>
                </a:extLst>
              </p:cNvPr>
              <p:cNvSpPr txBox="1"/>
              <p:nvPr/>
            </p:nvSpPr>
            <p:spPr>
              <a:xfrm>
                <a:off x="2672739" y="2900290"/>
                <a:ext cx="5994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06AC989-3E2D-4389-9837-091BDA67B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739" y="2900290"/>
                <a:ext cx="599459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02A4EAF-65A7-466B-870C-F6E00C579C35}"/>
                  </a:ext>
                </a:extLst>
              </p:cNvPr>
              <p:cNvSpPr txBox="1"/>
              <p:nvPr/>
            </p:nvSpPr>
            <p:spPr>
              <a:xfrm>
                <a:off x="5189520" y="4255757"/>
                <a:ext cx="335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02A4EAF-65A7-466B-870C-F6E00C579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520" y="4255757"/>
                <a:ext cx="33598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E995921-2F1D-463D-AD24-4F93283147BC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3674907" y="3621013"/>
            <a:ext cx="1126746" cy="66905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796272F-5EAE-48ED-B83B-7B079ED07C2A}"/>
              </a:ext>
            </a:extLst>
          </p:cNvPr>
          <p:cNvCxnSpPr>
            <a:cxnSpLocks/>
          </p:cNvCxnSpPr>
          <p:nvPr/>
        </p:nvCxnSpPr>
        <p:spPr>
          <a:xfrm flipH="1">
            <a:off x="3256163" y="3621013"/>
            <a:ext cx="1545490" cy="82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ABE2DDC-0050-41A2-87DA-ED6BA9D96B6F}"/>
              </a:ext>
            </a:extLst>
          </p:cNvPr>
          <p:cNvCxnSpPr/>
          <p:nvPr/>
        </p:nvCxnSpPr>
        <p:spPr>
          <a:xfrm>
            <a:off x="4801653" y="3622668"/>
            <a:ext cx="0" cy="6690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729F15-98B3-4077-878C-6C3E23E7F249}"/>
              </a:ext>
            </a:extLst>
          </p:cNvPr>
          <p:cNvSpPr txBox="1"/>
          <p:nvPr/>
        </p:nvSpPr>
        <p:spPr>
          <a:xfrm>
            <a:off x="3532881" y="42900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  <a:endParaRPr lang="en-U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98B1C4C-0101-4073-9CBC-194E7F2B6697}"/>
              </a:ext>
            </a:extLst>
          </p:cNvPr>
          <p:cNvSpPr txBox="1"/>
          <p:nvPr/>
        </p:nvSpPr>
        <p:spPr>
          <a:xfrm>
            <a:off x="4686689" y="42650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</a:t>
            </a:r>
            <a:endParaRPr lang="en-US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230A4D3-B23C-4B33-B0FF-121B686067F2}"/>
              </a:ext>
            </a:extLst>
          </p:cNvPr>
          <p:cNvCxnSpPr/>
          <p:nvPr/>
        </p:nvCxnSpPr>
        <p:spPr>
          <a:xfrm>
            <a:off x="3674907" y="3639491"/>
            <a:ext cx="0" cy="66905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B302F08-1A9A-455F-A99C-51BD9A9EF705}"/>
              </a:ext>
            </a:extLst>
          </p:cNvPr>
          <p:cNvSpPr txBox="1"/>
          <p:nvPr/>
        </p:nvSpPr>
        <p:spPr>
          <a:xfrm>
            <a:off x="2958360" y="34951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n-U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37DD932-2001-4F38-BF86-4DF7746B6139}"/>
              </a:ext>
            </a:extLst>
          </p:cNvPr>
          <p:cNvSpPr txBox="1"/>
          <p:nvPr/>
        </p:nvSpPr>
        <p:spPr>
          <a:xfrm>
            <a:off x="2964039" y="41111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DF767AFD-C025-4036-A425-0DA72D2FB007}"/>
                  </a:ext>
                </a:extLst>
              </p:cNvPr>
              <p:cNvSpPr txBox="1"/>
              <p:nvPr/>
            </p:nvSpPr>
            <p:spPr>
              <a:xfrm>
                <a:off x="5928399" y="1733304"/>
                <a:ext cx="1242391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DF767AFD-C025-4036-A425-0DA72D2FB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99" y="1733304"/>
                <a:ext cx="1242391" cy="497059"/>
              </a:xfrm>
              <a:prstGeom prst="rect">
                <a:avLst/>
              </a:prstGeom>
              <a:blipFill>
                <a:blip r:embed="rId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D3E263E6-15BD-4837-9C6C-FB1F4791E956}"/>
                  </a:ext>
                </a:extLst>
              </p:cNvPr>
              <p:cNvSpPr txBox="1"/>
              <p:nvPr/>
            </p:nvSpPr>
            <p:spPr>
              <a:xfrm>
                <a:off x="5928398" y="3305837"/>
                <a:ext cx="1242391" cy="461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D3E263E6-15BD-4837-9C6C-FB1F4791E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98" y="3305837"/>
                <a:ext cx="1242391" cy="461280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E5CD3588-CD5D-409E-BFEB-296953E2569B}"/>
              </a:ext>
            </a:extLst>
          </p:cNvPr>
          <p:cNvSpPr txBox="1"/>
          <p:nvPr/>
        </p:nvSpPr>
        <p:spPr>
          <a:xfrm>
            <a:off x="7417750" y="3382588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proporci</a:t>
            </a:r>
            <a:r>
              <a:rPr lang="es-ES" dirty="0" err="1"/>
              <a:t>ón</a:t>
            </a:r>
            <a:r>
              <a:rPr lang="es-ES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la usamos?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EA21A7B-0FAB-462A-9B88-E0E1852C74A9}"/>
                  </a:ext>
                </a:extLst>
              </p:cNvPr>
              <p:cNvSpPr txBox="1"/>
              <p:nvPr/>
            </p:nvSpPr>
            <p:spPr>
              <a:xfrm>
                <a:off x="457200" y="1530112"/>
                <a:ext cx="5753100" cy="2925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Acumulada de la </a:t>
                </a:r>
                <a:r>
                  <a:rPr lang="en-US" dirty="0" err="1"/>
                  <a:t>uniforme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s-ES" b="0" dirty="0"/>
              </a:p>
              <a:p>
                <a:endParaRPr lang="es-ES" b="0" dirty="0"/>
              </a:p>
              <a:p>
                <a:r>
                  <a:rPr lang="en-US" dirty="0" err="1"/>
                  <a:t>Acumulada</a:t>
                </a:r>
                <a:r>
                  <a:rPr lang="en-US" dirty="0"/>
                  <a:t> de la target/custom: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Buscamos </a:t>
                </a:r>
                <a:r>
                  <a:rPr lang="en-US" dirty="0" err="1"/>
                  <a:t>recuperar</a:t>
                </a:r>
                <a:r>
                  <a:rPr lang="en-US" dirty="0"/>
                  <a:t> el </a:t>
                </a:r>
                <a:r>
                  <a:rPr lang="en-US" dirty="0" err="1"/>
                  <a:t>dominio</a:t>
                </a:r>
                <a:r>
                  <a:rPr lang="en-US" dirty="0"/>
                  <a:t> de la target y </a:t>
                </a:r>
                <a:r>
                  <a:rPr lang="en-US" dirty="0" err="1"/>
                  <a:t>suponemos</a:t>
                </a:r>
                <a:r>
                  <a:rPr lang="en-US" dirty="0"/>
                  <a:t>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>
                        <a:latin typeface="Cambria Math" panose="02040503050406030204" pitchFamily="18" charset="0"/>
                      </a:rPr>
                      <m:t>U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son </a:t>
                </a:r>
                <a:r>
                  <a:rPr lang="en-US" dirty="0" err="1"/>
                  <a:t>valores</a:t>
                </a:r>
                <a:r>
                  <a:rPr lang="en-US" dirty="0"/>
                  <a:t> de la imagen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 err="1"/>
                  <a:t>Entonces</a:t>
                </a:r>
                <a:r>
                  <a:rPr lang="en-US" dirty="0"/>
                  <a:t>: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s-E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s-E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𝐔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EA21A7B-0FAB-462A-9B88-E0E1852C7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30112"/>
                <a:ext cx="5753100" cy="2925544"/>
              </a:xfrm>
              <a:prstGeom prst="rect">
                <a:avLst/>
              </a:prstGeom>
              <a:blipFill>
                <a:blip r:embed="rId3"/>
                <a:stretch>
                  <a:fillRect l="-318" t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21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32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quiere decir gráficamente?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1B794C2-79F6-46AB-9F06-ABEEFCF46E55}"/>
              </a:ext>
            </a:extLst>
          </p:cNvPr>
          <p:cNvGrpSpPr/>
          <p:nvPr/>
        </p:nvGrpSpPr>
        <p:grpSpPr>
          <a:xfrm>
            <a:off x="148614" y="1798711"/>
            <a:ext cx="4213836" cy="2569023"/>
            <a:chOff x="701064" y="2243065"/>
            <a:chExt cx="2852770" cy="1697558"/>
          </a:xfrm>
        </p:grpSpPr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B95B1CE2-EADC-431F-BE8C-D269F51D5B0C}"/>
                </a:ext>
              </a:extLst>
            </p:cNvPr>
            <p:cNvCxnSpPr/>
            <p:nvPr/>
          </p:nvCxnSpPr>
          <p:spPr>
            <a:xfrm>
              <a:off x="1241759" y="2361179"/>
              <a:ext cx="0" cy="12733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C2F3C8E6-8945-4DB6-8836-101C362B6546}"/>
                </a:ext>
              </a:extLst>
            </p:cNvPr>
            <p:cNvCxnSpPr>
              <a:cxnSpLocks/>
            </p:cNvCxnSpPr>
            <p:nvPr/>
          </p:nvCxnSpPr>
          <p:spPr>
            <a:xfrm>
              <a:off x="1241759" y="3634502"/>
              <a:ext cx="205953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1C89E7DC-3398-463B-A937-F4D418031ADA}"/>
                    </a:ext>
                  </a:extLst>
                </p:cNvPr>
                <p:cNvSpPr txBox="1"/>
                <p:nvPr/>
              </p:nvSpPr>
              <p:spPr>
                <a:xfrm>
                  <a:off x="701064" y="2243065"/>
                  <a:ext cx="413257" cy="2033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1C89E7DC-3398-463B-A937-F4D418031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64" y="2243065"/>
                  <a:ext cx="413257" cy="203373"/>
                </a:xfrm>
                <a:prstGeom prst="rect">
                  <a:avLst/>
                </a:prstGeom>
                <a:blipFill>
                  <a:blip r:embed="rId3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88E3CBBB-9F60-4E1D-9D29-A909750A917C}"/>
                    </a:ext>
                  </a:extLst>
                </p:cNvPr>
                <p:cNvSpPr txBox="1"/>
                <p:nvPr/>
              </p:nvSpPr>
              <p:spPr>
                <a:xfrm>
                  <a:off x="3217845" y="3598532"/>
                  <a:ext cx="3359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88E3CBBB-9F60-4E1D-9D29-A909750A9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7845" y="3598532"/>
                  <a:ext cx="335989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B442F83F-8673-47D4-A197-3F2B3947C8C0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1703232" y="2963788"/>
              <a:ext cx="1126746" cy="66905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F3178E5D-84A4-40B0-A278-038DAAB2E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488" y="2963788"/>
              <a:ext cx="1545490" cy="82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B0C0BE22-40D1-4733-BDB7-DCD8F3859FEE}"/>
                </a:ext>
              </a:extLst>
            </p:cNvPr>
            <p:cNvCxnSpPr/>
            <p:nvPr/>
          </p:nvCxnSpPr>
          <p:spPr>
            <a:xfrm>
              <a:off x="2829978" y="2965443"/>
              <a:ext cx="0" cy="66905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70BEA91-4947-43E2-BD02-562FB882D2B4}"/>
                </a:ext>
              </a:extLst>
            </p:cNvPr>
            <p:cNvSpPr txBox="1"/>
            <p:nvPr/>
          </p:nvSpPr>
          <p:spPr>
            <a:xfrm>
              <a:off x="1561206" y="36328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a</a:t>
              </a:r>
              <a:endParaRPr lang="en-US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AFBEB684-FADA-4830-94A8-7CC09CBB7A28}"/>
                </a:ext>
              </a:extLst>
            </p:cNvPr>
            <p:cNvSpPr txBox="1"/>
            <p:nvPr/>
          </p:nvSpPr>
          <p:spPr>
            <a:xfrm>
              <a:off x="2715014" y="36078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b</a:t>
              </a:r>
              <a:endParaRPr lang="en-U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E3E41DE7-AB98-4AC3-8E42-570A0EB32326}"/>
                </a:ext>
              </a:extLst>
            </p:cNvPr>
            <p:cNvCxnSpPr/>
            <p:nvPr/>
          </p:nvCxnSpPr>
          <p:spPr>
            <a:xfrm>
              <a:off x="1703232" y="2982266"/>
              <a:ext cx="0" cy="66905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EB90E0D7-4BA5-4192-9B0A-E94993D48379}"/>
                </a:ext>
              </a:extLst>
            </p:cNvPr>
            <p:cNvSpPr txBox="1"/>
            <p:nvPr/>
          </p:nvSpPr>
          <p:spPr>
            <a:xfrm>
              <a:off x="986685" y="283789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1</a:t>
              </a:r>
              <a:endParaRPr lang="en-US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B507AEE2-B745-4C06-8582-881EA7EB3485}"/>
                </a:ext>
              </a:extLst>
            </p:cNvPr>
            <p:cNvSpPr txBox="1"/>
            <p:nvPr/>
          </p:nvSpPr>
          <p:spPr>
            <a:xfrm>
              <a:off x="992364" y="345395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0</a:t>
              </a:r>
              <a:endParaRPr lang="en-US" dirty="0"/>
            </a:p>
          </p:txBody>
        </p:sp>
      </p:grp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050EFBE-A89F-40C2-8AF9-C954C343E772}"/>
              </a:ext>
            </a:extLst>
          </p:cNvPr>
          <p:cNvCxnSpPr/>
          <p:nvPr/>
        </p:nvCxnSpPr>
        <p:spPr>
          <a:xfrm>
            <a:off x="5370662" y="1977460"/>
            <a:ext cx="0" cy="1927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314E4B9-DA5D-4AC0-92BB-B793B5A5F3FE}"/>
              </a:ext>
            </a:extLst>
          </p:cNvPr>
          <p:cNvCxnSpPr>
            <a:cxnSpLocks/>
          </p:cNvCxnSpPr>
          <p:nvPr/>
        </p:nvCxnSpPr>
        <p:spPr>
          <a:xfrm>
            <a:off x="5370662" y="3904462"/>
            <a:ext cx="3042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B4BD83E-0A9D-4FC6-B739-3E38BDF74A52}"/>
                  </a:ext>
                </a:extLst>
              </p:cNvPr>
              <p:cNvSpPr txBox="1"/>
              <p:nvPr/>
            </p:nvSpPr>
            <p:spPr>
              <a:xfrm>
                <a:off x="4572000" y="1798711"/>
                <a:ext cx="5948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B4BD83E-0A9D-4FC6-B739-3E38BDF74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98711"/>
                <a:ext cx="594843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A00E2F3-4125-4861-B300-074A07DD37FD}"/>
                  </a:ext>
                </a:extLst>
              </p:cNvPr>
              <p:cNvSpPr txBox="1"/>
              <p:nvPr/>
            </p:nvSpPr>
            <p:spPr>
              <a:xfrm>
                <a:off x="8289546" y="3850026"/>
                <a:ext cx="496290" cy="465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A00E2F3-4125-4861-B300-074A07DD3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546" y="3850026"/>
                <a:ext cx="496290" cy="4657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F35B325-D2F3-4338-A576-382841807F00}"/>
              </a:ext>
            </a:extLst>
          </p:cNvPr>
          <p:cNvCxnSpPr>
            <a:cxnSpLocks/>
          </p:cNvCxnSpPr>
          <p:nvPr/>
        </p:nvCxnSpPr>
        <p:spPr>
          <a:xfrm flipH="1">
            <a:off x="5389329" y="2903379"/>
            <a:ext cx="290021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E9DF5A8-5FBC-4DC2-9202-4C2D3DB6B576}"/>
              </a:ext>
            </a:extLst>
          </p:cNvPr>
          <p:cNvSpPr txBox="1"/>
          <p:nvPr/>
        </p:nvSpPr>
        <p:spPr>
          <a:xfrm>
            <a:off x="4993892" y="2698904"/>
            <a:ext cx="419574" cy="465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n-U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5761AEB-BAC5-4B29-B073-F7446C8F383B}"/>
              </a:ext>
            </a:extLst>
          </p:cNvPr>
          <p:cNvSpPr txBox="1"/>
          <p:nvPr/>
        </p:nvSpPr>
        <p:spPr>
          <a:xfrm>
            <a:off x="5002280" y="3631227"/>
            <a:ext cx="419574" cy="465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  <a:endParaRPr lang="en-US" dirty="0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F14AB67C-C879-40D5-A12A-E37260005816}"/>
              </a:ext>
            </a:extLst>
          </p:cNvPr>
          <p:cNvSpPr/>
          <p:nvPr/>
        </p:nvSpPr>
        <p:spPr>
          <a:xfrm>
            <a:off x="5370661" y="2901113"/>
            <a:ext cx="3035300" cy="997768"/>
          </a:xfrm>
          <a:custGeom>
            <a:avLst/>
            <a:gdLst>
              <a:gd name="connsiteX0" fmla="*/ 0 w 3035300"/>
              <a:gd name="connsiteY0" fmla="*/ 997768 h 997768"/>
              <a:gd name="connsiteX1" fmla="*/ 552450 w 3035300"/>
              <a:gd name="connsiteY1" fmla="*/ 737418 h 997768"/>
              <a:gd name="connsiteX2" fmla="*/ 831850 w 3035300"/>
              <a:gd name="connsiteY2" fmla="*/ 369118 h 997768"/>
              <a:gd name="connsiteX3" fmla="*/ 1498600 w 3035300"/>
              <a:gd name="connsiteY3" fmla="*/ 273868 h 997768"/>
              <a:gd name="connsiteX4" fmla="*/ 1765300 w 3035300"/>
              <a:gd name="connsiteY4" fmla="*/ 89718 h 997768"/>
              <a:gd name="connsiteX5" fmla="*/ 2082800 w 3035300"/>
              <a:gd name="connsiteY5" fmla="*/ 7168 h 997768"/>
              <a:gd name="connsiteX6" fmla="*/ 3035300 w 3035300"/>
              <a:gd name="connsiteY6" fmla="*/ 7168 h 997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5300" h="997768">
                <a:moveTo>
                  <a:pt x="0" y="997768"/>
                </a:moveTo>
                <a:cubicBezTo>
                  <a:pt x="206904" y="919980"/>
                  <a:pt x="413808" y="842193"/>
                  <a:pt x="552450" y="737418"/>
                </a:cubicBezTo>
                <a:cubicBezTo>
                  <a:pt x="691092" y="632643"/>
                  <a:pt x="674158" y="446376"/>
                  <a:pt x="831850" y="369118"/>
                </a:cubicBezTo>
                <a:cubicBezTo>
                  <a:pt x="989542" y="291860"/>
                  <a:pt x="1343025" y="320435"/>
                  <a:pt x="1498600" y="273868"/>
                </a:cubicBezTo>
                <a:cubicBezTo>
                  <a:pt x="1654175" y="227301"/>
                  <a:pt x="1667933" y="134168"/>
                  <a:pt x="1765300" y="89718"/>
                </a:cubicBezTo>
                <a:cubicBezTo>
                  <a:pt x="1862667" y="45268"/>
                  <a:pt x="1871133" y="20926"/>
                  <a:pt x="2082800" y="7168"/>
                </a:cubicBezTo>
                <a:cubicBezTo>
                  <a:pt x="2294467" y="-6590"/>
                  <a:pt x="2854325" y="2935"/>
                  <a:pt x="3035300" y="716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46C86490-AD2C-4A57-9ABB-FA0696A9FE50}"/>
              </a:ext>
            </a:extLst>
          </p:cNvPr>
          <p:cNvCxnSpPr>
            <a:cxnSpLocks/>
            <a:endCxn id="38" idx="3"/>
          </p:cNvCxnSpPr>
          <p:nvPr/>
        </p:nvCxnSpPr>
        <p:spPr>
          <a:xfrm>
            <a:off x="947276" y="3164683"/>
            <a:ext cx="5921985" cy="10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8A28A05-7203-459C-94B6-3E7CEC5B6C50}"/>
              </a:ext>
            </a:extLst>
          </p:cNvPr>
          <p:cNvCxnSpPr>
            <a:cxnSpLocks/>
          </p:cNvCxnSpPr>
          <p:nvPr/>
        </p:nvCxnSpPr>
        <p:spPr>
          <a:xfrm>
            <a:off x="6843623" y="3192073"/>
            <a:ext cx="0" cy="6891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3C46E21-39B8-40C9-99C0-56FBC418148F}"/>
              </a:ext>
            </a:extLst>
          </p:cNvPr>
          <p:cNvSpPr txBox="1"/>
          <p:nvPr/>
        </p:nvSpPr>
        <p:spPr>
          <a:xfrm>
            <a:off x="6695015" y="389830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4397ED8C-9DB8-49D3-85A9-F56E7E16B042}"/>
                  </a:ext>
                </a:extLst>
              </p:cNvPr>
              <p:cNvSpPr txBox="1"/>
              <p:nvPr/>
            </p:nvSpPr>
            <p:spPr>
              <a:xfrm>
                <a:off x="173805" y="1239441"/>
                <a:ext cx="4589090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s-E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s-E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𝐔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s-E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4397ED8C-9DB8-49D3-85A9-F56E7E16B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05" y="1239441"/>
                <a:ext cx="4589090" cy="312586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08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Caso: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95359AB-95EC-4DDB-8781-56F965246693}"/>
              </a:ext>
            </a:extLst>
          </p:cNvPr>
          <p:cNvSpPr txBox="1"/>
          <p:nvPr/>
        </p:nvSpPr>
        <p:spPr>
          <a:xfrm>
            <a:off x="5541921" y="1584291"/>
            <a:ext cx="34786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Cami</a:t>
            </a:r>
            <a:r>
              <a:rPr lang="es-ES" dirty="0"/>
              <a:t>, Rulo, Lara y Mati se reúnen a comer.</a:t>
            </a:r>
          </a:p>
          <a:p>
            <a:endParaRPr lang="es-ES" dirty="0"/>
          </a:p>
          <a:p>
            <a:r>
              <a:rPr lang="es-ES" dirty="0"/>
              <a:t>Al terminar, empieza la pelea por saber quién tiene que lavar los platos.</a:t>
            </a:r>
          </a:p>
          <a:p>
            <a:endParaRPr lang="es-ES" dirty="0"/>
          </a:p>
          <a:p>
            <a:r>
              <a:rPr lang="es-ES" u="sng" dirty="0"/>
              <a:t>Propuestas:</a:t>
            </a:r>
          </a:p>
          <a:p>
            <a:pPr marL="285750" indent="-285750">
              <a:buFontTx/>
              <a:buChar char="-"/>
            </a:pPr>
            <a:r>
              <a:rPr lang="es-ES" dirty="0"/>
              <a:t>El dueño de la casa</a:t>
            </a:r>
          </a:p>
          <a:p>
            <a:pPr marL="285750" indent="-285750">
              <a:buFontTx/>
              <a:buChar char="-"/>
            </a:pPr>
            <a:r>
              <a:rPr lang="es-ES" dirty="0"/>
              <a:t>Al que le tocó la hoja de laurel</a:t>
            </a:r>
          </a:p>
          <a:p>
            <a:pPr marL="285750" indent="-285750">
              <a:buFontTx/>
              <a:buChar char="-"/>
            </a:pPr>
            <a:r>
              <a:rPr lang="es-ES" dirty="0"/>
              <a:t>El que puso menos plata</a:t>
            </a:r>
          </a:p>
          <a:p>
            <a:pPr marL="285750" indent="-285750">
              <a:buFontTx/>
              <a:buChar char="-"/>
            </a:pPr>
            <a:r>
              <a:rPr lang="es-ES" dirty="0"/>
              <a:t>Probabilidad proporcional a la cantidad de plata que puso cada uno.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r>
              <a:rPr lang="es-ES" b="1" dirty="0"/>
              <a:t>¿Cuál es </a:t>
            </a:r>
            <a:r>
              <a:rPr lang="es-ES" b="1" dirty="0" err="1"/>
              <a:t>random</a:t>
            </a:r>
            <a:r>
              <a:rPr lang="es-ES" b="1" dirty="0"/>
              <a:t> y cuál determinista?</a:t>
            </a:r>
          </a:p>
        </p:txBody>
      </p:sp>
      <p:pic>
        <p:nvPicPr>
          <p:cNvPr id="2054" name="Picture 6" descr="Free Living Through Dirty Dishes. A kitchen Kerouac walks away from the… |  by Richard DiDio | FractaLife | Medium">
            <a:extLst>
              <a:ext uri="{FF2B5EF4-FFF2-40B4-BE49-F238E27FC236}">
                <a16:creationId xmlns:a16="http://schemas.microsoft.com/office/drawing/2014/main" id="{9F04FBDC-7DE8-490A-9A7C-AE5D0600C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3" y="1682648"/>
            <a:ext cx="5294636" cy="248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46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¿Cómo decidimos proporcionalmente a la cantidad de plata que puso cada uno?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62" name="Tabla 62">
            <a:extLst>
              <a:ext uri="{FF2B5EF4-FFF2-40B4-BE49-F238E27FC236}">
                <a16:creationId xmlns:a16="http://schemas.microsoft.com/office/drawing/2014/main" id="{4FE3A674-E30A-4EA0-B1B6-E9F202E42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283848"/>
              </p:ext>
            </p:extLst>
          </p:nvPr>
        </p:nvGraphicFramePr>
        <p:xfrm>
          <a:off x="1169988" y="1712982"/>
          <a:ext cx="35418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val="3214350749"/>
                    </a:ext>
                  </a:extLst>
                </a:gridCol>
                <a:gridCol w="2025968">
                  <a:extLst>
                    <a:ext uri="{9D8B030D-6E8A-4147-A177-3AD203B41FA5}">
                      <a16:colId xmlns:a16="http://schemas.microsoft.com/office/drawing/2014/main" val="558563208"/>
                    </a:ext>
                  </a:extLst>
                </a:gridCol>
                <a:gridCol w="869467">
                  <a:extLst>
                    <a:ext uri="{9D8B030D-6E8A-4147-A177-3AD203B41FA5}">
                      <a16:colId xmlns:a16="http://schemas.microsoft.com/office/drawing/2014/main" val="14436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Pagó: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Monto: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5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Cami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Cervezas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1500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90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Rulo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Fósforos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5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Carne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2230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2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Mati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Ensalada/condimentos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620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091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s-ES" b="1" dirty="0"/>
                        <a:t>TOTAL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4425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57503"/>
                  </a:ext>
                </a:extLst>
              </a:tr>
            </a:tbl>
          </a:graphicData>
        </a:graphic>
      </p:graphicFrame>
      <p:pic>
        <p:nvPicPr>
          <p:cNvPr id="4098" name="Picture 2" descr="Alfombrillas de ratón Whatsapp | Zazzle.es">
            <a:extLst>
              <a:ext uri="{FF2B5EF4-FFF2-40B4-BE49-F238E27FC236}">
                <a16:creationId xmlns:a16="http://schemas.microsoft.com/office/drawing/2014/main" id="{0C94BE9F-2DA7-4D8E-96E9-7355ACE1B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445613"/>
            <a:ext cx="388937" cy="38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1E0F4793-612F-4F05-A712-F51336F8D3C8}"/>
                  </a:ext>
                </a:extLst>
              </p:cNvPr>
              <p:cNvSpPr txBox="1"/>
              <p:nvPr/>
            </p:nvSpPr>
            <p:spPr>
              <a:xfrm>
                <a:off x="5865743" y="1712982"/>
                <a:ext cx="2108269" cy="2282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𝑀𝑜𝑛𝑡𝑜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000" b="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 err="1"/>
                  <a:t>Proporción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justa</a:t>
                </a:r>
                <a:r>
                  <a:rPr lang="en-US" sz="2000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1E0F4793-612F-4F05-A712-F51336F8D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743" y="1712982"/>
                <a:ext cx="2108269" cy="2282163"/>
              </a:xfrm>
              <a:prstGeom prst="rect">
                <a:avLst/>
              </a:prstGeom>
              <a:blipFill>
                <a:blip r:embed="rId4"/>
                <a:stretch>
                  <a:fillRect l="-2890" r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1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Función de masa: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1E0F4793-612F-4F05-A712-F51336F8D3C8}"/>
                  </a:ext>
                </a:extLst>
              </p:cNvPr>
              <p:cNvSpPr txBox="1"/>
              <p:nvPr/>
            </p:nvSpPr>
            <p:spPr>
              <a:xfrm>
                <a:off x="895350" y="3266314"/>
                <a:ext cx="1764457" cy="1589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𝑀𝑜𝑛𝑡𝑜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en-US" sz="1500" dirty="0" err="1"/>
                  <a:t>Proporción</a:t>
                </a:r>
                <a:r>
                  <a:rPr lang="en-US" sz="1500" dirty="0"/>
                  <a:t> </a:t>
                </a:r>
                <a:r>
                  <a:rPr lang="en-US" sz="1500" dirty="0" err="1"/>
                  <a:t>justa</a:t>
                </a:r>
                <a:r>
                  <a:rPr lang="en-US" sz="1500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1E0F4793-612F-4F05-A712-F51336F8D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50" y="3266314"/>
                <a:ext cx="1764457" cy="1589666"/>
              </a:xfrm>
              <a:prstGeom prst="rect">
                <a:avLst/>
              </a:prstGeom>
              <a:blipFill>
                <a:blip r:embed="rId3"/>
                <a:stretch>
                  <a:fillRect l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a 62">
            <a:extLst>
              <a:ext uri="{FF2B5EF4-FFF2-40B4-BE49-F238E27FC236}">
                <a16:creationId xmlns:a16="http://schemas.microsoft.com/office/drawing/2014/main" id="{F94EEFAF-0400-4F4C-99DB-BCEAD6342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42815"/>
              </p:ext>
            </p:extLst>
          </p:nvPr>
        </p:nvGraphicFramePr>
        <p:xfrm>
          <a:off x="381000" y="1328158"/>
          <a:ext cx="30904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758">
                  <a:extLst>
                    <a:ext uri="{9D8B030D-6E8A-4147-A177-3AD203B41FA5}">
                      <a16:colId xmlns:a16="http://schemas.microsoft.com/office/drawing/2014/main" val="3214350749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144362129"/>
                    </a:ext>
                  </a:extLst>
                </a:gridCol>
                <a:gridCol w="1301661">
                  <a:extLst>
                    <a:ext uri="{9D8B030D-6E8A-4147-A177-3AD203B41FA5}">
                      <a16:colId xmlns:a16="http://schemas.microsoft.com/office/drawing/2014/main" val="3755532696"/>
                    </a:ext>
                  </a:extLst>
                </a:gridCol>
              </a:tblGrid>
              <a:tr h="2689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Monto: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Proporción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51243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 err="1"/>
                        <a:t>Cami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/>
                        <a:t>0,04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90651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/>
                        <a:t>Rulo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56026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/>
                        <a:t>Lara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2230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28975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dirty="0"/>
                        <a:t>Mati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620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0,10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09119"/>
                  </a:ext>
                </a:extLst>
              </a:tr>
              <a:tr h="268983">
                <a:tc>
                  <a:txBody>
                    <a:bodyPr/>
                    <a:lstStyle/>
                    <a:p>
                      <a:r>
                        <a:rPr lang="es-ES" b="1" dirty="0"/>
                        <a:t>TOTAL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4425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57503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56E0CB1C-3C96-45B9-B151-FD7D79E9E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867" y="1647001"/>
            <a:ext cx="4390133" cy="27379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90221A7-F595-4F5F-B496-1F0D3040948B}"/>
                  </a:ext>
                </a:extLst>
              </p:cNvPr>
              <p:cNvSpPr txBox="1"/>
              <p:nvPr/>
            </p:nvSpPr>
            <p:spPr>
              <a:xfrm>
                <a:off x="3870482" y="2057400"/>
                <a:ext cx="5881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90221A7-F595-4F5F-B496-1F0D30409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482" y="2057400"/>
                <a:ext cx="588110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95A5C81-CF75-488C-971A-A1A3B2B27D1F}"/>
                  </a:ext>
                </a:extLst>
              </p:cNvPr>
              <p:cNvSpPr txBox="1"/>
              <p:nvPr/>
            </p:nvSpPr>
            <p:spPr>
              <a:xfrm>
                <a:off x="8544817" y="4336993"/>
                <a:ext cx="335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95A5C81-CF75-488C-971A-A1A3B2B27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817" y="4336993"/>
                <a:ext cx="33598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F3B3AFD3-4199-4AF5-89C1-811694C0FC91}"/>
              </a:ext>
            </a:extLst>
          </p:cNvPr>
          <p:cNvSpPr txBox="1"/>
          <p:nvPr/>
        </p:nvSpPr>
        <p:spPr>
          <a:xfrm>
            <a:off x="5245937" y="438499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Cami</a:t>
            </a:r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13BE61F-DD01-44B2-B2E4-91B9403D2FA1}"/>
              </a:ext>
            </a:extLst>
          </p:cNvPr>
          <p:cNvSpPr txBox="1"/>
          <p:nvPr/>
        </p:nvSpPr>
        <p:spPr>
          <a:xfrm>
            <a:off x="6188867" y="438499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Rulo</a:t>
            </a:r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2FB62C1-48F1-4D22-8AF4-4531F5660D22}"/>
              </a:ext>
            </a:extLst>
          </p:cNvPr>
          <p:cNvSpPr txBox="1"/>
          <p:nvPr/>
        </p:nvSpPr>
        <p:spPr>
          <a:xfrm>
            <a:off x="7026011" y="4384997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Lara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6D231FB-7D97-4F92-9E76-F0267EEDFEA6}"/>
              </a:ext>
            </a:extLst>
          </p:cNvPr>
          <p:cNvSpPr txBox="1"/>
          <p:nvPr/>
        </p:nvSpPr>
        <p:spPr>
          <a:xfrm>
            <a:off x="7869230" y="438499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Mati</a:t>
            </a:r>
            <a:endParaRPr lang="en-US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7E57B7C-600C-4C02-821D-6B29350E48AF}"/>
              </a:ext>
            </a:extLst>
          </p:cNvPr>
          <p:cNvCxnSpPr>
            <a:cxnSpLocks/>
          </p:cNvCxnSpPr>
          <p:nvPr/>
        </p:nvCxnSpPr>
        <p:spPr>
          <a:xfrm>
            <a:off x="6432028" y="2057400"/>
            <a:ext cx="0" cy="227959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A2582A6-6999-450F-92DA-4691C2F58FCF}"/>
              </a:ext>
            </a:extLst>
          </p:cNvPr>
          <p:cNvCxnSpPr>
            <a:cxnSpLocks/>
          </p:cNvCxnSpPr>
          <p:nvPr/>
        </p:nvCxnSpPr>
        <p:spPr>
          <a:xfrm>
            <a:off x="8175103" y="4035103"/>
            <a:ext cx="0" cy="30189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382853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660</Words>
  <Application>Microsoft Office PowerPoint</Application>
  <PresentationFormat>Presentación en pantalla (16:9)</PresentationFormat>
  <Paragraphs>216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Helvetica Neue</vt:lpstr>
      <vt:lpstr>Arial</vt:lpstr>
      <vt:lpstr>Cambria Math</vt:lpstr>
      <vt:lpstr>biz</vt:lpstr>
      <vt:lpstr>Simulación: Introducción a métodos de sampleo Clase 02</vt:lpstr>
      <vt:lpstr>Método de la transformada inversa:  distribución uniforme como inicio</vt:lpstr>
      <vt:lpstr>Uniforme continua</vt:lpstr>
      <vt:lpstr>Gráficamente, uniforme</vt:lpstr>
      <vt:lpstr>¿Cómo la usamos?</vt:lpstr>
      <vt:lpstr>¿Qué quiere decir gráficamente?</vt:lpstr>
      <vt:lpstr>Caso:</vt:lpstr>
      <vt:lpstr>¿Cómo decidimos proporcionalmente a la cantidad de plata que puso cada uno?</vt:lpstr>
      <vt:lpstr>Función de masa:</vt:lpstr>
      <vt:lpstr>Función acumulada:</vt:lpstr>
      <vt:lpstr>Sampleamos gráficamente</vt:lpstr>
      <vt:lpstr>Interpretación: ruleta desbalanceada</vt:lpstr>
      <vt:lpstr>¿Qué hacemos con distribuciones de inversa difícil de obtener?</vt:lpstr>
      <vt:lpstr>¿Cómo podemos calcular π?</vt:lpstr>
      <vt:lpstr>¿Cómo podemos calcular π?</vt:lpstr>
      <vt:lpstr>¿Cómo podemos calcular π?</vt:lpstr>
      <vt:lpstr>¿Cómo mejoramos el resultado?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23</cp:revision>
  <dcterms:modified xsi:type="dcterms:W3CDTF">2021-03-27T17:46:56Z</dcterms:modified>
</cp:coreProperties>
</file>