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9" r:id="rId10"/>
    <p:sldId id="285" r:id="rId11"/>
    <p:sldId id="270" r:id="rId12"/>
    <p:sldId id="263" r:id="rId13"/>
    <p:sldId id="272" r:id="rId14"/>
    <p:sldId id="273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9" r:id="rId27"/>
    <p:sldId id="295" r:id="rId28"/>
    <p:sldId id="290" r:id="rId29"/>
    <p:sldId id="293" r:id="rId30"/>
    <p:sldId id="291" r:id="rId31"/>
    <p:sldId id="292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806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965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703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340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7639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879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7663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0165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8523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994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6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73467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450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3730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69903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2924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189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3635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0592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7274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071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1905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48904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785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11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8456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4521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58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1624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356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Caso Integrador Carrefour: </a:t>
            </a:r>
            <a:r>
              <a:rPr lang="en" sz="4500" dirty="0">
                <a:latin typeface="Helvetica Neue"/>
                <a:ea typeface="Helvetica Neue"/>
                <a:cs typeface="Helvetica Neue"/>
                <a:sym typeface="Helvetica Neue"/>
              </a:rPr>
              <a:t>Clase 08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n-US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82015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0.026926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0.090122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0.035578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0.10779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0.051545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0.033713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0.012529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0.201396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0.035499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0.017428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0.065304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0.025859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0.076011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0.028123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0.014252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0.030165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141CFE4-59C8-437F-89F4-95A2DEB96C0B}"/>
              </a:ext>
            </a:extLst>
          </p:cNvPr>
          <p:cNvSpPr/>
          <p:nvPr/>
        </p:nvSpPr>
        <p:spPr>
          <a:xfrm>
            <a:off x="-13129" y="1216745"/>
            <a:ext cx="870751" cy="1021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Tiempo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entre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arribos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tx1"/>
                        </a:solidFill>
                      </a:rPr>
                      <m:t>0,0022987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horas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cliente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s-A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𝟒𝟑𝟓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𝒄𝒍𝒊𝒆𝒏𝒕𝒆𝒔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𝒉𝒐𝒓𝒂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0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6630"/>
              </p:ext>
            </p:extLst>
          </p:nvPr>
        </p:nvGraphicFramePr>
        <p:xfrm>
          <a:off x="1157111" y="1231758"/>
          <a:ext cx="6795695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1709345051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</a:tblGrid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0.060362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0.286528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0.084048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0.078915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0.208016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0.039035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0.066531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0.411156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0.048318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0.039585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0.021027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0.036399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0.012377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0.096102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0.002801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0.040963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0.093162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0.030917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0.022024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0.021203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0.046138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0.062849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0.086316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0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servicio</a:t>
                </a:r>
                <a:r>
                  <a:rPr lang="en-US" sz="1800" dirty="0">
                    <a:solidFill>
                      <a:schemeClr val="tx1"/>
                    </a:solidFill>
                  </a:rPr>
                  <a:t> (“=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”).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procedimiento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similar que para el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dataset A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Cómo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manejo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estadísticamente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distintas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fuentes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medición</a:t>
                </a:r>
                <a:r>
                  <a:rPr lang="en-US" sz="1600" dirty="0">
                    <a:solidFill>
                      <a:srgbClr val="FF0000"/>
                    </a:solidFill>
                  </a:rPr>
                  <a:t> (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cajas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representativas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Hago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el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promedio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cada</a:t>
                </a:r>
                <a:r>
                  <a:rPr lang="en-US" sz="1600" dirty="0">
                    <a:solidFill>
                      <a:srgbClr val="FF0000"/>
                    </a:solidFill>
                  </a:rPr>
                  <a:t> una</a:t>
                </a:r>
                <a:r>
                  <a:rPr lang="es-AR" sz="1600" dirty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 r="-12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E634DC-3CA1-4F7B-B9D7-80B2F0492030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677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 </a:t>
                </a:r>
                <a:r>
                  <a:rPr lang="en-US" sz="1800" dirty="0">
                    <a:solidFill>
                      <a:schemeClr val="tx1"/>
                    </a:solidFill>
                  </a:rPr>
                  <a:t>¿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Cómo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manejo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fuentes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medición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(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cajas</a:t>
                </a:r>
                <a:r>
                  <a:rPr lang="en-US" sz="1800" dirty="0">
                    <a:solidFill>
                      <a:schemeClr val="tx1"/>
                    </a:solidFill>
                  </a:rPr>
                  <a:t>)?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 err="1">
                    <a:solidFill>
                      <a:schemeClr val="tx1"/>
                    </a:solidFill>
                  </a:rPr>
                  <a:t>Teorema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central del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límite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La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u="sng" dirty="0" err="1">
                    <a:solidFill>
                      <a:srgbClr val="FF0000"/>
                    </a:solidFill>
                  </a:rPr>
                  <a:t>parámetros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muestras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Normal</a:t>
                </a:r>
              </a:p>
              <a:p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resultado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máxima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verosimilitud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la Normal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endParaRPr lang="en-US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/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*MLE: </a:t>
                </a:r>
                <a:r>
                  <a:rPr lang="es-AR" dirty="0" err="1"/>
                  <a:t>Maximum</a:t>
                </a:r>
                <a:r>
                  <a:rPr lang="es-AR" dirty="0"/>
                  <a:t> </a:t>
                </a:r>
                <a:r>
                  <a:rPr lang="es-AR" dirty="0" err="1"/>
                  <a:t>Likelihood</a:t>
                </a:r>
                <a:r>
                  <a:rPr lang="es-AR" dirty="0"/>
                  <a:t> </a:t>
                </a:r>
                <a:r>
                  <a:rPr lang="es-AR" dirty="0" err="1"/>
                  <a:t>Estimator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OJO!! En este caso estoy usando la letra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AR" dirty="0"/>
                  <a:t> para describir el parámetro de la media Normal.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blipFill>
                <a:blip r:embed="rId4"/>
                <a:stretch>
                  <a:fillRect l="-246" t="-2326" b="-104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E331A320-FE7E-45F8-A2C6-D90108223448}"/>
              </a:ext>
            </a:extLst>
          </p:cNvPr>
          <p:cNvSpPr/>
          <p:nvPr/>
        </p:nvSpPr>
        <p:spPr>
          <a:xfrm>
            <a:off x="3714044" y="2985911"/>
            <a:ext cx="1732845" cy="694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F484F6-6D18-4299-9D51-12436F406678}"/>
              </a:ext>
            </a:extLst>
          </p:cNvPr>
          <p:cNvSpPr txBox="1"/>
          <p:nvPr/>
        </p:nvSpPr>
        <p:spPr>
          <a:xfrm>
            <a:off x="5446889" y="3372401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Justificaci</a:t>
            </a:r>
            <a:r>
              <a:rPr lang="es-AR" b="1" dirty="0" err="1">
                <a:solidFill>
                  <a:srgbClr val="00B050"/>
                </a:solidFill>
              </a:rPr>
              <a:t>ón</a:t>
            </a:r>
            <a:r>
              <a:rPr lang="es-AR" b="1" dirty="0">
                <a:solidFill>
                  <a:srgbClr val="00B050"/>
                </a:solidFill>
              </a:rPr>
              <a:t> para promediar!</a:t>
            </a:r>
          </a:p>
        </p:txBody>
      </p:sp>
    </p:spTree>
    <p:extLst>
      <p:ext uri="{BB962C8B-B14F-4D97-AF65-F5344CB8AC3E}">
        <p14:creationId xmlns:p14="http://schemas.microsoft.com/office/powerpoint/2010/main" val="10623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27.72170075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25.7923063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22.00861832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15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21.30578266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A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8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15 </m:t>
                              </m:r>
                            </m:sub>
                          </m:sSub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s-A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𝒄𝒍𝒊𝒆𝒏𝒕𝒆𝒔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𝒉𝒐𝒓𝒂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7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cada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caja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$/hora 0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Sistema Control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84548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 </a:t>
                </a:r>
                <a:r>
                  <a:rPr lang="es-AR" dirty="0">
                    <a:solidFill>
                      <a:schemeClr val="tx1"/>
                    </a:solidFill>
                  </a:rPr>
                  <a:t>$ 82.300 + $ 250.500 + $ 25.600 = $ 358.400</a:t>
                </a: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35.840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8.30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</a:t>
                </a:r>
              </a:p>
              <a:p>
                <a:r>
                  <a:rPr lang="es-AR" dirty="0"/>
                  <a:t>		     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 b="-8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15464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/M/N,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$ 75.600 </a:t>
                </a:r>
                <a:endParaRPr lang="es-AR" dirty="0">
                  <a:solidFill>
                    <a:schemeClr val="tx1"/>
                  </a:solidFill>
                </a:endParaRP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7.560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1,75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70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21888" y="1244023"/>
            <a:ext cx="8510400" cy="362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Costos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</a:t>
            </a:r>
            <a:r>
              <a:rPr lang="en-US" b="1" dirty="0">
                <a:solidFill>
                  <a:schemeClr val="tx1"/>
                </a:solidFill>
              </a:rPr>
              <a:t>=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RRHH</a:t>
            </a:r>
            <a:r>
              <a:rPr lang="es-AR" dirty="0">
                <a:solidFill>
                  <a:schemeClr val="tx1"/>
                </a:solidFill>
              </a:rPr>
              <a:t>: $/mes 98.420 </a:t>
            </a:r>
            <a:r>
              <a:rPr lang="es-AR" dirty="0">
                <a:solidFill>
                  <a:srgbClr val="FF0000"/>
                </a:solidFill>
              </a:rPr>
              <a:t>* 1,10 </a:t>
            </a:r>
            <a:r>
              <a:rPr lang="es-AR" dirty="0">
                <a:solidFill>
                  <a:schemeClr val="tx1"/>
                </a:solidFill>
              </a:rPr>
              <a:t>= $/mes 108.262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Gastos Generales</a:t>
            </a:r>
            <a:r>
              <a:rPr lang="es-AR" dirty="0">
                <a:solidFill>
                  <a:schemeClr val="tx1"/>
                </a:solidFill>
              </a:rPr>
              <a:t>: $/mes 5.530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Limpieza y Mantenimiento</a:t>
            </a:r>
            <a:r>
              <a:rPr lang="es-AR" dirty="0">
                <a:solidFill>
                  <a:schemeClr val="tx1"/>
                </a:solidFill>
              </a:rPr>
              <a:t>: $/mes (1.680 + $530)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s-AR" dirty="0"/>
              <a:t>$/mes 116.002 </a:t>
            </a:r>
          </a:p>
          <a:p>
            <a:r>
              <a:rPr lang="es-AR" dirty="0"/>
              <a:t>		            </a:t>
            </a:r>
            <a:r>
              <a:rPr lang="es-AR" dirty="0">
                <a:solidFill>
                  <a:srgbClr val="FF0000"/>
                </a:solidFill>
              </a:rPr>
              <a:t>= </a:t>
            </a:r>
            <a:r>
              <a:rPr lang="es-AR" b="1" dirty="0">
                <a:solidFill>
                  <a:srgbClr val="FF0000"/>
                </a:solidFill>
              </a:rPr>
              <a:t>$</a:t>
            </a:r>
            <a:r>
              <a:rPr lang="en-US" b="1" dirty="0">
                <a:solidFill>
                  <a:srgbClr val="FF0000"/>
                </a:solidFill>
              </a:rPr>
              <a:t>/(hora</a:t>
            </a:r>
            <a:r>
              <a:rPr lang="es-AR" b="1" dirty="0">
                <a:solidFill>
                  <a:srgbClr val="FF0000"/>
                </a:solidFill>
              </a:rPr>
              <a:t>*caja)</a:t>
            </a:r>
            <a:r>
              <a:rPr lang="en-US" b="1" dirty="0">
                <a:solidFill>
                  <a:srgbClr val="FF0000"/>
                </a:solidFill>
              </a:rPr>
              <a:t> 322,23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Costo operación adicional </a:t>
            </a:r>
            <a:r>
              <a:rPr lang="en-US" b="1" dirty="0">
                <a:solidFill>
                  <a:schemeClr val="tx1"/>
                </a:solidFill>
              </a:rPr>
              <a:t>para CC RRHH = </a:t>
            </a:r>
            <a:r>
              <a:rPr lang="en-US" dirty="0">
                <a:solidFill>
                  <a:schemeClr val="tx1"/>
                </a:solidFill>
              </a:rPr>
              <a:t>$/(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rol</a:t>
            </a:r>
            <a:r>
              <a:rPr lang="en-US" dirty="0">
                <a:solidFill>
                  <a:schemeClr val="tx1"/>
                </a:solidFill>
              </a:rPr>
              <a:t>) 80.300 * 4 roles </a:t>
            </a:r>
          </a:p>
          <a:p>
            <a:r>
              <a:rPr lang="en-US" dirty="0">
                <a:solidFill>
                  <a:schemeClr val="tx1"/>
                </a:solidFill>
              </a:rPr>
              <a:t>			                 = $/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 321.200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		                 </a:t>
            </a:r>
            <a:r>
              <a:rPr lang="en-US" b="1" dirty="0">
                <a:solidFill>
                  <a:srgbClr val="FF0000"/>
                </a:solidFill>
              </a:rPr>
              <a:t>= $/(hora</a:t>
            </a:r>
            <a:r>
              <a:rPr lang="es-AR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892,22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pPr lvl="1"/>
            <a:endParaRPr lang="es-AR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total = Costo por caja </a:t>
            </a:r>
            <a:r>
              <a:rPr lang="es-AR" b="1" dirty="0">
                <a:solidFill>
                  <a:srgbClr val="FF0000"/>
                </a:solidFill>
              </a:rPr>
              <a:t>x N</a:t>
            </a:r>
            <a:r>
              <a:rPr lang="es-AR" b="1" dirty="0">
                <a:solidFill>
                  <a:schemeClr val="tx1"/>
                </a:solidFill>
              </a:rPr>
              <a:t> + Costo adicional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7838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Introducción</a:t>
            </a:r>
            <a:r>
              <a:rPr lang="en-US" sz="2300" b="1" dirty="0"/>
              <a:t> (1/5)</a:t>
            </a:r>
          </a:p>
          <a:p>
            <a:endParaRPr lang="en-US" sz="2300" b="1" dirty="0"/>
          </a:p>
          <a:p>
            <a:r>
              <a:rPr lang="en-US" sz="2000" dirty="0"/>
              <a:t>Carrefour </a:t>
            </a:r>
            <a:r>
              <a:rPr lang="en-US" sz="2000" dirty="0" err="1"/>
              <a:t>planea</a:t>
            </a:r>
            <a:r>
              <a:rPr lang="en-US" sz="2000" dirty="0"/>
              <a:t> </a:t>
            </a:r>
            <a:r>
              <a:rPr lang="en-US" sz="2000" dirty="0" err="1"/>
              <a:t>cambiar</a:t>
            </a:r>
            <a:r>
              <a:rPr lang="en-US" sz="2000" dirty="0"/>
              <a:t> sus multiples </a:t>
            </a:r>
            <a:r>
              <a:rPr lang="en-US" sz="2000" dirty="0" err="1"/>
              <a:t>filas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 de </a:t>
            </a:r>
            <a:r>
              <a:rPr lang="en-US" sz="2000" dirty="0" err="1"/>
              <a:t>cajas</a:t>
            </a:r>
            <a:r>
              <a:rPr lang="en-US" sz="2000" dirty="0"/>
              <a:t> por una fila </a:t>
            </a:r>
            <a:r>
              <a:rPr lang="en-US" sz="2000" dirty="0" err="1"/>
              <a:t>única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s-AR" sz="2000" dirty="0"/>
              <a:t>Para la recolección de datos y prueba se seleccionó la sucursal Vicente López. Antes del cambio de sistema contaba con </a:t>
            </a:r>
            <a:r>
              <a:rPr lang="es-AR" sz="2000" b="1" dirty="0"/>
              <a:t>20 cajas operativas</a:t>
            </a:r>
            <a:r>
              <a:rPr lang="es-AR" sz="2000" dirty="0"/>
              <a:t>; cada una con una fila propia, a la cual los clientes decidían ingresar.</a:t>
            </a:r>
          </a:p>
          <a:p>
            <a:endParaRPr lang="es-AR" sz="2000" dirty="0"/>
          </a:p>
          <a:p>
            <a:r>
              <a:rPr lang="es-AR" sz="2000" dirty="0"/>
              <a:t>Se trabaja en tres turnos de 4 horas cada uno, todos los días de la semana.</a:t>
            </a:r>
            <a:endParaRPr lang="en-US" sz="20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1791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Resumen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334074" t="-952" r="-654074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855" t="-952" r="-654701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025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Control y Alternativa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A8FE06-454B-4F60-9908-A6534A72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256130"/>
            <a:ext cx="8754534" cy="37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Alternativa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ABBFDC-58D8-4295-9433-AB840643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1532127"/>
            <a:ext cx="8365067" cy="3611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/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/>
                  <a:t>M/M/N/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AR" sz="2000" dirty="0"/>
                  <a:t>   , N Canales (</a:t>
                </a:r>
                <a:r>
                  <a:rPr lang="es-AR" sz="2000" i="1" dirty="0"/>
                  <a:t>en fórmulas como M</a:t>
                </a:r>
                <a:r>
                  <a:rPr lang="es-AR" sz="2000" dirty="0"/>
                  <a:t>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blipFill>
                <a:blip r:embed="rId4"/>
                <a:stretch>
                  <a:fillRect l="-1256" t="-7692" r="-114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9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C31A3B-28FC-4A42-970E-265ACC5F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5" y="1264778"/>
            <a:ext cx="7509939" cy="36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/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blipFill>
                <a:blip r:embed="rId3"/>
                <a:stretch>
                  <a:fillRect l="-5556" b="-17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E1B3C6E-72B9-4683-A97D-F4EB0AA516E2}"/>
              </a:ext>
            </a:extLst>
          </p:cNvPr>
          <p:cNvSpPr txBox="1"/>
          <p:nvPr/>
        </p:nvSpPr>
        <p:spPr>
          <a:xfrm>
            <a:off x="1178692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6A092F-7206-412F-9CC0-92F09C4B71FB}"/>
              </a:ext>
            </a:extLst>
          </p:cNvPr>
          <p:cNvSpPr txBox="1"/>
          <p:nvPr/>
        </p:nvSpPr>
        <p:spPr>
          <a:xfrm>
            <a:off x="2351894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32FDB3-DD3E-4608-BE52-38B649592C23}"/>
              </a:ext>
            </a:extLst>
          </p:cNvPr>
          <p:cNvSpPr txBox="1"/>
          <p:nvPr/>
        </p:nvSpPr>
        <p:spPr>
          <a:xfrm>
            <a:off x="3199402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EDC2B29-0B69-480B-A0DC-6AEEACFACF82}"/>
              </a:ext>
            </a:extLst>
          </p:cNvPr>
          <p:cNvCxnSpPr/>
          <p:nvPr/>
        </p:nvCxnSpPr>
        <p:spPr>
          <a:xfrm>
            <a:off x="1828800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8B7B4B3-F802-4A44-873F-1012CAE7B1D8}"/>
              </a:ext>
            </a:extLst>
          </p:cNvPr>
          <p:cNvCxnSpPr>
            <a:cxnSpLocks/>
          </p:cNvCxnSpPr>
          <p:nvPr/>
        </p:nvCxnSpPr>
        <p:spPr>
          <a:xfrm>
            <a:off x="2807308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/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/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/>
              <p:nvPr/>
            </p:nvSpPr>
            <p:spPr>
              <a:xfrm>
                <a:off x="4941710" y="1956197"/>
                <a:ext cx="2891433" cy="64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      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𝒄𝒂𝒋𝒂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1956197"/>
                <a:ext cx="2891433" cy="644664"/>
              </a:xfrm>
              <a:prstGeom prst="rect">
                <a:avLst/>
              </a:prstGeom>
              <a:blipFill>
                <a:blip r:embed="rId6"/>
                <a:stretch>
                  <a:fillRect l="-4008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8471A-E9EA-4276-94AA-F4CC5FB3DB7A}"/>
              </a:ext>
            </a:extLst>
          </p:cNvPr>
          <p:cNvSpPr txBox="1"/>
          <p:nvPr/>
        </p:nvSpPr>
        <p:spPr>
          <a:xfrm>
            <a:off x="5620870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AE4DD5-09CC-4287-8AEB-DA8E2B929D13}"/>
              </a:ext>
            </a:extLst>
          </p:cNvPr>
          <p:cNvSpPr txBox="1"/>
          <p:nvPr/>
        </p:nvSpPr>
        <p:spPr>
          <a:xfrm>
            <a:off x="6794072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CF104B-CEBD-46B3-B4FE-054CF501EF7B}"/>
              </a:ext>
            </a:extLst>
          </p:cNvPr>
          <p:cNvSpPr txBox="1"/>
          <p:nvPr/>
        </p:nvSpPr>
        <p:spPr>
          <a:xfrm>
            <a:off x="7641580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3EA9BA0-F53E-4D12-9900-83AA928B5D89}"/>
              </a:ext>
            </a:extLst>
          </p:cNvPr>
          <p:cNvCxnSpPr/>
          <p:nvPr/>
        </p:nvCxnSpPr>
        <p:spPr>
          <a:xfrm>
            <a:off x="6270978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1D60C43-CA72-4847-9ECE-0438C6D6E285}"/>
              </a:ext>
            </a:extLst>
          </p:cNvPr>
          <p:cNvCxnSpPr>
            <a:cxnSpLocks/>
          </p:cNvCxnSpPr>
          <p:nvPr/>
        </p:nvCxnSpPr>
        <p:spPr>
          <a:xfrm>
            <a:off x="7249486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/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/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36A882-290E-433A-8CF3-E10B721E32FA}"/>
              </a:ext>
            </a:extLst>
          </p:cNvPr>
          <p:cNvSpPr txBox="1"/>
          <p:nvPr/>
        </p:nvSpPr>
        <p:spPr>
          <a:xfrm>
            <a:off x="1178692" y="1419190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M</a:t>
            </a:r>
            <a:r>
              <a:rPr lang="en-US" sz="2500" dirty="0">
                <a:solidFill>
                  <a:srgbClr val="00B050"/>
                </a:solidFill>
              </a:rPr>
              <a:t>/M/N</a:t>
            </a:r>
            <a:endParaRPr lang="es-AR" sz="2500" dirty="0">
              <a:solidFill>
                <a:srgbClr val="00B05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2AB05-B124-43B1-8CD6-06AC024133C7}"/>
              </a:ext>
            </a:extLst>
          </p:cNvPr>
          <p:cNvSpPr txBox="1"/>
          <p:nvPr/>
        </p:nvSpPr>
        <p:spPr>
          <a:xfrm>
            <a:off x="5620870" y="1349480"/>
            <a:ext cx="16482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N x M</a:t>
            </a:r>
            <a:r>
              <a:rPr lang="en-US" sz="2500" dirty="0">
                <a:solidFill>
                  <a:srgbClr val="00B050"/>
                </a:solidFill>
              </a:rPr>
              <a:t>/M/1</a:t>
            </a:r>
            <a:endParaRPr lang="es-AR" sz="25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/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4" grpId="0"/>
      <p:bldP spid="13" grpId="0"/>
      <p:bldP spid="15" grpId="0"/>
      <p:bldP spid="16" grpId="0"/>
      <p:bldP spid="20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35C9CE-8AA4-46BA-B47C-C34EAF97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83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</a:t>
            </a:r>
            <a:r>
              <a:rPr lang="es-AR" sz="1800" dirty="0">
                <a:solidFill>
                  <a:schemeClr val="tx1"/>
                </a:solidFill>
              </a:rPr>
              <a:t>a </a:t>
            </a:r>
            <a:r>
              <a:rPr lang="es-AR" sz="1800" dirty="0">
                <a:solidFill>
                  <a:schemeClr val="tx1"/>
                </a:solidFill>
                <a:highlight>
                  <a:srgbClr val="FFFF00"/>
                </a:highlight>
              </a:rPr>
              <a:t>alternativa #2</a:t>
            </a:r>
            <a:r>
              <a:rPr lang="es-AR" sz="1800" dirty="0">
                <a:solidFill>
                  <a:schemeClr val="tx1"/>
                </a:solidFill>
              </a:rPr>
              <a:t> fue seleccionada,</a:t>
            </a:r>
          </a:p>
          <a:p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Resultó la de </a:t>
            </a:r>
            <a:r>
              <a:rPr lang="es-AR" sz="1800" b="1" dirty="0">
                <a:solidFill>
                  <a:srgbClr val="00B050"/>
                </a:solidFill>
              </a:rPr>
              <a:t>menor costo total</a:t>
            </a:r>
            <a:r>
              <a:rPr lang="es-AR" sz="1800" dirty="0">
                <a:solidFill>
                  <a:schemeClr val="tx1"/>
                </a:solidFill>
              </a:rPr>
              <a:t>, pero </a:t>
            </a:r>
            <a:r>
              <a:rPr lang="es-AR" sz="1800" b="1" dirty="0">
                <a:solidFill>
                  <a:srgbClr val="FF0000"/>
                </a:solidFill>
              </a:rPr>
              <a:t>mayor costo operativo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Llevó a 0 la media de la fila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lvl="2"/>
            <a:r>
              <a:rPr lang="es-AR" sz="1800" dirty="0">
                <a:solidFill>
                  <a:schemeClr val="tx1"/>
                </a:solidFill>
              </a:rPr>
              <a:t>El modelo está simplificado: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puede extender con un modelo M/M/N</a:t>
            </a:r>
            <a:r>
              <a:rPr lang="es-AR" sz="1800" dirty="0">
                <a:solidFill>
                  <a:srgbClr val="FF0000"/>
                </a:solidFill>
              </a:rPr>
              <a:t>/K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debe considerar estacionalidad: </a:t>
            </a:r>
            <a:r>
              <a:rPr lang="es-AR" sz="1800" b="1" dirty="0">
                <a:solidFill>
                  <a:srgbClr val="00B050"/>
                </a:solidFill>
              </a:rPr>
              <a:t>análisis de series de tiempo</a:t>
            </a:r>
          </a:p>
          <a:p>
            <a:pPr lvl="2"/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85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realidad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17AACB-3E17-42EC-8092-EFD41BAFB3AC}"/>
              </a:ext>
            </a:extLst>
          </p:cNvPr>
          <p:cNvSpPr txBox="1">
            <a:spLocks/>
          </p:cNvSpPr>
          <p:nvPr/>
        </p:nvSpPr>
        <p:spPr>
          <a:xfrm>
            <a:off x="160161" y="12693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/>
              <a:t>Testeado primero en España y Argentina antes de 2012</a:t>
            </a:r>
          </a:p>
          <a:p>
            <a:r>
              <a:rPr lang="es-AR" sz="1800" dirty="0"/>
              <a:t>Decisión de estandarizarla globalmente en 2016</a:t>
            </a:r>
            <a:endParaRPr lang="en-US" sz="1800" dirty="0"/>
          </a:p>
        </p:txBody>
      </p:sp>
      <p:pic>
        <p:nvPicPr>
          <p:cNvPr id="5" name="Picture 2" descr="https://www.lsa-conso.fr/mediatheque/0/4/3/000048340_87.jpg">
            <a:extLst>
              <a:ext uri="{FF2B5EF4-FFF2-40B4-BE49-F238E27FC236}">
                <a16:creationId xmlns:a16="http://schemas.microsoft.com/office/drawing/2014/main" id="{A29569CD-44B6-4343-BF25-DC4A63864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 r="14831" b="6683"/>
          <a:stretch/>
        </p:blipFill>
        <p:spPr bwMode="auto">
          <a:xfrm>
            <a:off x="444656" y="2097577"/>
            <a:ext cx="3726903" cy="258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C6BAE69-CCC2-45BE-B636-65146925F485}"/>
              </a:ext>
            </a:extLst>
          </p:cNvPr>
          <p:cNvSpPr/>
          <p:nvPr/>
        </p:nvSpPr>
        <p:spPr>
          <a:xfrm>
            <a:off x="6517758" y="1956087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9B631C-C7EC-4D71-AB54-75579421C027}"/>
              </a:ext>
            </a:extLst>
          </p:cNvPr>
          <p:cNvSpPr/>
          <p:nvPr/>
        </p:nvSpPr>
        <p:spPr>
          <a:xfrm>
            <a:off x="6517758" y="2697708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6F81C9-FE0B-4E58-93A4-593CECBF9912}"/>
              </a:ext>
            </a:extLst>
          </p:cNvPr>
          <p:cNvSpPr/>
          <p:nvPr/>
        </p:nvSpPr>
        <p:spPr>
          <a:xfrm>
            <a:off x="6517758" y="349545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384C33-EB2F-4E1E-A63C-AFF210F2ABA1}"/>
              </a:ext>
            </a:extLst>
          </p:cNvPr>
          <p:cNvSpPr/>
          <p:nvPr/>
        </p:nvSpPr>
        <p:spPr>
          <a:xfrm>
            <a:off x="6517758" y="423707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070C62-F173-43DC-ACF8-BB1CD161924A}"/>
              </a:ext>
            </a:extLst>
          </p:cNvPr>
          <p:cNvCxnSpPr>
            <a:cxnSpLocks/>
          </p:cNvCxnSpPr>
          <p:nvPr/>
        </p:nvCxnSpPr>
        <p:spPr>
          <a:xfrm>
            <a:off x="7214191" y="230430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C1019B-E226-4D05-A67D-3B300B9C4B51}"/>
              </a:ext>
            </a:extLst>
          </p:cNvPr>
          <p:cNvCxnSpPr>
            <a:cxnSpLocks/>
          </p:cNvCxnSpPr>
          <p:nvPr/>
        </p:nvCxnSpPr>
        <p:spPr>
          <a:xfrm>
            <a:off x="5917018" y="2309315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9302FB-991A-4F1D-AEED-25BB8CB65164}"/>
              </a:ext>
            </a:extLst>
          </p:cNvPr>
          <p:cNvCxnSpPr>
            <a:cxnSpLocks/>
          </p:cNvCxnSpPr>
          <p:nvPr/>
        </p:nvCxnSpPr>
        <p:spPr>
          <a:xfrm>
            <a:off x="5917018" y="304592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16CDF8-D62E-40C9-878F-AF40B6A4A1C9}"/>
              </a:ext>
            </a:extLst>
          </p:cNvPr>
          <p:cNvCxnSpPr>
            <a:cxnSpLocks/>
          </p:cNvCxnSpPr>
          <p:nvPr/>
        </p:nvCxnSpPr>
        <p:spPr>
          <a:xfrm>
            <a:off x="7214191" y="3045620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FBCC666-0056-487A-883E-56117E5DE9D8}"/>
              </a:ext>
            </a:extLst>
          </p:cNvPr>
          <p:cNvCxnSpPr>
            <a:cxnSpLocks/>
          </p:cNvCxnSpPr>
          <p:nvPr/>
        </p:nvCxnSpPr>
        <p:spPr>
          <a:xfrm flipV="1">
            <a:off x="5699052" y="3803493"/>
            <a:ext cx="818707" cy="43358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838E657-A046-41D7-9EF8-52F4EE8BC75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99052" y="4239428"/>
            <a:ext cx="818707" cy="3458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F60918-AB1D-4065-8891-22F56CB06DFB}"/>
              </a:ext>
            </a:extLst>
          </p:cNvPr>
          <p:cNvCxnSpPr>
            <a:cxnSpLocks/>
          </p:cNvCxnSpPr>
          <p:nvPr/>
        </p:nvCxnSpPr>
        <p:spPr>
          <a:xfrm>
            <a:off x="7214191" y="384367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A583945-7CA0-431D-84F3-45A5AF6F5537}"/>
              </a:ext>
            </a:extLst>
          </p:cNvPr>
          <p:cNvCxnSpPr>
            <a:cxnSpLocks/>
          </p:cNvCxnSpPr>
          <p:nvPr/>
        </p:nvCxnSpPr>
        <p:spPr>
          <a:xfrm>
            <a:off x="7214191" y="458529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16389B-4EFF-4A5A-845A-1BE4928E5062}"/>
              </a:ext>
            </a:extLst>
          </p:cNvPr>
          <p:cNvSpPr/>
          <p:nvPr/>
        </p:nvSpPr>
        <p:spPr>
          <a:xfrm>
            <a:off x="4683642" y="2137145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F9F32-13F6-45DB-BF05-CADC33779428}"/>
              </a:ext>
            </a:extLst>
          </p:cNvPr>
          <p:cNvSpPr/>
          <p:nvPr/>
        </p:nvSpPr>
        <p:spPr>
          <a:xfrm>
            <a:off x="4683642" y="2881720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D22CF5-BEEA-4B8D-A522-0FFD9A9F3D66}"/>
              </a:ext>
            </a:extLst>
          </p:cNvPr>
          <p:cNvSpPr/>
          <p:nvPr/>
        </p:nvSpPr>
        <p:spPr>
          <a:xfrm>
            <a:off x="4465675" y="4053517"/>
            <a:ext cx="1233377" cy="3538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452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Prueba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r>
                  <a:rPr lang="es-AR" sz="2000" dirty="0"/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000" dirty="0"/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AR" sz="2000" dirty="0"/>
                  <a:t>Siendo</a:t>
                </a:r>
                <a:r>
                  <a:rPr lang="es-A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s-AR" sz="2000" dirty="0"/>
              </a:p>
              <a:p>
                <a:pPr marL="0" indent="0"/>
                <a:r>
                  <a:rPr lang="es-AR" sz="2000" dirty="0"/>
                  <a:t>Averiguar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</m:oMath>
                </a14:m>
                <a:r>
                  <a:rPr lang="es-AR" sz="2000" dirty="0"/>
                  <a:t> de intersección.</a:t>
                </a:r>
              </a:p>
              <a:p>
                <a:pPr marL="0" indent="0"/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s-A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y es único,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d>
                      <m:dPr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es una función monótona creciente.</a:t>
                </a:r>
              </a:p>
              <a:p>
                <a:pPr marL="0" indent="0"/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/>
                <a:r>
                  <a:rPr lang="es-AR" sz="2000" dirty="0">
                    <a:ea typeface="Cambria Math" panose="02040503050406030204" pitchFamily="18" charset="0"/>
                  </a:rPr>
                  <a:t>Se comprueba la hipótesis.</a:t>
                </a:r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blipFill>
                <a:blip r:embed="rId3"/>
                <a:stretch>
                  <a:fillRect l="-786" t="-50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3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251D384-CC66-496B-AED7-EC5B9430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1" y="1469953"/>
            <a:ext cx="7803657" cy="36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73D9B5-44DC-415B-85DB-B5E0FEA1470C}"/>
              </a:ext>
            </a:extLst>
          </p:cNvPr>
          <p:cNvSpPr/>
          <p:nvPr/>
        </p:nvSpPr>
        <p:spPr>
          <a:xfrm>
            <a:off x="115838" y="1162176"/>
            <a:ext cx="2521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Ejemplo 2 x M/M/1 vs M/M/2</a:t>
            </a:r>
          </a:p>
        </p:txBody>
      </p:sp>
    </p:spTree>
    <p:extLst>
      <p:ext uri="{BB962C8B-B14F-4D97-AF65-F5344CB8AC3E}">
        <p14:creationId xmlns:p14="http://schemas.microsoft.com/office/powerpoint/2010/main" val="3085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Recolección</a:t>
            </a:r>
            <a:r>
              <a:rPr lang="en-US" sz="2300" b="1" dirty="0"/>
              <a:t> de </a:t>
            </a:r>
            <a:r>
              <a:rPr lang="en-US" sz="2300" b="1" dirty="0" err="1"/>
              <a:t>datos</a:t>
            </a:r>
            <a:r>
              <a:rPr lang="en-US" sz="2300" b="1" dirty="0"/>
              <a:t> (2/5)</a:t>
            </a:r>
          </a:p>
          <a:p>
            <a:endParaRPr lang="en-US" sz="2300" b="1" dirty="0"/>
          </a:p>
          <a:p>
            <a:r>
              <a:rPr lang="en-US" sz="2000" dirty="0"/>
              <a:t>Se </a:t>
            </a:r>
            <a:r>
              <a:rPr lang="en-US" sz="2000" dirty="0" err="1"/>
              <a:t>hicieron</a:t>
            </a:r>
            <a:r>
              <a:rPr lang="en-US" sz="2000" dirty="0"/>
              <a:t> </a:t>
            </a:r>
            <a:r>
              <a:rPr lang="en-US" sz="2000" dirty="0" err="1"/>
              <a:t>mediciones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horas </a:t>
            </a:r>
            <a:r>
              <a:rPr lang="en-US" sz="2000" dirty="0" err="1"/>
              <a:t>representativas</a:t>
            </a:r>
            <a:r>
              <a:rPr lang="en-US" sz="2000" dirty="0"/>
              <a:t> de </a:t>
            </a:r>
            <a:r>
              <a:rPr lang="en-US" sz="2000" dirty="0" err="1"/>
              <a:t>llegadas</a:t>
            </a:r>
            <a:r>
              <a:rPr lang="en-US" sz="2000" dirty="0"/>
              <a:t> de </a:t>
            </a:r>
            <a:r>
              <a:rPr lang="en-US" sz="2000" dirty="0" err="1"/>
              <a:t>clientes</a:t>
            </a:r>
            <a:r>
              <a:rPr lang="en-US" sz="2000" dirty="0"/>
              <a:t>,</a:t>
            </a:r>
            <a:r>
              <a:rPr lang="es-AR" sz="2000" dirty="0"/>
              <a:t> resultando en un </a:t>
            </a:r>
            <a:r>
              <a:rPr lang="es-AR" sz="2000" b="1" dirty="0" err="1"/>
              <a:t>dataset</a:t>
            </a:r>
            <a:r>
              <a:rPr lang="es-AR" sz="2000" b="1" dirty="0"/>
              <a:t> A</a:t>
            </a:r>
            <a:r>
              <a:rPr lang="es-AR" sz="2000" dirty="0"/>
              <a:t> que contiene la hora de llegada de cada cliente.</a:t>
            </a:r>
          </a:p>
          <a:p>
            <a:endParaRPr lang="es-AR" sz="2000" dirty="0"/>
          </a:p>
          <a:p>
            <a:r>
              <a:rPr lang="es-AR" sz="2000" dirty="0"/>
              <a:t>El área de estudio de métodos y tiempos relevó datos de servicio de cuatro cajas representativas. El resultado fue un </a:t>
            </a:r>
            <a:r>
              <a:rPr lang="es-AR" sz="2000" b="1" dirty="0" err="1"/>
              <a:t>dataset</a:t>
            </a:r>
            <a:r>
              <a:rPr lang="es-AR" sz="2000" b="1" dirty="0"/>
              <a:t> B </a:t>
            </a:r>
            <a:r>
              <a:rPr lang="es-AR" sz="2000" dirty="0"/>
              <a:t>con tiempos de servicio de cada caja.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795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/>
              <a:t>Mythbusters</a:t>
            </a:r>
            <a:r>
              <a:rPr lang="en-US" sz="2800" dirty="0"/>
              <a:t> </a:t>
            </a:r>
            <a:r>
              <a:rPr lang="en-US" sz="2800" dirty="0" err="1"/>
              <a:t>Episodio</a:t>
            </a:r>
            <a:r>
              <a:rPr lang="en-US" sz="2800" dirty="0"/>
              <a:t> 5, </a:t>
            </a:r>
            <a:r>
              <a:rPr lang="en-US" sz="2800" dirty="0" err="1"/>
              <a:t>Temporada</a:t>
            </a:r>
            <a:r>
              <a:rPr lang="en-US" sz="2800" dirty="0"/>
              <a:t> 13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D36D252-248D-4F57-8054-ED5F2A811672}"/>
              </a:ext>
            </a:extLst>
          </p:cNvPr>
          <p:cNvSpPr txBox="1">
            <a:spLocks/>
          </p:cNvSpPr>
          <p:nvPr/>
        </p:nvSpPr>
        <p:spPr>
          <a:xfrm>
            <a:off x="51222" y="1063378"/>
            <a:ext cx="47191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AR" sz="2000" dirty="0"/>
              <a:t>Testean empíricamente que: </a:t>
            </a:r>
          </a:p>
          <a:p>
            <a:pPr marL="0" indent="0"/>
            <a:r>
              <a:rPr lang="es-AR" sz="2000" dirty="0"/>
              <a:t>“</a:t>
            </a:r>
            <a:r>
              <a:rPr lang="es-AR" sz="2000" b="1" dirty="0">
                <a:solidFill>
                  <a:srgbClr val="00B050"/>
                </a:solidFill>
              </a:rPr>
              <a:t>N</a:t>
            </a:r>
            <a:r>
              <a:rPr lang="es-AR" sz="2000" dirty="0"/>
              <a:t> x M</a:t>
            </a:r>
            <a:r>
              <a:rPr lang="en-US" sz="2000" dirty="0"/>
              <a:t>/M/1 </a:t>
            </a:r>
            <a:r>
              <a:rPr lang="en-US" sz="2000" b="1" dirty="0">
                <a:solidFill>
                  <a:srgbClr val="FF0000"/>
                </a:solidFill>
              </a:rPr>
              <a:t>MEJOR que </a:t>
            </a:r>
            <a:r>
              <a:rPr lang="en-US" sz="2000" dirty="0"/>
              <a:t>1 x M/M/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”</a:t>
            </a:r>
            <a:endParaRPr lang="en-US" sz="2000" b="1" dirty="0"/>
          </a:p>
        </p:txBody>
      </p:sp>
      <p:pic>
        <p:nvPicPr>
          <p:cNvPr id="7" name="Picture 2" descr="https://thumbor.forbes.com/thumbor/960x0/https%3A%2F%2Fblogs-images.forbes.com%2Fmerrillbarr%2Ffiles%2F2016%2F03%2FMythBusters-1200x701.jpg">
            <a:extLst>
              <a:ext uri="{FF2B5EF4-FFF2-40B4-BE49-F238E27FC236}">
                <a16:creationId xmlns:a16="http://schemas.microsoft.com/office/drawing/2014/main" id="{6A098D00-2630-48F6-BE14-7F77106C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5" y="2031420"/>
            <a:ext cx="4719175" cy="27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9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¿Quién tiene razón?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6F3B10-C51A-4E8D-95EF-DDBA9B4EF374}"/>
              </a:ext>
            </a:extLst>
          </p:cNvPr>
          <p:cNvSpPr txBox="1">
            <a:spLocks/>
          </p:cNvSpPr>
          <p:nvPr/>
        </p:nvSpPr>
        <p:spPr>
          <a:xfrm>
            <a:off x="154136" y="1191243"/>
            <a:ext cx="8989863" cy="147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“A </a:t>
            </a:r>
            <a:r>
              <a:rPr lang="en-US" sz="1800" dirty="0" err="1"/>
              <a:t>veces</a:t>
            </a:r>
            <a:r>
              <a:rPr lang="en-US" sz="1800" dirty="0"/>
              <a:t>, la </a:t>
            </a:r>
            <a:r>
              <a:rPr lang="en-US" sz="1800" dirty="0" err="1"/>
              <a:t>psicología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</a:t>
            </a:r>
            <a:r>
              <a:rPr lang="en-US" sz="1800" dirty="0" err="1"/>
              <a:t>filas</a:t>
            </a:r>
            <a:r>
              <a:rPr lang="en-US" sz="1800" dirty="0"/>
              <a:t> de </a:t>
            </a:r>
            <a:r>
              <a:rPr lang="en-US" sz="1800" dirty="0" err="1"/>
              <a:t>espera</a:t>
            </a:r>
            <a:r>
              <a:rPr lang="en-US" sz="1800" dirty="0"/>
              <a:t> es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imporante</a:t>
            </a:r>
            <a:r>
              <a:rPr lang="en-US" sz="1800" dirty="0"/>
              <a:t> que la </a:t>
            </a:r>
            <a:r>
              <a:rPr lang="en-US" sz="1800" dirty="0" err="1"/>
              <a:t>estadística</a:t>
            </a:r>
            <a:r>
              <a:rPr lang="en-US" sz="1800" dirty="0"/>
              <a:t> </a:t>
            </a:r>
            <a:r>
              <a:rPr lang="en-US" sz="1800" dirty="0" err="1"/>
              <a:t>propia</a:t>
            </a:r>
            <a:r>
              <a:rPr lang="en-US" sz="1800" dirty="0"/>
              <a:t> de </a:t>
            </a:r>
            <a:r>
              <a:rPr lang="en-US" sz="1800" dirty="0" err="1"/>
              <a:t>esperar</a:t>
            </a:r>
            <a:r>
              <a:rPr lang="en-US" sz="1800" dirty="0"/>
              <a:t>.”</a:t>
            </a:r>
            <a:endParaRPr lang="en-US" sz="1800" i="1" dirty="0"/>
          </a:p>
          <a:p>
            <a:pPr marL="1828800" lvl="4" indent="0"/>
            <a:r>
              <a:rPr lang="en-US" b="1" dirty="0"/>
              <a:t>Richard Larson &lt;&lt;Dr. Queue&gt;&gt; </a:t>
            </a:r>
            <a:r>
              <a:rPr lang="en-US" b="1" dirty="0" err="1"/>
              <a:t>Profesor</a:t>
            </a:r>
            <a:r>
              <a:rPr lang="en-US" b="1" dirty="0"/>
              <a:t> del MIT, </a:t>
            </a:r>
            <a:r>
              <a:rPr lang="en-US" b="1" dirty="0" err="1"/>
              <a:t>Investigador</a:t>
            </a:r>
            <a:r>
              <a:rPr lang="en-US" b="1" dirty="0"/>
              <a:t>.</a:t>
            </a:r>
          </a:p>
        </p:txBody>
      </p:sp>
      <p:pic>
        <p:nvPicPr>
          <p:cNvPr id="8" name="Picture 2" descr="Resultado de imagen para richard larson">
            <a:extLst>
              <a:ext uri="{FF2B5EF4-FFF2-40B4-BE49-F238E27FC236}">
                <a16:creationId xmlns:a16="http://schemas.microsoft.com/office/drawing/2014/main" id="{B7DB2AB6-18B5-4E5C-A964-A4701B26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2993101"/>
            <a:ext cx="2069774" cy="20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C6AC5C-D2CE-4041-91E9-C5D8C9591D6F}"/>
              </a:ext>
            </a:extLst>
          </p:cNvPr>
          <p:cNvSpPr txBox="1">
            <a:spLocks/>
          </p:cNvSpPr>
          <p:nvPr/>
        </p:nvSpPr>
        <p:spPr>
          <a:xfrm>
            <a:off x="343628" y="3078684"/>
            <a:ext cx="5445647" cy="18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tx1"/>
                </a:solidFill>
              </a:rPr>
              <a:t>* Psicología de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“Justicia” en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Ajuste cualitativo de modelos estadísticos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4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/>
              <a:t>Gestión de </a:t>
            </a:r>
            <a:r>
              <a:rPr lang="en-US" sz="2300" b="1" dirty="0" err="1"/>
              <a:t>costos</a:t>
            </a:r>
            <a:r>
              <a:rPr lang="en-US" sz="2300" b="1" dirty="0"/>
              <a:t> (3/5)</a:t>
            </a:r>
          </a:p>
          <a:p>
            <a:endParaRPr lang="en-US" sz="2300" b="1" dirty="0"/>
          </a:p>
          <a:p>
            <a:r>
              <a:rPr lang="es-AR" sz="2000" dirty="0"/>
              <a:t>Actualmente las cajas pertenecen a un centro de costos único: que recibe información de otros centros de costos específicos:</a:t>
            </a:r>
          </a:p>
          <a:p>
            <a:endParaRPr lang="es-AR" sz="2300" dirty="0"/>
          </a:p>
          <a:p>
            <a:r>
              <a:rPr lang="es-AR" sz="1500" b="1" dirty="0"/>
              <a:t>Centro de costos CAJA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RRHH</a:t>
            </a:r>
          </a:p>
          <a:p>
            <a:r>
              <a:rPr lang="es-AR" sz="1500" dirty="0"/>
              <a:t>_______* Costo total por empleado (beneficios, sueldo bruto, cargas, seguros,…): </a:t>
            </a:r>
            <a:r>
              <a:rPr lang="es-AR" sz="1500" b="1" dirty="0"/>
              <a:t>$/mes 98.420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Gastos Generales</a:t>
            </a:r>
          </a:p>
          <a:p>
            <a:r>
              <a:rPr lang="es-AR" sz="1500" dirty="0"/>
              <a:t>_______* Consumo de papelería, varios: </a:t>
            </a:r>
            <a:r>
              <a:rPr lang="es-AR" sz="1500" b="1" dirty="0"/>
              <a:t>$/mes 5.530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Limpieza y Mantenimiento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Mantenimiento de cinta transportadora: </a:t>
            </a:r>
            <a:r>
              <a:rPr lang="es-AR" sz="1500" b="1" dirty="0">
                <a:solidFill>
                  <a:schemeClr val="tx1"/>
                </a:solidFill>
              </a:rPr>
              <a:t>$/mes 1.680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Limpieza y reparaciones varias de área de trabajo: </a:t>
            </a:r>
            <a:r>
              <a:rPr lang="es-AR" sz="1500" b="1" dirty="0">
                <a:solidFill>
                  <a:schemeClr val="tx1"/>
                </a:solidFill>
              </a:rPr>
              <a:t>$/mes $530</a:t>
            </a:r>
            <a:endParaRPr lang="en-US" sz="1500" b="1" dirty="0">
              <a:solidFill>
                <a:schemeClr val="tx1"/>
              </a:solidFill>
            </a:endParaRPr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783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Procesos</a:t>
            </a:r>
            <a:r>
              <a:rPr lang="en-US" sz="2300" b="1" dirty="0"/>
              <a:t> y </a:t>
            </a:r>
            <a:r>
              <a:rPr lang="en-US" sz="2300" b="1" dirty="0" err="1"/>
              <a:t>postventa</a:t>
            </a:r>
            <a:r>
              <a:rPr lang="en-US" sz="2300" b="1" dirty="0"/>
              <a:t> (4/5)</a:t>
            </a:r>
          </a:p>
          <a:p>
            <a:endParaRPr lang="es-AR" sz="2000" dirty="0"/>
          </a:p>
          <a:p>
            <a:r>
              <a:rPr lang="es-AR" sz="2000" dirty="0"/>
              <a:t>El costo de oportunidad se estima en 38$/cliente. </a:t>
            </a:r>
          </a:p>
          <a:p>
            <a:endParaRPr lang="es-AR" sz="2000" dirty="0"/>
          </a:p>
          <a:p>
            <a:r>
              <a:rPr lang="es-AR" sz="2000" dirty="0"/>
              <a:t>La estimación surge de la suposición de pérdida de ventas diarias por tener el sistema cargado. </a:t>
            </a:r>
          </a:p>
          <a:p>
            <a:endParaRPr lang="es-AR" sz="2000" dirty="0"/>
          </a:p>
          <a:p>
            <a:r>
              <a:rPr lang="es-AR" sz="2000" dirty="0"/>
              <a:t>Por lo tanto, el número se obtiene de la correlación entre la cantidad de personas en el sistema y un coeficiente que mide la desaceleración en ventas.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86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#1: </a:t>
            </a:r>
            <a:r>
              <a:rPr lang="en-US" sz="2000" dirty="0" err="1">
                <a:solidFill>
                  <a:schemeClr val="tx1"/>
                </a:solidFill>
              </a:rPr>
              <a:t>Agregar</a:t>
            </a:r>
            <a:r>
              <a:rPr lang="en-US" sz="2000" dirty="0">
                <a:solidFill>
                  <a:schemeClr val="tx1"/>
                </a:solidFill>
              </a:rPr>
              <a:t> “N”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adicionales. Esto conlleva la siguiente inversión por caja: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Preparación total del espacio: </a:t>
            </a:r>
            <a:r>
              <a:rPr lang="es-AR" sz="2000" b="1" dirty="0">
                <a:solidFill>
                  <a:schemeClr val="tx1"/>
                </a:solidFill>
              </a:rPr>
              <a:t>$ 82.300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Equipos y tecnología de caja: </a:t>
            </a:r>
            <a:r>
              <a:rPr lang="es-AR" sz="2000" b="1" dirty="0">
                <a:solidFill>
                  <a:schemeClr val="tx1"/>
                </a:solidFill>
              </a:rPr>
              <a:t>$ 250.500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Actualización de procesos, calidad del sector: </a:t>
            </a:r>
            <a:r>
              <a:rPr lang="es-AR" sz="2000" b="1" dirty="0">
                <a:solidFill>
                  <a:schemeClr val="tx1"/>
                </a:solidFill>
              </a:rPr>
              <a:t>$ 25.600</a:t>
            </a:r>
          </a:p>
          <a:p>
            <a:r>
              <a:rPr lang="es-AR" sz="2000" i="1" dirty="0">
                <a:solidFill>
                  <a:schemeClr val="tx1"/>
                </a:solidFill>
              </a:rPr>
              <a:t>La inversión se amortiza en 10 años.</a:t>
            </a:r>
          </a:p>
          <a:p>
            <a:endParaRPr lang="es-AR" sz="2000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chemeClr val="tx1"/>
                </a:solidFill>
              </a:rPr>
              <a:t>El espacio del que se dispone permite agregar hasta 5 cajas adicionales.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63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#2: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Cambiar</a:t>
            </a:r>
            <a:r>
              <a:rPr lang="en-US" sz="2000" dirty="0">
                <a:solidFill>
                  <a:schemeClr val="tx1"/>
                </a:solidFill>
              </a:rPr>
              <a:t> el Sistema de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a una fila </a:t>
            </a:r>
            <a:r>
              <a:rPr lang="en-US" sz="2000" dirty="0" err="1">
                <a:solidFill>
                  <a:schemeClr val="tx1"/>
                </a:solidFill>
              </a:rPr>
              <a:t>única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>
                <a:solidFill>
                  <a:schemeClr val="tx1"/>
                </a:solidFill>
              </a:rPr>
              <a:t>distribuya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clientes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manera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homogénea</a:t>
            </a:r>
            <a:r>
              <a:rPr lang="en-US" sz="2000" dirty="0">
                <a:solidFill>
                  <a:schemeClr val="tx1"/>
                </a:solidFill>
              </a:rPr>
              <a:t>. Para </a:t>
            </a:r>
            <a:r>
              <a:rPr lang="en-US" sz="2000" dirty="0" err="1">
                <a:solidFill>
                  <a:schemeClr val="tx1"/>
                </a:solidFill>
              </a:rPr>
              <a:t>lograrlo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>
                <a:solidFill>
                  <a:schemeClr val="tx1"/>
                </a:solidFill>
              </a:rPr>
              <a:t>necesita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</a:t>
            </a:r>
            <a:r>
              <a:rPr lang="en-US" sz="1800" dirty="0" err="1">
                <a:solidFill>
                  <a:schemeClr val="tx1"/>
                </a:solidFill>
              </a:rPr>
              <a:t>Inversión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b="1" dirty="0">
                <a:solidFill>
                  <a:schemeClr val="tx1"/>
                </a:solidFill>
              </a:rPr>
              <a:t>$ 75.600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actualización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espacio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trabajo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procesos</a:t>
            </a:r>
            <a:r>
              <a:rPr lang="en-US" sz="1800" dirty="0">
                <a:solidFill>
                  <a:schemeClr val="tx1"/>
                </a:solidFill>
              </a:rPr>
              <a:t> con una </a:t>
            </a:r>
            <a:r>
              <a:rPr lang="en-US" sz="1800" dirty="0" err="1">
                <a:solidFill>
                  <a:schemeClr val="tx1"/>
                </a:solidFill>
              </a:rPr>
              <a:t>amortización</a:t>
            </a:r>
            <a:r>
              <a:rPr lang="en-US" sz="1800" dirty="0">
                <a:solidFill>
                  <a:schemeClr val="tx1"/>
                </a:solidFill>
              </a:rPr>
              <a:t> de 10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_Roles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 err="1">
                <a:solidFill>
                  <a:schemeClr val="tx1"/>
                </a:solidFill>
              </a:rPr>
              <a:t>cuatro</a:t>
            </a:r>
            <a:r>
              <a:rPr lang="en-US" sz="1800" b="1" dirty="0">
                <a:solidFill>
                  <a:schemeClr val="tx1"/>
                </a:solidFill>
              </a:rPr>
              <a:t> personas </a:t>
            </a:r>
            <a:r>
              <a:rPr lang="en-US" sz="1800" dirty="0" err="1">
                <a:solidFill>
                  <a:schemeClr val="tx1"/>
                </a:solidFill>
              </a:rPr>
              <a:t>encargadas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organizar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distribuir</a:t>
            </a:r>
            <a:r>
              <a:rPr lang="en-US" sz="1800" dirty="0">
                <a:solidFill>
                  <a:schemeClr val="tx1"/>
                </a:solidFill>
              </a:rPr>
              <a:t> a los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caja</a:t>
            </a:r>
            <a:r>
              <a:rPr lang="en-US" sz="1800" dirty="0">
                <a:solidFill>
                  <a:schemeClr val="tx1"/>
                </a:solidFill>
              </a:rPr>
              <a:t>. El </a:t>
            </a:r>
            <a:r>
              <a:rPr lang="en-US" sz="1800" dirty="0" err="1">
                <a:solidFill>
                  <a:schemeClr val="tx1"/>
                </a:solidFill>
              </a:rPr>
              <a:t>gasto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adicional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impacta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centros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$/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80.300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centro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RRHH.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aumento</a:t>
            </a:r>
            <a:r>
              <a:rPr lang="en-US" sz="1800" dirty="0">
                <a:solidFill>
                  <a:schemeClr val="tx1"/>
                </a:solidFill>
              </a:rPr>
              <a:t> del 10%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Centro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RRHH.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33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A: </a:t>
                </a:r>
                <a:r>
                  <a:rPr lang="en-US" sz="1800" dirty="0">
                    <a:solidFill>
                      <a:schemeClr val="tx1"/>
                    </a:solidFill>
                  </a:rPr>
                  <a:t>horas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llegadas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 err="1">
                    <a:solidFill>
                      <a:schemeClr val="tx1"/>
                    </a:solidFill>
                  </a:rPr>
                  <a:t>Suponiendo</a:t>
                </a:r>
                <a:r>
                  <a:rPr lang="en-US" sz="1800" dirty="0">
                    <a:solidFill>
                      <a:schemeClr val="tx1"/>
                    </a:solidFill>
                  </a:rPr>
                  <a:t> que los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datos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se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distribuyen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exponencialmente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blipFill>
                <a:blip r:embed="rId3"/>
                <a:stretch>
                  <a:fillRect l="-645" r="-1218"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BCB69-D0D0-4859-8FD4-E5FADCD55673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72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38753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0.023536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0.055728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0.086168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0.024878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0.090282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0.093318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0.097116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0.068953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0.097832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0.034868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0.07154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0.017514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0.10267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0.102803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0.103896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0.105236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6243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2120</Words>
  <Application>Microsoft Office PowerPoint</Application>
  <PresentationFormat>Presentación en pantalla (16:9)</PresentationFormat>
  <Paragraphs>554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 Neue</vt:lpstr>
      <vt:lpstr>Cambria Math</vt:lpstr>
      <vt:lpstr>biz</vt:lpstr>
      <vt:lpstr>Caso Integrador Carrefour: Clase 08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Ajuste de llegadas</vt:lpstr>
      <vt:lpstr>Caso Carrefour: Dataset A</vt:lpstr>
      <vt:lpstr>Caso Carrefour: Dataset A</vt:lpstr>
      <vt:lpstr>Ajuste de llegadas</vt:lpstr>
      <vt:lpstr>Caso Carrefour: Dataset B</vt:lpstr>
      <vt:lpstr>Ajuste de servicio</vt:lpstr>
      <vt:lpstr>Ajuste de servicio</vt:lpstr>
      <vt:lpstr>Ajuste de servicio</vt:lpstr>
      <vt:lpstr>Datos Sistema Control</vt:lpstr>
      <vt:lpstr>Datos Alternativa #1</vt:lpstr>
      <vt:lpstr>Datos Alternativa #2</vt:lpstr>
      <vt:lpstr>Datos Alternativa #2</vt:lpstr>
      <vt:lpstr>Resumen de datos</vt:lpstr>
      <vt:lpstr>Parámetros de filas Control y Alternativa #1</vt:lpstr>
      <vt:lpstr>Parámetros de filas Alternativa #2</vt:lpstr>
      <vt:lpstr>Parámetros de filas</vt:lpstr>
      <vt:lpstr>Cálculo de costos</vt:lpstr>
      <vt:lpstr>Cálculo de costos</vt:lpstr>
      <vt:lpstr>Caso Carrefour: Conclusiones</vt:lpstr>
      <vt:lpstr>Caso Carrefour: realidad</vt:lpstr>
      <vt:lpstr>N x M/M/1 vs M/M/N: Justificación matemática</vt:lpstr>
      <vt:lpstr>N x M/M/1 vs M/M/N: Justificación matemática</vt:lpstr>
      <vt:lpstr>Mythbusters Episodio 5, Temporada 13</vt:lpstr>
      <vt:lpstr>¿Quién tiene razón?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Carrefour: ¿Implementar fila única? Clase 10</dc:title>
  <cp:lastModifiedBy>Rodrigo Maranzana</cp:lastModifiedBy>
  <cp:revision>63</cp:revision>
  <dcterms:modified xsi:type="dcterms:W3CDTF">2021-06-02T23:04:30Z</dcterms:modified>
</cp:coreProperties>
</file>