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71" r:id="rId9"/>
    <p:sldId id="272" r:id="rId10"/>
    <p:sldId id="273" r:id="rId11"/>
    <p:sldId id="261" r:id="rId12"/>
    <p:sldId id="262" r:id="rId13"/>
    <p:sldId id="265" r:id="rId14"/>
    <p:sldId id="267" r:id="rId15"/>
    <p:sldId id="266" r:id="rId16"/>
    <p:sldId id="269" r:id="rId17"/>
    <p:sldId id="274" r:id="rId18"/>
    <p:sldId id="270" r:id="rId19"/>
    <p:sldId id="27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8B77-9F93-487E-9131-11C9972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E4B44-BBC9-422B-A613-988737DC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C5292-EAD0-45F9-BA1D-0E69687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0492-B85A-4D6C-B018-F4335D70924F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87C6B-5749-4B87-B034-291502F4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23FF-C4CE-4485-9016-FFFD117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A389-67C4-419A-AED1-26B92DCDCA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4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rv_continuous.fit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  <a:t>De los Datos a los Modelos: ¿Cómo ajustar Distribuciones?</a:t>
            </a:r>
            <a:b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06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</a:t>
            </a:r>
            <a:r>
              <a:rPr lang="en" sz="2070"/>
              <a:t>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8685E-FB5F-4A00-905E-ED7CD0E3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8" y="1381304"/>
            <a:ext cx="7886700" cy="994172"/>
          </a:xfrm>
        </p:spPr>
        <p:txBody>
          <a:bodyPr/>
          <a:lstStyle/>
          <a:p>
            <a:r>
              <a:rPr lang="es-AR" b="1" dirty="0"/>
              <a:t>Modelo de control: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8439D7-C812-4C1B-AE27-8DFD406CB97C}"/>
              </a:ext>
            </a:extLst>
          </p:cNvPr>
          <p:cNvSpPr/>
          <p:nvPr/>
        </p:nvSpPr>
        <p:spPr>
          <a:xfrm>
            <a:off x="659576" y="3077935"/>
            <a:ext cx="4147457" cy="48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584F90F-38AF-4F3F-9A12-E488833D8CD2}"/>
              </a:ext>
            </a:extLst>
          </p:cNvPr>
          <p:cNvSpPr/>
          <p:nvPr/>
        </p:nvSpPr>
        <p:spPr>
          <a:xfrm>
            <a:off x="5295160" y="3000374"/>
            <a:ext cx="677636" cy="6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B5A29F2-961B-46EE-B808-2B64F13B6118}"/>
              </a:ext>
            </a:extLst>
          </p:cNvPr>
          <p:cNvSpPr/>
          <p:nvPr/>
        </p:nvSpPr>
        <p:spPr>
          <a:xfrm rot="5400000">
            <a:off x="283257" y="2046884"/>
            <a:ext cx="2480004" cy="25437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69DC3D-6CC1-491E-AEE4-D94554D7172E}"/>
              </a:ext>
            </a:extLst>
          </p:cNvPr>
          <p:cNvCxnSpPr>
            <a:cxnSpLocks/>
          </p:cNvCxnSpPr>
          <p:nvPr/>
        </p:nvCxnSpPr>
        <p:spPr>
          <a:xfrm>
            <a:off x="1806611" y="3317676"/>
            <a:ext cx="26167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7336580-48CB-4613-B35F-F599B9E0B27D}"/>
              </a:ext>
            </a:extLst>
          </p:cNvPr>
          <p:cNvCxnSpPr>
            <a:cxnSpLocks/>
          </p:cNvCxnSpPr>
          <p:nvPr/>
        </p:nvCxnSpPr>
        <p:spPr>
          <a:xfrm>
            <a:off x="6235783" y="3317676"/>
            <a:ext cx="13005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F316BB8-38B7-4D18-8839-95054FBEBCA7}"/>
              </a:ext>
            </a:extLst>
          </p:cNvPr>
          <p:cNvSpPr/>
          <p:nvPr/>
        </p:nvSpPr>
        <p:spPr>
          <a:xfrm>
            <a:off x="5826776" y="3441956"/>
            <a:ext cx="46198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µ</a:t>
            </a:r>
            <a:endParaRPr lang="es-AR" sz="37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B55375-AAC5-4B97-9CEE-BD3605D4A7DE}"/>
              </a:ext>
            </a:extLst>
          </p:cNvPr>
          <p:cNvSpPr/>
          <p:nvPr/>
        </p:nvSpPr>
        <p:spPr>
          <a:xfrm>
            <a:off x="4156508" y="3476204"/>
            <a:ext cx="45236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λ</a:t>
            </a:r>
            <a:endParaRPr lang="es-AR" sz="37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/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𝒇𝒖𝒆𝒏𝒕𝒆𝒔</m:t>
                          </m:r>
                        </m:e>
                      </m:nary>
                    </m:oMath>
                  </m:oMathPara>
                </a14:m>
                <a:endParaRPr lang="es-AR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9FCF991-B282-4766-AC39-28944930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27" y="730028"/>
            <a:ext cx="8679058" cy="744084"/>
          </a:xfrm>
        </p:spPr>
        <p:txBody>
          <a:bodyPr>
            <a:normAutofit fontScale="47500" lnSpcReduction="20000"/>
          </a:bodyPr>
          <a:lstStyle/>
          <a:p>
            <a:r>
              <a:rPr lang="es-AR" b="1" dirty="0"/>
              <a:t>Patentes de autos y hora en que entraron a CABA en meses normales.</a:t>
            </a:r>
          </a:p>
          <a:p>
            <a:r>
              <a:rPr lang="es-AR" b="1" dirty="0"/>
              <a:t>Parámetro de servicio ya medido, fácil de obtener.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CD9940-125B-4A8C-A904-8FB65FC3D8D1}"/>
              </a:ext>
            </a:extLst>
          </p:cNvPr>
          <p:cNvSpPr txBox="1">
            <a:spLocks/>
          </p:cNvSpPr>
          <p:nvPr/>
        </p:nvSpPr>
        <p:spPr>
          <a:xfrm>
            <a:off x="213158" y="-2957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Datos: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0B03B5D-FECE-4247-8D21-F8EFF162CCF9}"/>
              </a:ext>
            </a:extLst>
          </p:cNvPr>
          <p:cNvSpPr txBox="1">
            <a:spLocks/>
          </p:cNvSpPr>
          <p:nvPr/>
        </p:nvSpPr>
        <p:spPr>
          <a:xfrm>
            <a:off x="586097" y="4456466"/>
            <a:ext cx="7886700" cy="70698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100" b="1" dirty="0">
                <a:solidFill>
                  <a:srgbClr val="FF0000"/>
                </a:solidFill>
              </a:rPr>
              <a:t>¿Cómo paso de los datos al parámetro </a:t>
            </a:r>
            <a:r>
              <a:rPr lang="el-GR" sz="2100" b="1" dirty="0">
                <a:solidFill>
                  <a:srgbClr val="FF0000"/>
                </a:solidFill>
              </a:rPr>
              <a:t>λ</a:t>
            </a:r>
            <a:r>
              <a:rPr lang="es-AR" sz="21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A28A-0371-4BE4-A2A6-98E1D617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972300" cy="50618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Caso: Distribución exponencial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D9444-90AB-4A59-8974-9246B5A0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0" y="358952"/>
            <a:ext cx="5445580" cy="44255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A69413-6BD2-42DA-85D4-EF1BD1038F7E}"/>
              </a:ext>
            </a:extLst>
          </p:cNvPr>
          <p:cNvSpPr txBox="1"/>
          <p:nvPr/>
        </p:nvSpPr>
        <p:spPr>
          <a:xfrm>
            <a:off x="245619" y="2118227"/>
            <a:ext cx="2489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¿Cuál es el </a:t>
            </a:r>
            <a:r>
              <a:rPr lang="el-GR" sz="1875" b="1" dirty="0">
                <a:solidFill>
                  <a:srgbClr val="FF0000"/>
                </a:solidFill>
              </a:rPr>
              <a:t>λ</a:t>
            </a:r>
            <a:r>
              <a:rPr lang="es-AR" sz="1875" b="1" dirty="0">
                <a:solidFill>
                  <a:srgbClr val="FF0000"/>
                </a:solidFill>
              </a:rPr>
              <a:t> óptimo</a:t>
            </a:r>
          </a:p>
          <a:p>
            <a:r>
              <a:rPr lang="es-AR" sz="1875" b="1" dirty="0">
                <a:solidFill>
                  <a:srgbClr val="FF0000"/>
                </a:solidFill>
              </a:rPr>
              <a:t>para esta distribución?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3D44689-D7E7-40D1-A53F-F5A704379AE5}"/>
              </a:ext>
            </a:extLst>
          </p:cNvPr>
          <p:cNvGrpSpPr/>
          <p:nvPr/>
        </p:nvGrpSpPr>
        <p:grpSpPr>
          <a:xfrm>
            <a:off x="3337497" y="4784548"/>
            <a:ext cx="5017645" cy="121382"/>
            <a:chOff x="4680857" y="6401537"/>
            <a:chExt cx="6690193" cy="161842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1D59B7F-780F-4E94-9708-9B0EC387260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857" y="6483949"/>
              <a:ext cx="66901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F5C64E2-3079-4BF6-8FED-B0517AE36774}"/>
                </a:ext>
              </a:extLst>
            </p:cNvPr>
            <p:cNvSpPr/>
            <p:nvPr/>
          </p:nvSpPr>
          <p:spPr>
            <a:xfrm>
              <a:off x="5347616" y="640451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53C83AA-BA8C-4D67-9FCA-92C43A878A2C}"/>
                </a:ext>
              </a:extLst>
            </p:cNvPr>
            <p:cNvSpPr/>
            <p:nvPr/>
          </p:nvSpPr>
          <p:spPr>
            <a:xfrm>
              <a:off x="5730961" y="6409672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2955E63-9026-41F2-8481-92038052A34D}"/>
                </a:ext>
              </a:extLst>
            </p:cNvPr>
            <p:cNvSpPr/>
            <p:nvPr/>
          </p:nvSpPr>
          <p:spPr>
            <a:xfrm>
              <a:off x="5367860" y="642205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09177A4-DF9B-4C11-A0B1-E2CADDA0CDA9}"/>
                </a:ext>
              </a:extLst>
            </p:cNvPr>
            <p:cNvSpPr/>
            <p:nvPr/>
          </p:nvSpPr>
          <p:spPr>
            <a:xfrm>
              <a:off x="5227246" y="641367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5E86D1-FA00-4E76-832F-9AC634E63294}"/>
                </a:ext>
              </a:extLst>
            </p:cNvPr>
            <p:cNvSpPr/>
            <p:nvPr/>
          </p:nvSpPr>
          <p:spPr>
            <a:xfrm>
              <a:off x="5610592" y="641883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A3D8AA0-0B66-4D8F-8584-18AC0B7E14B1}"/>
                </a:ext>
              </a:extLst>
            </p:cNvPr>
            <p:cNvSpPr/>
            <p:nvPr/>
          </p:nvSpPr>
          <p:spPr>
            <a:xfrm>
              <a:off x="7140483" y="641069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67D65BA-25C8-48F2-8D6D-68DA98394CEB}"/>
                </a:ext>
              </a:extLst>
            </p:cNvPr>
            <p:cNvSpPr/>
            <p:nvPr/>
          </p:nvSpPr>
          <p:spPr>
            <a:xfrm>
              <a:off x="7523829" y="6415859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DC9BDD3-43B5-49E5-A8A4-837F1EAD5984}"/>
                </a:ext>
              </a:extLst>
            </p:cNvPr>
            <p:cNvSpPr/>
            <p:nvPr/>
          </p:nvSpPr>
          <p:spPr>
            <a:xfrm>
              <a:off x="6221398" y="6407724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340EF68-5B29-48A6-93A8-09DDEB981988}"/>
                </a:ext>
              </a:extLst>
            </p:cNvPr>
            <p:cNvSpPr/>
            <p:nvPr/>
          </p:nvSpPr>
          <p:spPr>
            <a:xfrm>
              <a:off x="6604743" y="641288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3A92A41-791F-430F-8088-5D3CA3CA8150}"/>
                </a:ext>
              </a:extLst>
            </p:cNvPr>
            <p:cNvSpPr/>
            <p:nvPr/>
          </p:nvSpPr>
          <p:spPr>
            <a:xfrm>
              <a:off x="5876727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4501253-C5FB-4485-A9DC-46DE46F40770}"/>
                </a:ext>
              </a:extLst>
            </p:cNvPr>
            <p:cNvSpPr/>
            <p:nvPr/>
          </p:nvSpPr>
          <p:spPr>
            <a:xfrm>
              <a:off x="5133464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5337A82-7FEC-4464-9060-979DAB209AAF}"/>
                </a:ext>
              </a:extLst>
            </p:cNvPr>
            <p:cNvSpPr/>
            <p:nvPr/>
          </p:nvSpPr>
          <p:spPr>
            <a:xfrm>
              <a:off x="8985158" y="642101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91C4892-3019-4DDB-A3A8-CF6884CD1B3C}"/>
                </a:ext>
              </a:extLst>
            </p:cNvPr>
            <p:cNvSpPr/>
            <p:nvPr/>
          </p:nvSpPr>
          <p:spPr>
            <a:xfrm>
              <a:off x="6021521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609BE0-4776-47B9-8A89-93A7E7B92727}"/>
                </a:ext>
              </a:extLst>
            </p:cNvPr>
            <p:cNvSpPr/>
            <p:nvPr/>
          </p:nvSpPr>
          <p:spPr>
            <a:xfrm>
              <a:off x="5511001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2DA7AA-B2B0-4354-B445-DEF532523712}"/>
              </a:ext>
            </a:extLst>
          </p:cNvPr>
          <p:cNvCxnSpPr>
            <a:cxnSpLocks/>
          </p:cNvCxnSpPr>
          <p:nvPr/>
        </p:nvCxnSpPr>
        <p:spPr>
          <a:xfrm>
            <a:off x="1632175" y="4834495"/>
            <a:ext cx="1349972" cy="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F333387-1EE7-4D29-BF9A-134C5B74A6D3}"/>
              </a:ext>
            </a:extLst>
          </p:cNvPr>
          <p:cNvSpPr txBox="1"/>
          <p:nvPr/>
        </p:nvSpPr>
        <p:spPr>
          <a:xfrm>
            <a:off x="666304" y="4618626"/>
            <a:ext cx="110479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Muestra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/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/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  <a:blipFill>
                <a:blip r:embed="rId4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DB178-CE8F-42B9-9233-18AD5070723E}"/>
              </a:ext>
            </a:extLst>
          </p:cNvPr>
          <p:cNvSpPr txBox="1"/>
          <p:nvPr/>
        </p:nvSpPr>
        <p:spPr>
          <a:xfrm>
            <a:off x="320025" y="759279"/>
            <a:ext cx="95622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Para este caso: </a:t>
            </a:r>
            <a:r>
              <a:rPr lang="es-AR" sz="2250" b="1" dirty="0">
                <a:solidFill>
                  <a:srgbClr val="FF0000"/>
                </a:solidFill>
              </a:rPr>
              <a:t>¡existe solución analítica de la Verosimilitud Máxima!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/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5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/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𝐷𝑎𝑑𝑜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sz="21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5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blipFill>
                <a:blip r:embed="rId3"/>
                <a:stretch>
                  <a:fillRect l="-2827" r="-33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/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d>
                        <m:d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s-AR" sz="225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/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CBCF5-98CF-4AAB-B21F-CC228F292E5F}"/>
              </a:ext>
            </a:extLst>
          </p:cNvPr>
          <p:cNvSpPr txBox="1"/>
          <p:nvPr/>
        </p:nvSpPr>
        <p:spPr>
          <a:xfrm>
            <a:off x="320025" y="2555216"/>
            <a:ext cx="254108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En</a:t>
            </a:r>
            <a:r>
              <a:rPr lang="en-US" sz="2250" dirty="0"/>
              <a:t> la </a:t>
            </a:r>
            <a:r>
              <a:rPr lang="en-US" sz="2250" dirty="0" err="1"/>
              <a:t>exponencial</a:t>
            </a:r>
            <a:r>
              <a:rPr lang="en-US" sz="2250" dirty="0"/>
              <a:t>:</a:t>
            </a:r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398BE85-F927-4606-9AF1-D94E298C0F08}"/>
              </a:ext>
            </a:extLst>
          </p:cNvPr>
          <p:cNvCxnSpPr>
            <a:cxnSpLocks/>
          </p:cNvCxnSpPr>
          <p:nvPr/>
        </p:nvCxnSpPr>
        <p:spPr>
          <a:xfrm>
            <a:off x="2947307" y="3404766"/>
            <a:ext cx="685800" cy="530420"/>
          </a:xfrm>
          <a:prstGeom prst="bentConnector3">
            <a:avLst>
              <a:gd name="adj1" fmla="val 10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65FB47F-FA97-4205-A05B-8BD82811A90C}"/>
              </a:ext>
            </a:extLst>
          </p:cNvPr>
          <p:cNvSpPr txBox="1"/>
          <p:nvPr/>
        </p:nvSpPr>
        <p:spPr>
          <a:xfrm>
            <a:off x="320026" y="1787979"/>
            <a:ext cx="268535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Q</a:t>
            </a:r>
            <a:r>
              <a:rPr lang="es-AR" sz="2250" dirty="0" err="1"/>
              <a:t>ueremos</a:t>
            </a:r>
            <a:r>
              <a:rPr lang="es-AR" sz="2250" dirty="0"/>
              <a:t> calcular: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/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5717C39-AB5E-4FA4-9419-BD515A994D83}"/>
              </a:ext>
            </a:extLst>
          </p:cNvPr>
          <p:cNvSpPr txBox="1"/>
          <p:nvPr/>
        </p:nvSpPr>
        <p:spPr>
          <a:xfrm>
            <a:off x="320025" y="2980843"/>
            <a:ext cx="638828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¿Cómo encontramos el máximo analíticamente?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/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AR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es-AR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AR" sz="21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/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s-AR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/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−…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/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/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p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E48E3E-3333-4663-AA81-CF72BDF6727D}"/>
              </a:ext>
            </a:extLst>
          </p:cNvPr>
          <p:cNvSpPr txBox="1"/>
          <p:nvPr/>
        </p:nvSpPr>
        <p:spPr>
          <a:xfrm>
            <a:off x="254711" y="693964"/>
            <a:ext cx="20441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Sabemos</a:t>
            </a:r>
            <a:r>
              <a:rPr lang="en-US" sz="2250" dirty="0"/>
              <a:t> que:</a:t>
            </a:r>
          </a:p>
          <a:p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/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2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250" dirty="0"/>
                            <m:t> </m:t>
                          </m:r>
                        </m:e>
                      </m:func>
                      <m:r>
                        <a:rPr lang="es-AR" sz="225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2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AR" sz="22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AR" sz="225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5D63EA9-5911-4EFC-9160-61CFF06A117C}"/>
              </a:ext>
            </a:extLst>
          </p:cNvPr>
          <p:cNvSpPr txBox="1"/>
          <p:nvPr/>
        </p:nvSpPr>
        <p:spPr>
          <a:xfrm>
            <a:off x="329818" y="2097169"/>
            <a:ext cx="72699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</a:rPr>
              <a:t>¡Las </a:t>
            </a:r>
            <a:r>
              <a:rPr lang="en-US" sz="2250" dirty="0" err="1">
                <a:solidFill>
                  <a:srgbClr val="FF0000"/>
                </a:solidFill>
              </a:rPr>
              <a:t>propiedades</a:t>
            </a:r>
            <a:r>
              <a:rPr lang="en-US" sz="2250" dirty="0">
                <a:solidFill>
                  <a:srgbClr val="FF0000"/>
                </a:solidFill>
              </a:rPr>
              <a:t> del </a:t>
            </a:r>
            <a:r>
              <a:rPr lang="en-US" sz="2250" dirty="0" err="1">
                <a:solidFill>
                  <a:srgbClr val="FF0000"/>
                </a:solidFill>
              </a:rPr>
              <a:t>logaritmo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facilitan</a:t>
            </a:r>
            <a:r>
              <a:rPr lang="en-US" sz="2250" dirty="0">
                <a:solidFill>
                  <a:srgbClr val="FF0000"/>
                </a:solidFill>
              </a:rPr>
              <a:t> la </a:t>
            </a:r>
            <a:r>
              <a:rPr lang="en-US" sz="2250" dirty="0" err="1">
                <a:solidFill>
                  <a:srgbClr val="FF0000"/>
                </a:solidFill>
              </a:rPr>
              <a:t>optimización</a:t>
            </a:r>
            <a:r>
              <a:rPr lang="en-US" sz="2250" dirty="0">
                <a:solidFill>
                  <a:srgbClr val="FF0000"/>
                </a:solidFill>
              </a:rPr>
              <a:t>!</a:t>
            </a:r>
          </a:p>
          <a:p>
            <a:endParaRPr lang="es-AR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/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s-AR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/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21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  <a:blipFill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7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Caso: Distribución exponencial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s-AR" sz="21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/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4F46EE-C8C4-43C1-A525-DE8C2E81F188}"/>
              </a:ext>
            </a:extLst>
          </p:cNvPr>
          <p:cNvGrpSpPr/>
          <p:nvPr/>
        </p:nvGrpSpPr>
        <p:grpSpPr>
          <a:xfrm>
            <a:off x="2892015" y="2147273"/>
            <a:ext cx="3043650" cy="824798"/>
            <a:chOff x="3468186" y="751292"/>
            <a:chExt cx="4058200" cy="92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/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1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s-AR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s-AR" sz="2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A1C086-B005-4DAE-89B4-87325D812F1B}"/>
                </a:ext>
              </a:extLst>
            </p:cNvPr>
            <p:cNvSpPr/>
            <p:nvPr/>
          </p:nvSpPr>
          <p:spPr>
            <a:xfrm>
              <a:off x="3468186" y="751292"/>
              <a:ext cx="4058200" cy="9284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</p:spTree>
    <p:extLst>
      <p:ext uri="{BB962C8B-B14F-4D97-AF65-F5344CB8AC3E}">
        <p14:creationId xmlns:p14="http://schemas.microsoft.com/office/powerpoint/2010/main" val="35822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otras distribuciones…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76DF50-DBC4-4486-9AAC-D0E6C5935251}"/>
              </a:ext>
            </a:extLst>
          </p:cNvPr>
          <p:cNvSpPr txBox="1"/>
          <p:nvPr/>
        </p:nvSpPr>
        <p:spPr>
          <a:xfrm>
            <a:off x="732990" y="674916"/>
            <a:ext cx="8545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¡No todas son tan simples!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No todas tienen solución analítica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Uso de métodos numéricos de ajuste -&gt; Distribución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Lo importante es: </a:t>
            </a:r>
            <a:r>
              <a:rPr lang="es-AR" sz="2250" dirty="0">
                <a:solidFill>
                  <a:srgbClr val="FF0000"/>
                </a:solidFill>
              </a:rPr>
              <a:t>conocer cómo armar la Función de densidad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95CF37-4497-4CE5-94C3-7A71200988B6}"/>
              </a:ext>
            </a:extLst>
          </p:cNvPr>
          <p:cNvSpPr txBox="1">
            <a:spLocks/>
          </p:cNvSpPr>
          <p:nvPr/>
        </p:nvSpPr>
        <p:spPr>
          <a:xfrm>
            <a:off x="59871" y="2529928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resumen: ¿Qué hicimos?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14C51-D083-47E3-9BEC-B90B340F66E7}"/>
              </a:ext>
            </a:extLst>
          </p:cNvPr>
          <p:cNvSpPr txBox="1"/>
          <p:nvPr/>
        </p:nvSpPr>
        <p:spPr>
          <a:xfrm>
            <a:off x="803747" y="3095986"/>
            <a:ext cx="7968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Puente entre </a:t>
            </a:r>
            <a:r>
              <a:rPr lang="es-AR" sz="2250" b="1" dirty="0"/>
              <a:t>datos -&gt; parámetros </a:t>
            </a:r>
            <a:r>
              <a:rPr lang="es-AR" sz="2250" dirty="0"/>
              <a:t>de una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Ajuste de datos a una densidad de probabilidad </a:t>
            </a:r>
            <a:r>
              <a:rPr lang="es-AR" sz="2250" b="1" dirty="0"/>
              <a:t>conocida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Parámetros </a:t>
            </a:r>
            <a:r>
              <a:rPr lang="es-AR" sz="2250" b="1" dirty="0"/>
              <a:t>desconocidos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250" dirty="0"/>
          </a:p>
        </p:txBody>
      </p:sp>
    </p:spTree>
    <p:extLst>
      <p:ext uri="{BB962C8B-B14F-4D97-AF65-F5344CB8AC3E}">
        <p14:creationId xmlns:p14="http://schemas.microsoft.com/office/powerpoint/2010/main" val="10822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Python: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5C015-7BEE-44DB-ACC1-4AD9ABB4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72" y="1436236"/>
            <a:ext cx="3706586" cy="13812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392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>
              <a:buClrTx/>
            </a:pPr>
            <a:r>
              <a:rPr lang="en-US" altLang="en-US" sz="1875" b="1" dirty="0"/>
              <a:t>from</a:t>
            </a:r>
            <a:r>
              <a:rPr lang="en-US" altLang="en-US" sz="1875" dirty="0"/>
              <a:t> </a:t>
            </a:r>
            <a:r>
              <a:rPr lang="en-US" altLang="en-US" sz="1875" dirty="0" err="1"/>
              <a:t>scipy.stats</a:t>
            </a:r>
            <a:r>
              <a:rPr lang="en-US" altLang="en-US" sz="1875" dirty="0"/>
              <a:t> </a:t>
            </a:r>
            <a:r>
              <a:rPr lang="en-US" altLang="en-US" sz="1875" b="1" dirty="0"/>
              <a:t>import</a:t>
            </a:r>
            <a:r>
              <a:rPr lang="en-US" altLang="en-US" sz="1875" dirty="0"/>
              <a:t> beta</a:t>
            </a:r>
          </a:p>
          <a:p>
            <a:pPr algn="just" defTabSz="685800">
              <a:buClrTx/>
            </a:pPr>
            <a:endParaRPr lang="en-US" altLang="en-US" sz="1875" dirty="0">
              <a:solidFill>
                <a:srgbClr val="FF0000"/>
              </a:solidFill>
            </a:endParaRPr>
          </a:p>
          <a:p>
            <a:pPr algn="just" defTabSz="685800">
              <a:buClrTx/>
            </a:pPr>
            <a:r>
              <a:rPr lang="en-US" altLang="en-US" sz="1875" dirty="0">
                <a:solidFill>
                  <a:srgbClr val="FF0000"/>
                </a:solidFill>
              </a:rPr>
              <a:t>a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>
                <a:solidFill>
                  <a:srgbClr val="FF0000"/>
                </a:solidFill>
              </a:rPr>
              <a:t>b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loc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scale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>
                <a:solidFill>
                  <a:srgbClr val="666666"/>
                </a:solidFill>
              </a:rPr>
              <a:t>=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 err="1"/>
              <a:t>beta</a:t>
            </a:r>
            <a:r>
              <a:rPr lang="en-US" altLang="en-US" sz="1875" dirty="0" err="1">
                <a:solidFill>
                  <a:srgbClr val="FF0000"/>
                </a:solidFill>
              </a:rPr>
              <a:t>.fit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75" dirty="0">
                <a:solidFill>
                  <a:srgbClr val="FF0000"/>
                </a:solidFill>
              </a:rPr>
              <a:t>x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7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88BCD7-011F-4ABC-9FF2-4A54131FD101}"/>
              </a:ext>
            </a:extLst>
          </p:cNvPr>
          <p:cNvSpPr/>
          <p:nvPr/>
        </p:nvSpPr>
        <p:spPr>
          <a:xfrm>
            <a:off x="877847" y="771531"/>
            <a:ext cx="2255746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b="1" dirty="0"/>
              <a:t>Distribución Beta: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FCDD4-23CE-46CB-851E-CF6EB7CE7A67}"/>
              </a:ext>
            </a:extLst>
          </p:cNvPr>
          <p:cNvSpPr/>
          <p:nvPr/>
        </p:nvSpPr>
        <p:spPr>
          <a:xfrm>
            <a:off x="509751" y="3288155"/>
            <a:ext cx="6064481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dirty="0"/>
              <a:t>** Documentación: Solución numérica, óptimos locales!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EF83D9-6B08-420D-AADB-F2D91C0289F4}"/>
              </a:ext>
            </a:extLst>
          </p:cNvPr>
          <p:cNvSpPr/>
          <p:nvPr/>
        </p:nvSpPr>
        <p:spPr>
          <a:xfrm>
            <a:off x="92528" y="4293605"/>
            <a:ext cx="74186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https://docs.scipy.org/doc/scipy/reference/generated/scipy.stats.rv_continuous.fit.html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413866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4D1E42-E012-4EBA-AC04-FEA769D4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4391" cy="296951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4811DE4-63D1-4658-9E8A-55C769A73726}"/>
              </a:ext>
            </a:extLst>
          </p:cNvPr>
          <p:cNvCxnSpPr>
            <a:cxnSpLocks/>
          </p:cNvCxnSpPr>
          <p:nvPr/>
        </p:nvCxnSpPr>
        <p:spPr>
          <a:xfrm>
            <a:off x="3355709" y="2141161"/>
            <a:ext cx="1689809" cy="116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9C7D8-88D4-4950-914D-6BAF32E71FE6}"/>
              </a:ext>
            </a:extLst>
          </p:cNvPr>
          <p:cNvSpPr txBox="1"/>
          <p:nvPr/>
        </p:nvSpPr>
        <p:spPr>
          <a:xfrm rot="2071179">
            <a:off x="4144719" y="2597919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Muestra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53FEFF-1F8C-4573-95B1-1B0D46A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49" y="2101094"/>
            <a:ext cx="3812595" cy="287488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BDAC4FB-B6CC-45C4-ABBB-AA59DE3DB26B}"/>
              </a:ext>
            </a:extLst>
          </p:cNvPr>
          <p:cNvSpPr txBox="1"/>
          <p:nvPr/>
        </p:nvSpPr>
        <p:spPr>
          <a:xfrm>
            <a:off x="5169610" y="167524"/>
            <a:ext cx="34515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/>
              <a:t>Supuestos:</a:t>
            </a:r>
          </a:p>
          <a:p>
            <a:r>
              <a:rPr lang="es-AR" sz="1500" dirty="0"/>
              <a:t>* Muestras aleatorias.</a:t>
            </a:r>
            <a:br>
              <a:rPr lang="es-AR" sz="1500" dirty="0"/>
            </a:br>
            <a:r>
              <a:rPr lang="es-AR" sz="1500" dirty="0"/>
              <a:t>* Conozco la distribución de los datos.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0F56A-D0F4-4535-BD41-65B245F4AD00}"/>
              </a:ext>
            </a:extLst>
          </p:cNvPr>
          <p:cNvSpPr txBox="1"/>
          <p:nvPr/>
        </p:nvSpPr>
        <p:spPr>
          <a:xfrm>
            <a:off x="226301" y="2969514"/>
            <a:ext cx="2408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Población con distribución Normal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3B7A2A-A846-46E9-BB9D-7B6B807CDCD1}"/>
              </a:ext>
            </a:extLst>
          </p:cNvPr>
          <p:cNvSpPr txBox="1"/>
          <p:nvPr/>
        </p:nvSpPr>
        <p:spPr>
          <a:xfrm>
            <a:off x="212963" y="3816399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¿Cómo conozco sus parámetros µ y </a:t>
            </a:r>
            <a:r>
              <a:rPr lang="el-GR" sz="1500" b="1" dirty="0">
                <a:solidFill>
                  <a:srgbClr val="FF0000"/>
                </a:solidFill>
              </a:rPr>
              <a:t>σ</a:t>
            </a:r>
            <a:r>
              <a:rPr lang="es-AR" sz="15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2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A7E5-AFF8-4C40-941C-8982CC63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39"/>
            <a:ext cx="1910443" cy="600197"/>
          </a:xfrm>
        </p:spPr>
        <p:txBody>
          <a:bodyPr/>
          <a:lstStyle/>
          <a:p>
            <a:r>
              <a:rPr lang="es-AR" dirty="0"/>
              <a:t>Repaso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/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blipFill>
                <a:blip r:embed="rId2"/>
                <a:stretch>
                  <a:fillRect l="-1163" r="-6977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98FCFC9-D559-4D64-ACB2-EA44D8C47981}"/>
              </a:ext>
            </a:extLst>
          </p:cNvPr>
          <p:cNvSpPr txBox="1"/>
          <p:nvPr/>
        </p:nvSpPr>
        <p:spPr>
          <a:xfrm>
            <a:off x="636815" y="939517"/>
            <a:ext cx="32139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Recordemos</a:t>
            </a:r>
            <a:r>
              <a:rPr lang="en-US" sz="1875" b="1" dirty="0"/>
              <a:t>: </a:t>
            </a:r>
            <a:r>
              <a:rPr lang="en-US" sz="1875" dirty="0" err="1"/>
              <a:t>probabilidad</a:t>
            </a:r>
            <a:r>
              <a:rPr lang="en-US" sz="1875" dirty="0"/>
              <a:t> de X</a:t>
            </a:r>
            <a:endParaRPr lang="es-AR" sz="1875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ABF9ADF-BE8E-47F8-9D9D-FE4CFFBBBDE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50739" y="1118412"/>
            <a:ext cx="895204" cy="1558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/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05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050" dirty="0">
                    <a:solidFill>
                      <a:srgbClr val="FF0000"/>
                    </a:solidFill>
                  </a:rPr>
                  <a:t> sus par</a:t>
                </a:r>
                <a:r>
                  <a:rPr lang="es-AR" sz="1050" dirty="0" err="1">
                    <a:solidFill>
                      <a:srgbClr val="FF0000"/>
                    </a:solidFill>
                  </a:rPr>
                  <a:t>ámetros</a:t>
                </a:r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98F775A-96DF-4CD9-87C9-AADDAF28BF8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6213952" y="1385500"/>
            <a:ext cx="299283" cy="1989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/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>
            <a:extLst>
              <a:ext uri="{FF2B5EF4-FFF2-40B4-BE49-F238E27FC236}">
                <a16:creationId xmlns:a16="http://schemas.microsoft.com/office/drawing/2014/main" id="{D115B4C5-B656-4B74-A801-04FBFAAA6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9" y="1476203"/>
            <a:ext cx="4314825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/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CF494316-5A8F-4D8A-9B74-1CF2783E102E}"/>
              </a:ext>
            </a:extLst>
          </p:cNvPr>
          <p:cNvSpPr/>
          <p:nvPr/>
        </p:nvSpPr>
        <p:spPr>
          <a:xfrm>
            <a:off x="89693" y="4789063"/>
            <a:ext cx="27093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50" dirty="0"/>
              <a:t>*</a:t>
            </a:r>
            <a:r>
              <a:rPr lang="es-AR" sz="1050" dirty="0" err="1"/>
              <a:t>fdp</a:t>
            </a:r>
            <a:r>
              <a:rPr lang="es-AR" sz="1050" dirty="0"/>
              <a:t>: función de densidad de probabilidad.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/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B6C5320-A378-42CC-97D2-DAA74B3CE130}"/>
              </a:ext>
            </a:extLst>
          </p:cNvPr>
          <p:cNvCxnSpPr>
            <a:cxnSpLocks/>
          </p:cNvCxnSpPr>
          <p:nvPr/>
        </p:nvCxnSpPr>
        <p:spPr>
          <a:xfrm>
            <a:off x="3276426" y="799270"/>
            <a:ext cx="20888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/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75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blipFill>
                <a:blip r:embed="rId2"/>
                <a:stretch>
                  <a:fillRect l="-311" r="-186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/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50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500" dirty="0">
                    <a:solidFill>
                      <a:srgbClr val="FF0000"/>
                    </a:solidFill>
                  </a:rPr>
                  <a:t> </a:t>
                </a:r>
                <a:r>
                  <a:rPr lang="es-AR" sz="1500" dirty="0">
                    <a:solidFill>
                      <a:srgbClr val="FF0000"/>
                    </a:solidFill>
                  </a:rPr>
                  <a:t>un valor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500" dirty="0">
                    <a:solidFill>
                      <a:srgbClr val="FF0000"/>
                    </a:solidFill>
                  </a:rPr>
                  <a:t> de la muestra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blipFill>
                <a:blip r:embed="rId3"/>
                <a:stretch>
                  <a:fillRect l="-1020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7A501E2-B9EC-40AF-8BD0-F1ECE00772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575088" y="1311546"/>
            <a:ext cx="800388" cy="1336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/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De 1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:endParaRPr lang="es-AR" sz="105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E1D9F26-0074-47EB-A8EC-A277B3C2973B}"/>
              </a:ext>
            </a:extLst>
          </p:cNvPr>
          <p:cNvSpPr txBox="1"/>
          <p:nvPr/>
        </p:nvSpPr>
        <p:spPr>
          <a:xfrm>
            <a:off x="6923176" y="1084047"/>
            <a:ext cx="2374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Densidad</a:t>
            </a:r>
            <a:r>
              <a:rPr lang="en-US" sz="1500" dirty="0"/>
              <a:t> de </a:t>
            </a:r>
            <a:r>
              <a:rPr lang="en-US" sz="1500" dirty="0" err="1"/>
              <a:t>probabilidad</a:t>
            </a:r>
            <a:endParaRPr lang="es-AR" sz="15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278CDAA-1611-4B75-94B7-021C85BE305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6679293" y="1001747"/>
            <a:ext cx="267468" cy="220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2742A21D-490C-458C-B7E3-CAA42B50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47" y="1177488"/>
            <a:ext cx="5483582" cy="4013477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3D946153-C361-493D-8DFD-49A5E9A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6" y="150764"/>
            <a:ext cx="4399874" cy="276982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Concepto de Verosimilitud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/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/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/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blipFill>
                <a:blip r:embed="rId2"/>
                <a:stretch>
                  <a:fillRect l="-226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/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75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/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7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1875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54FCAB3-81FB-4157-BD3B-A8A8746D5ED7}"/>
              </a:ext>
            </a:extLst>
          </p:cNvPr>
          <p:cNvSpPr txBox="1"/>
          <p:nvPr/>
        </p:nvSpPr>
        <p:spPr>
          <a:xfrm>
            <a:off x="523192" y="1145977"/>
            <a:ext cx="1624163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25" dirty="0"/>
              <a:t>De la </a:t>
            </a:r>
            <a:r>
              <a:rPr lang="en-US" sz="1725" dirty="0" err="1"/>
              <a:t>muestra</a:t>
            </a:r>
            <a:r>
              <a:rPr lang="en-US" sz="1725" dirty="0"/>
              <a:t>:</a:t>
            </a:r>
            <a:endParaRPr lang="es-AR" sz="1725" dirty="0"/>
          </a:p>
        </p:txBody>
      </p:sp>
    </p:spTree>
    <p:extLst>
      <p:ext uri="{BB962C8B-B14F-4D97-AF65-F5344CB8AC3E}">
        <p14:creationId xmlns:p14="http://schemas.microsoft.com/office/powerpoint/2010/main" val="32963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Visualización de la Verosimilitud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/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50" b="1" dirty="0"/>
                  <a:t>Quiero visualizar </a:t>
                </a:r>
                <a14:m>
                  <m:oMath xmlns:m="http://schemas.openxmlformats.org/officeDocument/2006/math">
                    <m:r>
                      <a:rPr lang="es-A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050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AR" sz="1050" b="1" dirty="0"/>
                  <a:t> </a:t>
                </a:r>
              </a:p>
              <a:p>
                <a:r>
                  <a:rPr lang="es-AR" sz="1050" b="1" dirty="0"/>
                  <a:t>Supuestos:</a:t>
                </a:r>
                <a:br>
                  <a:rPr lang="es-AR" sz="1050" dirty="0"/>
                </a:br>
                <a:r>
                  <a:rPr lang="es-AR" sz="1050" dirty="0"/>
                  <a:t>* Distribución normal.</a:t>
                </a:r>
              </a:p>
              <a:p>
                <a:r>
                  <a:rPr lang="es-AR" sz="1050" dirty="0"/>
                  <a:t>* Dejo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l-GR" sz="1050" b="1" dirty="0">
                    <a:solidFill>
                      <a:srgbClr val="FF0000"/>
                    </a:solidFill>
                  </a:rPr>
                  <a:t>σ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s-AR" sz="1050" dirty="0"/>
                  <a:t>constante y varío 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µ</a:t>
                </a:r>
                <a:r>
                  <a:rPr lang="es-AR" sz="1050" dirty="0"/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blipFill>
                <a:blip r:embed="rId2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1D125B7-2D28-4AFD-A86E-9A9BE2B6B935}"/>
              </a:ext>
            </a:extLst>
          </p:cNvPr>
          <p:cNvGrpSpPr/>
          <p:nvPr/>
        </p:nvGrpSpPr>
        <p:grpSpPr>
          <a:xfrm>
            <a:off x="566276" y="1716318"/>
            <a:ext cx="5018096" cy="2957818"/>
            <a:chOff x="755034" y="2288423"/>
            <a:chExt cx="6690795" cy="394375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62F89A7-D9E8-46B9-9CC1-A3A0F5C1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6690795" cy="3677445"/>
            </a:xfrm>
            <a:prstGeom prst="rect">
              <a:avLst/>
            </a:prstGeom>
          </p:spPr>
        </p:pic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2CFE21-2D28-4538-AB0E-2CFD72DEE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951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840662A-3B08-472E-AC48-9B6D4993FEF2}"/>
                </a:ext>
              </a:extLst>
            </p:cNvPr>
            <p:cNvSpPr/>
            <p:nvPr/>
          </p:nvSpPr>
          <p:spPr>
            <a:xfrm>
              <a:off x="4100432" y="2288423"/>
              <a:ext cx="34881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9413D7C-4670-404B-AC98-13D08606449B}"/>
              </a:ext>
            </a:extLst>
          </p:cNvPr>
          <p:cNvGrpSpPr/>
          <p:nvPr/>
        </p:nvGrpSpPr>
        <p:grpSpPr>
          <a:xfrm>
            <a:off x="622978" y="942484"/>
            <a:ext cx="7166872" cy="773834"/>
            <a:chOff x="830637" y="1256644"/>
            <a:chExt cx="9555829" cy="1031779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08BF8E7C-2611-4467-8CBF-32FE88C15A73}"/>
                </a:ext>
              </a:extLst>
            </p:cNvPr>
            <p:cNvSpPr/>
            <p:nvPr/>
          </p:nvSpPr>
          <p:spPr>
            <a:xfrm>
              <a:off x="1409857" y="1256644"/>
              <a:ext cx="7096539" cy="884662"/>
            </a:xfrm>
            <a:custGeom>
              <a:avLst/>
              <a:gdLst>
                <a:gd name="connsiteX0" fmla="*/ 0 w 7096539"/>
                <a:gd name="connsiteY0" fmla="*/ 864783 h 884662"/>
                <a:gd name="connsiteX1" fmla="*/ 1659835 w 7096539"/>
                <a:gd name="connsiteY1" fmla="*/ 576549 h 884662"/>
                <a:gd name="connsiteX2" fmla="*/ 2981739 w 7096539"/>
                <a:gd name="connsiteY2" fmla="*/ 79 h 884662"/>
                <a:gd name="connsiteX3" fmla="*/ 4403035 w 7096539"/>
                <a:gd name="connsiteY3" fmla="*/ 536792 h 884662"/>
                <a:gd name="connsiteX4" fmla="*/ 5665304 w 7096539"/>
                <a:gd name="connsiteY4" fmla="*/ 815088 h 884662"/>
                <a:gd name="connsiteX5" fmla="*/ 7096539 w 7096539"/>
                <a:gd name="connsiteY5" fmla="*/ 884662 h 88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6539" h="884662">
                  <a:moveTo>
                    <a:pt x="0" y="864783"/>
                  </a:moveTo>
                  <a:cubicBezTo>
                    <a:pt x="581439" y="792724"/>
                    <a:pt x="1162879" y="720666"/>
                    <a:pt x="1659835" y="576549"/>
                  </a:cubicBezTo>
                  <a:cubicBezTo>
                    <a:pt x="2156791" y="432432"/>
                    <a:pt x="2524539" y="6705"/>
                    <a:pt x="2981739" y="79"/>
                  </a:cubicBezTo>
                  <a:cubicBezTo>
                    <a:pt x="3438939" y="-6547"/>
                    <a:pt x="3955774" y="400957"/>
                    <a:pt x="4403035" y="536792"/>
                  </a:cubicBezTo>
                  <a:cubicBezTo>
                    <a:pt x="4850296" y="672627"/>
                    <a:pt x="5216387" y="757110"/>
                    <a:pt x="5665304" y="815088"/>
                  </a:cubicBezTo>
                  <a:cubicBezTo>
                    <a:pt x="6114221" y="873066"/>
                    <a:pt x="6776830" y="873066"/>
                    <a:pt x="7096539" y="884662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F48198C-6B34-4A09-BD9B-B0FAF9C4FAF9}"/>
                </a:ext>
              </a:extLst>
            </p:cNvPr>
            <p:cNvCxnSpPr/>
            <p:nvPr/>
          </p:nvCxnSpPr>
          <p:spPr>
            <a:xfrm>
              <a:off x="830637" y="2288423"/>
              <a:ext cx="955582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uadroTexto 93">
            <a:extLst>
              <a:ext uri="{FF2B5EF4-FFF2-40B4-BE49-F238E27FC236}">
                <a16:creationId xmlns:a16="http://schemas.microsoft.com/office/drawing/2014/main" id="{FEC21BE1-BC7A-4DAF-9F7E-87D940937009}"/>
              </a:ext>
            </a:extLst>
          </p:cNvPr>
          <p:cNvSpPr txBox="1"/>
          <p:nvPr/>
        </p:nvSpPr>
        <p:spPr>
          <a:xfrm>
            <a:off x="1307992" y="810265"/>
            <a:ext cx="449162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375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-0.01551 C 0.24518 -0.01551 0.35208 -0.01412 0.35208 -0.01227 C 0.35208 -0.01042 0.24518 -0.0088 0.11354 -0.0088 C -0.01823 -0.0088 -0.125 -0.01042 -0.125 -0.01227 C -0.125 -0.01412 -0.01823 -0.01551 0.11354 -0.01551 Z " pathEditMode="relative" rAng="0" ptsTypes="AAAAA">
                                      <p:cBhvr>
                                        <p:cTn id="6" dur="2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Máxima Verosimilitud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08BF8E7C-2611-4467-8CBF-32FE88C15A73}"/>
              </a:ext>
            </a:extLst>
          </p:cNvPr>
          <p:cNvSpPr/>
          <p:nvPr/>
        </p:nvSpPr>
        <p:spPr>
          <a:xfrm>
            <a:off x="1057393" y="942483"/>
            <a:ext cx="5322404" cy="663497"/>
          </a:xfrm>
          <a:custGeom>
            <a:avLst/>
            <a:gdLst>
              <a:gd name="connsiteX0" fmla="*/ 0 w 7096539"/>
              <a:gd name="connsiteY0" fmla="*/ 864783 h 884662"/>
              <a:gd name="connsiteX1" fmla="*/ 1659835 w 7096539"/>
              <a:gd name="connsiteY1" fmla="*/ 576549 h 884662"/>
              <a:gd name="connsiteX2" fmla="*/ 2981739 w 7096539"/>
              <a:gd name="connsiteY2" fmla="*/ 79 h 884662"/>
              <a:gd name="connsiteX3" fmla="*/ 4403035 w 7096539"/>
              <a:gd name="connsiteY3" fmla="*/ 536792 h 884662"/>
              <a:gd name="connsiteX4" fmla="*/ 5665304 w 7096539"/>
              <a:gd name="connsiteY4" fmla="*/ 815088 h 884662"/>
              <a:gd name="connsiteX5" fmla="*/ 7096539 w 7096539"/>
              <a:gd name="connsiteY5" fmla="*/ 884662 h 8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6539" h="884662">
                <a:moveTo>
                  <a:pt x="0" y="864783"/>
                </a:moveTo>
                <a:cubicBezTo>
                  <a:pt x="581439" y="792724"/>
                  <a:pt x="1162879" y="720666"/>
                  <a:pt x="1659835" y="576549"/>
                </a:cubicBezTo>
                <a:cubicBezTo>
                  <a:pt x="2156791" y="432432"/>
                  <a:pt x="2524539" y="6705"/>
                  <a:pt x="2981739" y="79"/>
                </a:cubicBezTo>
                <a:cubicBezTo>
                  <a:pt x="3438939" y="-6547"/>
                  <a:pt x="3955774" y="400957"/>
                  <a:pt x="4403035" y="536792"/>
                </a:cubicBezTo>
                <a:cubicBezTo>
                  <a:pt x="4850296" y="672627"/>
                  <a:pt x="5216387" y="757110"/>
                  <a:pt x="5665304" y="815088"/>
                </a:cubicBezTo>
                <a:cubicBezTo>
                  <a:pt x="6114221" y="873066"/>
                  <a:pt x="6776830" y="873066"/>
                  <a:pt x="7096539" y="88466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F48198C-6B34-4A09-BD9B-B0FAF9C4FAF9}"/>
              </a:ext>
            </a:extLst>
          </p:cNvPr>
          <p:cNvCxnSpPr/>
          <p:nvPr/>
        </p:nvCxnSpPr>
        <p:spPr>
          <a:xfrm>
            <a:off x="622978" y="1716317"/>
            <a:ext cx="71668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E288F3C9-7E05-4FB9-9D1A-79AE4B62D25B}"/>
              </a:ext>
            </a:extLst>
          </p:cNvPr>
          <p:cNvGrpSpPr/>
          <p:nvPr/>
        </p:nvGrpSpPr>
        <p:grpSpPr>
          <a:xfrm>
            <a:off x="775150" y="1691619"/>
            <a:ext cx="5018096" cy="2957818"/>
            <a:chOff x="755034" y="2288423"/>
            <a:chExt cx="4885833" cy="3943757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BDDF272-170E-4FC7-8E85-27A3E34A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4885833" cy="3677445"/>
            </a:xfrm>
            <a:prstGeom prst="rect">
              <a:avLst/>
            </a:prstGeom>
          </p:spPr>
        </p:pic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5EB1B58F-8CFE-4EC2-8F59-C3001608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683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56C9039-D0A5-40D4-8318-4FCD4F068042}"/>
                </a:ext>
              </a:extLst>
            </p:cNvPr>
            <p:cNvSpPr/>
            <p:nvPr/>
          </p:nvSpPr>
          <p:spPr>
            <a:xfrm>
              <a:off x="3197950" y="2288423"/>
              <a:ext cx="25471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0020D5-6EB0-45C5-ABE1-1D6FF64FCA4F}"/>
              </a:ext>
            </a:extLst>
          </p:cNvPr>
          <p:cNvCxnSpPr>
            <a:cxnSpLocks/>
          </p:cNvCxnSpPr>
          <p:nvPr/>
        </p:nvCxnSpPr>
        <p:spPr>
          <a:xfrm flipV="1">
            <a:off x="3328889" y="926669"/>
            <a:ext cx="0" cy="3722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C910387-7011-4D1F-803F-702766B20337}"/>
              </a:ext>
            </a:extLst>
          </p:cNvPr>
          <p:cNvSpPr/>
          <p:nvPr/>
        </p:nvSpPr>
        <p:spPr>
          <a:xfrm>
            <a:off x="3199062" y="798324"/>
            <a:ext cx="313795" cy="2775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/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𝑴𝒂𝒙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a carretera con coches&#10;&#10;Descripción generada automáticamente">
            <a:extLst>
              <a:ext uri="{FF2B5EF4-FFF2-40B4-BE49-F238E27FC236}">
                <a16:creationId xmlns:a16="http://schemas.microsoft.com/office/drawing/2014/main" id="{8E17335C-F5D4-4B0C-99CC-B8146612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5" y="0"/>
            <a:ext cx="7886700" cy="515417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4166F94-7261-45F6-A72F-9D598BEA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5" y="572569"/>
            <a:ext cx="7886700" cy="537599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Cuarentena: Control en Panamericana hacia CABA</a:t>
            </a:r>
          </a:p>
        </p:txBody>
      </p:sp>
    </p:spTree>
    <p:extLst>
      <p:ext uri="{BB962C8B-B14F-4D97-AF65-F5344CB8AC3E}">
        <p14:creationId xmlns:p14="http://schemas.microsoft.com/office/powerpoint/2010/main" val="170363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A09D-2F4F-4D80-B003-29DADBA5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tránsito en Panamericana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F80D0-3911-45E7-925E-DD64864E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711"/>
            <a:ext cx="7886700" cy="3263504"/>
          </a:xfrm>
        </p:spPr>
        <p:txBody>
          <a:bodyPr/>
          <a:lstStyle/>
          <a:p>
            <a:r>
              <a:rPr lang="es-AR" dirty="0"/>
              <a:t>Necesito cuantificar el CAOS.</a:t>
            </a:r>
          </a:p>
          <a:p>
            <a:r>
              <a:rPr lang="es-AR" dirty="0"/>
              <a:t>No puedo solucionarlo pero puedo adelantarlo.</a:t>
            </a:r>
          </a:p>
          <a:p>
            <a:r>
              <a:rPr lang="es-AR" dirty="0"/>
              <a:t>Mejorar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096622708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562</Words>
  <Application>Microsoft Office PowerPoint</Application>
  <PresentationFormat>Presentación en pantalla (16:9)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Cambria Math</vt:lpstr>
      <vt:lpstr>Helvetica Neue</vt:lpstr>
      <vt:lpstr>biz</vt:lpstr>
      <vt:lpstr>De los Datos a los Modelos: ¿Cómo ajustar Distribuciones? Clase 06</vt:lpstr>
      <vt:lpstr>Presentación de PowerPoint</vt:lpstr>
      <vt:lpstr>Repaso</vt:lpstr>
      <vt:lpstr>Concepto de Verosimilitud</vt:lpstr>
      <vt:lpstr>Presentación de PowerPoint</vt:lpstr>
      <vt:lpstr>Visualización de la Verosimilitud</vt:lpstr>
      <vt:lpstr>Máxima Verosimilitud</vt:lpstr>
      <vt:lpstr>Cuarentena: Control en Panamericana hacia CABA</vt:lpstr>
      <vt:lpstr>Control de tránsito en Panamericana</vt:lpstr>
      <vt:lpstr>Modelo de control:</vt:lpstr>
      <vt:lpstr>Caso: Distribución exponencial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</cp:revision>
  <dcterms:modified xsi:type="dcterms:W3CDTF">2021-05-19T21:29:14Z</dcterms:modified>
</cp:coreProperties>
</file>