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4" r:id="rId1"/>
  </p:sldMasterIdLst>
  <p:notesMasterIdLst>
    <p:notesMasterId r:id="rId33"/>
  </p:notesMasterIdLst>
  <p:sldIdLst>
    <p:sldId id="256" r:id="rId2"/>
    <p:sldId id="258" r:id="rId3"/>
    <p:sldId id="259" r:id="rId4"/>
    <p:sldId id="260" r:id="rId5"/>
    <p:sldId id="261" r:id="rId6"/>
    <p:sldId id="264" r:id="rId7"/>
    <p:sldId id="265" r:id="rId8"/>
    <p:sldId id="267" r:id="rId9"/>
    <p:sldId id="269" r:id="rId10"/>
    <p:sldId id="285" r:id="rId11"/>
    <p:sldId id="270" r:id="rId12"/>
    <p:sldId id="263" r:id="rId13"/>
    <p:sldId id="272" r:id="rId14"/>
    <p:sldId id="273" r:id="rId15"/>
    <p:sldId id="287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4" r:id="rId26"/>
    <p:sldId id="289" r:id="rId27"/>
    <p:sldId id="295" r:id="rId28"/>
    <p:sldId id="290" r:id="rId29"/>
    <p:sldId id="293" r:id="rId30"/>
    <p:sldId id="291" r:id="rId31"/>
    <p:sldId id="292" r:id="rId32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4"/>
      <p:bold r:id="rId35"/>
      <p:italic r:id="rId36"/>
      <p:boldItalic r:id="rId37"/>
    </p:embeddedFont>
    <p:embeddedFont>
      <p:font typeface="Cambria Math" panose="02040503050406030204" pitchFamily="18" charset="0"/>
      <p:regular r:id="rId38"/>
    </p:embeddedFont>
    <p:embeddedFont>
      <p:font typeface="Helvetica Neue" panose="020B0604020202020204" charset="0"/>
      <p:regular r:id="rId39"/>
      <p:bold r:id="rId40"/>
      <p:italic r:id="rId41"/>
      <p:boldItalic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2" d="100"/>
          <a:sy n="112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6.fntdata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font" Target="fonts/font9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" name="Google Shape;3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 dirty="0"/>
          </a:p>
        </p:txBody>
      </p:sp>
    </p:spTree>
    <p:extLst>
      <p:ext uri="{BB962C8B-B14F-4D97-AF65-F5344CB8AC3E}">
        <p14:creationId xmlns:p14="http://schemas.microsoft.com/office/powerpoint/2010/main" val="16180617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4396563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31570358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21034095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 dirty="0"/>
          </a:p>
        </p:txBody>
      </p:sp>
    </p:spTree>
    <p:extLst>
      <p:ext uri="{BB962C8B-B14F-4D97-AF65-F5344CB8AC3E}">
        <p14:creationId xmlns:p14="http://schemas.microsoft.com/office/powerpoint/2010/main" val="30876398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587970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 dirty="0"/>
          </a:p>
        </p:txBody>
      </p:sp>
    </p:spTree>
    <p:extLst>
      <p:ext uri="{BB962C8B-B14F-4D97-AF65-F5344CB8AC3E}">
        <p14:creationId xmlns:p14="http://schemas.microsoft.com/office/powerpoint/2010/main" val="39766316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 dirty="0"/>
          </a:p>
        </p:txBody>
      </p:sp>
    </p:spTree>
    <p:extLst>
      <p:ext uri="{BB962C8B-B14F-4D97-AF65-F5344CB8AC3E}">
        <p14:creationId xmlns:p14="http://schemas.microsoft.com/office/powerpoint/2010/main" val="35016590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 dirty="0"/>
          </a:p>
        </p:txBody>
      </p:sp>
    </p:spTree>
    <p:extLst>
      <p:ext uri="{BB962C8B-B14F-4D97-AF65-F5344CB8AC3E}">
        <p14:creationId xmlns:p14="http://schemas.microsoft.com/office/powerpoint/2010/main" val="18523748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 dirty="0"/>
          </a:p>
        </p:txBody>
      </p:sp>
    </p:spTree>
    <p:extLst>
      <p:ext uri="{BB962C8B-B14F-4D97-AF65-F5344CB8AC3E}">
        <p14:creationId xmlns:p14="http://schemas.microsoft.com/office/powerpoint/2010/main" val="8994783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 dirty="0"/>
          </a:p>
        </p:txBody>
      </p:sp>
    </p:spTree>
    <p:extLst>
      <p:ext uri="{BB962C8B-B14F-4D97-AF65-F5344CB8AC3E}">
        <p14:creationId xmlns:p14="http://schemas.microsoft.com/office/powerpoint/2010/main" val="308623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 dirty="0"/>
          </a:p>
        </p:txBody>
      </p:sp>
    </p:spTree>
    <p:extLst>
      <p:ext uri="{BB962C8B-B14F-4D97-AF65-F5344CB8AC3E}">
        <p14:creationId xmlns:p14="http://schemas.microsoft.com/office/powerpoint/2010/main" val="217346724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 dirty="0"/>
          </a:p>
        </p:txBody>
      </p:sp>
    </p:spTree>
    <p:extLst>
      <p:ext uri="{BB962C8B-B14F-4D97-AF65-F5344CB8AC3E}">
        <p14:creationId xmlns:p14="http://schemas.microsoft.com/office/powerpoint/2010/main" val="29450342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 dirty="0"/>
          </a:p>
        </p:txBody>
      </p:sp>
    </p:spTree>
    <p:extLst>
      <p:ext uri="{BB962C8B-B14F-4D97-AF65-F5344CB8AC3E}">
        <p14:creationId xmlns:p14="http://schemas.microsoft.com/office/powerpoint/2010/main" val="413730608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 dirty="0"/>
          </a:p>
        </p:txBody>
      </p:sp>
    </p:spTree>
    <p:extLst>
      <p:ext uri="{BB962C8B-B14F-4D97-AF65-F5344CB8AC3E}">
        <p14:creationId xmlns:p14="http://schemas.microsoft.com/office/powerpoint/2010/main" val="76990332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 dirty="0"/>
          </a:p>
        </p:txBody>
      </p:sp>
    </p:spTree>
    <p:extLst>
      <p:ext uri="{BB962C8B-B14F-4D97-AF65-F5344CB8AC3E}">
        <p14:creationId xmlns:p14="http://schemas.microsoft.com/office/powerpoint/2010/main" val="52924950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 dirty="0"/>
          </a:p>
        </p:txBody>
      </p:sp>
    </p:spTree>
    <p:extLst>
      <p:ext uri="{BB962C8B-B14F-4D97-AF65-F5344CB8AC3E}">
        <p14:creationId xmlns:p14="http://schemas.microsoft.com/office/powerpoint/2010/main" val="37189889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403635706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315059275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22727493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3940719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88190505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134890446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11578534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17211201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41845625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4452159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20458978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 dirty="0"/>
          </a:p>
        </p:txBody>
      </p:sp>
    </p:spTree>
    <p:extLst>
      <p:ext uri="{BB962C8B-B14F-4D97-AF65-F5344CB8AC3E}">
        <p14:creationId xmlns:p14="http://schemas.microsoft.com/office/powerpoint/2010/main" val="8162418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 dirty="0"/>
          </a:p>
        </p:txBody>
      </p:sp>
    </p:spTree>
    <p:extLst>
      <p:ext uri="{BB962C8B-B14F-4D97-AF65-F5344CB8AC3E}">
        <p14:creationId xmlns:p14="http://schemas.microsoft.com/office/powerpoint/2010/main" val="293565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" name="Google Shape;10;p2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w="57150" cap="flat" cmpd="sng">
            <a:solidFill>
              <a:srgbClr val="000000">
                <a:alpha val="14117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0" y="0"/>
            <a:ext cx="9144000" cy="35183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" name="Google Shape;15;p3"/>
          <p:cNvCxnSpPr/>
          <p:nvPr/>
        </p:nvCxnSpPr>
        <p:spPr>
          <a:xfrm>
            <a:off x="0" y="3496604"/>
            <a:ext cx="9144000" cy="0"/>
          </a:xfrm>
          <a:prstGeom prst="straightConnector1">
            <a:avLst/>
          </a:prstGeom>
          <a:noFill/>
          <a:ln w="57150" cap="flat" cmpd="sng">
            <a:solidFill>
              <a:srgbClr val="000000">
                <a:alpha val="14117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685800" y="1867781"/>
            <a:ext cx="7772400" cy="16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7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7200" b="1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7200" b="1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7200" b="1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7200" b="1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7200" b="1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7200" b="1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7200" b="1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72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685800" y="3627026"/>
            <a:ext cx="7772400" cy="77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" name="Google Shape;20;p4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w="57150" cap="flat" cmpd="sng">
            <a:solidFill>
              <a:srgbClr val="000000">
                <a:alpha val="14117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" name="Google Shape;26;p5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w="57150" cap="flat" cmpd="sng">
            <a:solidFill>
              <a:srgbClr val="000000">
                <a:alpha val="14117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Google Shape;30;p6"/>
          <p:cNvSpPr/>
          <p:nvPr/>
        </p:nvSpPr>
        <p:spPr>
          <a:xfrm>
            <a:off x="4274" y="0"/>
            <a:ext cx="9144000" cy="4406399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" name="Google Shape;31;p6"/>
          <p:cNvCxnSpPr/>
          <p:nvPr/>
        </p:nvCxnSpPr>
        <p:spPr>
          <a:xfrm>
            <a:off x="0" y="4384371"/>
            <a:ext cx="9144000" cy="0"/>
          </a:xfrm>
          <a:prstGeom prst="straightConnector1">
            <a:avLst/>
          </a:prstGeom>
          <a:noFill/>
          <a:ln w="57150" cap="flat" cmpd="sng">
            <a:solidFill>
              <a:srgbClr val="000000">
                <a:alpha val="14117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dk2"/>
        </a:solid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0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ctrTitle"/>
          </p:nvPr>
        </p:nvSpPr>
        <p:spPr>
          <a:xfrm>
            <a:off x="685800" y="1867781"/>
            <a:ext cx="7772400" cy="16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s-AR" sz="4500" dirty="0">
                <a:latin typeface="Helvetica Neue"/>
                <a:ea typeface="Helvetica Neue"/>
                <a:cs typeface="Helvetica Neue"/>
                <a:sym typeface="Helvetica Neue"/>
              </a:rPr>
              <a:t>Caso Integrador Carrefour: </a:t>
            </a:r>
            <a:r>
              <a:rPr lang="en" sz="4500" dirty="0">
                <a:latin typeface="Helvetica Neue"/>
                <a:ea typeface="Helvetica Neue"/>
                <a:cs typeface="Helvetica Neue"/>
                <a:sym typeface="Helvetica Neue"/>
              </a:rPr>
              <a:t>Clase 08</a:t>
            </a:r>
            <a:endParaRPr sz="4500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8" name="Google Shape;38;p8"/>
          <p:cNvSpPr txBox="1">
            <a:spLocks noGrp="1"/>
          </p:cNvSpPr>
          <p:nvPr>
            <p:ph type="subTitle" idx="1"/>
          </p:nvPr>
        </p:nvSpPr>
        <p:spPr>
          <a:xfrm>
            <a:off x="191750" y="3627025"/>
            <a:ext cx="8865900" cy="13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70"/>
              <a:buFont typeface="Arial"/>
              <a:buNone/>
            </a:pPr>
            <a:r>
              <a:rPr lang="en" sz="2070" dirty="0"/>
              <a:t>Investigación Operativa UTN FRBA 2020</a:t>
            </a:r>
            <a:endParaRPr sz="207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70"/>
              <a:buFont typeface="Arial"/>
              <a:buNone/>
            </a:pPr>
            <a:r>
              <a:rPr lang="en" sz="2070" dirty="0"/>
              <a:t>Curso: I4051</a:t>
            </a:r>
            <a:endParaRPr sz="207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70"/>
              <a:buFont typeface="Arial"/>
              <a:buNone/>
            </a:pPr>
            <a:r>
              <a:rPr lang="en" sz="2070" dirty="0"/>
              <a:t>Elaborado por: </a:t>
            </a:r>
            <a:r>
              <a:rPr lang="en-US" sz="2070" dirty="0"/>
              <a:t>Rodrigo Maranzana</a:t>
            </a:r>
            <a:endParaRPr sz="207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70"/>
              <a:buFont typeface="Arial"/>
              <a:buNone/>
            </a:pPr>
            <a:r>
              <a:rPr lang="en" sz="2070" dirty="0"/>
              <a:t>Docente: Martín Palazzo</a:t>
            </a:r>
            <a:endParaRPr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endParaRPr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endParaRPr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endParaRPr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43;p9">
            <a:extLst>
              <a:ext uri="{FF2B5EF4-FFF2-40B4-BE49-F238E27FC236}">
                <a16:creationId xmlns:a16="http://schemas.microsoft.com/office/drawing/2014/main" id="{3050342D-FDA3-4688-A124-A04102EDBD7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US" sz="3200" dirty="0">
                <a:latin typeface="Helvetica Neue"/>
                <a:ea typeface="Helvetica Neue"/>
                <a:cs typeface="Helvetica Neue"/>
                <a:sym typeface="Helvetica Neue"/>
              </a:rPr>
              <a:t>Caso Carrefour: Dataset A</a:t>
            </a:r>
            <a:endParaRPr sz="32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aphicFrame>
        <p:nvGraphicFramePr>
          <p:cNvPr id="2" name="Tabla 2">
            <a:extLst>
              <a:ext uri="{FF2B5EF4-FFF2-40B4-BE49-F238E27FC236}">
                <a16:creationId xmlns:a16="http://schemas.microsoft.com/office/drawing/2014/main" id="{BAC3C16E-D4D0-4EB1-B5A2-40AD6D5F9C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3982015"/>
              </p:ext>
            </p:extLst>
          </p:nvPr>
        </p:nvGraphicFramePr>
        <p:xfrm>
          <a:off x="972642" y="1216745"/>
          <a:ext cx="7353810" cy="38448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1368">
                  <a:extLst>
                    <a:ext uri="{9D8B030D-6E8A-4147-A177-3AD203B41FA5}">
                      <a16:colId xmlns:a16="http://schemas.microsoft.com/office/drawing/2014/main" val="3039377414"/>
                    </a:ext>
                  </a:extLst>
                </a:gridCol>
                <a:gridCol w="948055">
                  <a:extLst>
                    <a:ext uri="{9D8B030D-6E8A-4147-A177-3AD203B41FA5}">
                      <a16:colId xmlns:a16="http://schemas.microsoft.com/office/drawing/2014/main" val="1413964872"/>
                    </a:ext>
                  </a:extLst>
                </a:gridCol>
                <a:gridCol w="1037924">
                  <a:extLst>
                    <a:ext uri="{9D8B030D-6E8A-4147-A177-3AD203B41FA5}">
                      <a16:colId xmlns:a16="http://schemas.microsoft.com/office/drawing/2014/main" val="1579942366"/>
                    </a:ext>
                  </a:extLst>
                </a:gridCol>
                <a:gridCol w="884063">
                  <a:extLst>
                    <a:ext uri="{9D8B030D-6E8A-4147-A177-3AD203B41FA5}">
                      <a16:colId xmlns:a16="http://schemas.microsoft.com/office/drawing/2014/main" val="671679625"/>
                    </a:ext>
                  </a:extLst>
                </a:gridCol>
                <a:gridCol w="781368">
                  <a:extLst>
                    <a:ext uri="{9D8B030D-6E8A-4147-A177-3AD203B41FA5}">
                      <a16:colId xmlns:a16="http://schemas.microsoft.com/office/drawing/2014/main" val="2606032816"/>
                    </a:ext>
                  </a:extLst>
                </a:gridCol>
                <a:gridCol w="960069">
                  <a:extLst>
                    <a:ext uri="{9D8B030D-6E8A-4147-A177-3AD203B41FA5}">
                      <a16:colId xmlns:a16="http://schemas.microsoft.com/office/drawing/2014/main" val="703679803"/>
                    </a:ext>
                  </a:extLst>
                </a:gridCol>
                <a:gridCol w="781368">
                  <a:extLst>
                    <a:ext uri="{9D8B030D-6E8A-4147-A177-3AD203B41FA5}">
                      <a16:colId xmlns:a16="http://schemas.microsoft.com/office/drawing/2014/main" val="3439306300"/>
                    </a:ext>
                  </a:extLst>
                </a:gridCol>
                <a:gridCol w="1179595">
                  <a:extLst>
                    <a:ext uri="{9D8B030D-6E8A-4147-A177-3AD203B41FA5}">
                      <a16:colId xmlns:a16="http://schemas.microsoft.com/office/drawing/2014/main" val="202414826"/>
                    </a:ext>
                  </a:extLst>
                </a:gridCol>
              </a:tblGrid>
              <a:tr h="340155">
                <a:tc>
                  <a:txBody>
                    <a:bodyPr/>
                    <a:lstStyle/>
                    <a:p>
                      <a:pPr algn="ctr"/>
                      <a:r>
                        <a:rPr lang="es-AR" sz="1300" dirty="0"/>
                        <a:t>Cliente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300" dirty="0"/>
                        <a:t>t llegada </a:t>
                      </a:r>
                    </a:p>
                    <a:p>
                      <a:pPr algn="ctr"/>
                      <a:r>
                        <a:rPr lang="es-AR" sz="1300" dirty="0"/>
                        <a:t>(</a:t>
                      </a:r>
                      <a:r>
                        <a:rPr lang="es-AR" sz="1300" dirty="0" err="1"/>
                        <a:t>hr</a:t>
                      </a:r>
                      <a:r>
                        <a:rPr lang="es-AR" sz="13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300" dirty="0"/>
                        <a:t>Cliente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300" dirty="0"/>
                        <a:t>t llegada (</a:t>
                      </a:r>
                      <a:r>
                        <a:rPr lang="es-AR" sz="1300" dirty="0" err="1"/>
                        <a:t>hr</a:t>
                      </a:r>
                      <a:r>
                        <a:rPr lang="es-AR" sz="13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300" dirty="0"/>
                        <a:t>Cliente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300" dirty="0"/>
                        <a:t>t llegada (</a:t>
                      </a:r>
                      <a:r>
                        <a:rPr lang="es-AR" sz="1300" dirty="0" err="1"/>
                        <a:t>hr</a:t>
                      </a:r>
                      <a:r>
                        <a:rPr lang="es-AR" sz="13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300" dirty="0"/>
                        <a:t>Cliente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300" dirty="0"/>
                        <a:t>t llegada (</a:t>
                      </a:r>
                      <a:r>
                        <a:rPr lang="es-AR" sz="1300" dirty="0" err="1"/>
                        <a:t>hr</a:t>
                      </a:r>
                      <a:r>
                        <a:rPr lang="es-AR" sz="13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7830885"/>
                  </a:ext>
                </a:extLst>
              </a:tr>
              <a:tr h="274937">
                <a:tc>
                  <a:txBody>
                    <a:bodyPr/>
                    <a:lstStyle/>
                    <a:p>
                      <a:pPr algn="ctr" fontAlgn="t"/>
                      <a:r>
                        <a:rPr lang="es-AR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0.020098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AR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0.01621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AR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0.039626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AR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0.026926</a:t>
                      </a: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2733731395"/>
                  </a:ext>
                </a:extLst>
              </a:tr>
              <a:tr h="274937">
                <a:tc>
                  <a:txBody>
                    <a:bodyPr/>
                    <a:lstStyle/>
                    <a:p>
                      <a:pPr algn="ctr" fontAlgn="t"/>
                      <a:r>
                        <a:rPr lang="es-AR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0.090122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AR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0.174387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AR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0.00244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AR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0.035578</a:t>
                      </a: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1540524455"/>
                  </a:ext>
                </a:extLst>
              </a:tr>
              <a:tr h="274937">
                <a:tc>
                  <a:txBody>
                    <a:bodyPr/>
                    <a:lstStyle/>
                    <a:p>
                      <a:pPr algn="ctr" fontAlgn="t"/>
                      <a:r>
                        <a:rPr lang="es-AR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0.012716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AR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0.047995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AR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0.023686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AR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0.10779</a:t>
                      </a: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3526154513"/>
                  </a:ext>
                </a:extLst>
              </a:tr>
              <a:tr h="274937">
                <a:tc>
                  <a:txBody>
                    <a:bodyPr/>
                    <a:lstStyle/>
                    <a:p>
                      <a:pPr algn="ctr" fontAlgn="t"/>
                      <a:r>
                        <a:rPr lang="es-AR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0.048911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AR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0.013073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AR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0.044251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AR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0.051545</a:t>
                      </a: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1308392310"/>
                  </a:ext>
                </a:extLst>
              </a:tr>
              <a:tr h="274937">
                <a:tc>
                  <a:txBody>
                    <a:bodyPr/>
                    <a:lstStyle/>
                    <a:p>
                      <a:pPr algn="ctr" fontAlgn="t"/>
                      <a:r>
                        <a:rPr lang="es-AR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0.033713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AR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0.022798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AR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0.048729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AR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0.012529</a:t>
                      </a: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524498560"/>
                  </a:ext>
                </a:extLst>
              </a:tr>
              <a:tr h="274937">
                <a:tc>
                  <a:txBody>
                    <a:bodyPr/>
                    <a:lstStyle/>
                    <a:p>
                      <a:pPr algn="ctr" fontAlgn="t"/>
                      <a:r>
                        <a:rPr lang="es-AR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0.020321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AR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0.032228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AR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0.201396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AR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0.093021</a:t>
                      </a: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1128762512"/>
                  </a:ext>
                </a:extLst>
              </a:tr>
              <a:tr h="274937">
                <a:tc>
                  <a:txBody>
                    <a:bodyPr/>
                    <a:lstStyle/>
                    <a:p>
                      <a:pPr algn="ctr" fontAlgn="t"/>
                      <a:r>
                        <a:rPr lang="es-AR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0.001145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AR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0.034437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AR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0.05535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AR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0.035499</a:t>
                      </a: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3312933499"/>
                  </a:ext>
                </a:extLst>
              </a:tr>
              <a:tr h="274937">
                <a:tc>
                  <a:txBody>
                    <a:bodyPr/>
                    <a:lstStyle/>
                    <a:p>
                      <a:pPr algn="ctr" fontAlgn="t"/>
                      <a:r>
                        <a:rPr lang="es-AR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0.031287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AR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0.010819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AR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0.023669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AR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0.017428</a:t>
                      </a: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385734360"/>
                  </a:ext>
                </a:extLst>
              </a:tr>
              <a:tr h="274937">
                <a:tc>
                  <a:txBody>
                    <a:bodyPr/>
                    <a:lstStyle/>
                    <a:p>
                      <a:pPr algn="ctr" fontAlgn="t"/>
                      <a:r>
                        <a:rPr lang="es-AR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0.065304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AR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0.025859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AR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0.01401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AR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0.076011</a:t>
                      </a: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2347145443"/>
                  </a:ext>
                </a:extLst>
              </a:tr>
              <a:tr h="274937">
                <a:tc>
                  <a:txBody>
                    <a:bodyPr/>
                    <a:lstStyle/>
                    <a:p>
                      <a:pPr algn="ctr" fontAlgn="t"/>
                      <a:r>
                        <a:rPr lang="es-AR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0.065948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AR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0.042871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AR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0.013241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AR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0.048612</a:t>
                      </a: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1021985048"/>
                  </a:ext>
                </a:extLst>
              </a:tr>
              <a:tr h="274937">
                <a:tc>
                  <a:txBody>
                    <a:bodyPr/>
                    <a:lstStyle/>
                    <a:p>
                      <a:pPr algn="ctr" fontAlgn="t"/>
                      <a:r>
                        <a:rPr lang="es-AR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0.041741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AR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0.030325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AR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0.005174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AR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0.028123</a:t>
                      </a: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2197318724"/>
                  </a:ext>
                </a:extLst>
              </a:tr>
              <a:tr h="274937">
                <a:tc>
                  <a:txBody>
                    <a:bodyPr/>
                    <a:lstStyle/>
                    <a:p>
                      <a:pPr algn="ctr" fontAlgn="t"/>
                      <a:r>
                        <a:rPr lang="es-AR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0.001567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AR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0.014252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AR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0.073669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AR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0.030165</a:t>
                      </a: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240154081"/>
                  </a:ext>
                </a:extLst>
              </a:tr>
            </a:tbl>
          </a:graphicData>
        </a:graphic>
      </p:graphicFrame>
      <p:sp>
        <p:nvSpPr>
          <p:cNvPr id="3" name="Rectángulo 2">
            <a:extLst>
              <a:ext uri="{FF2B5EF4-FFF2-40B4-BE49-F238E27FC236}">
                <a16:creationId xmlns:a16="http://schemas.microsoft.com/office/drawing/2014/main" id="{E141CFE4-59C8-437F-89F4-95A2DEB96C0B}"/>
              </a:ext>
            </a:extLst>
          </p:cNvPr>
          <p:cNvSpPr/>
          <p:nvPr/>
        </p:nvSpPr>
        <p:spPr>
          <a:xfrm>
            <a:off x="-13129" y="1216745"/>
            <a:ext cx="870751" cy="10218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 err="1">
                <a:solidFill>
                  <a:schemeClr val="tx1"/>
                </a:solidFill>
              </a:rPr>
              <a:t>Tiempo</a:t>
            </a:r>
            <a:r>
              <a:rPr lang="en-US" b="1" dirty="0">
                <a:solidFill>
                  <a:schemeClr val="tx1"/>
                </a:solidFill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tx1"/>
                </a:solidFill>
              </a:rPr>
              <a:t>entre </a:t>
            </a:r>
          </a:p>
          <a:p>
            <a:pPr>
              <a:lnSpc>
                <a:spcPct val="150000"/>
              </a:lnSpc>
            </a:pPr>
            <a:r>
              <a:rPr lang="en-US" b="1" dirty="0" err="1">
                <a:solidFill>
                  <a:schemeClr val="tx1"/>
                </a:solidFill>
              </a:rPr>
              <a:t>arribos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70424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Google Shape;45;p9">
                <a:extLst>
                  <a:ext uri="{FF2B5EF4-FFF2-40B4-BE49-F238E27FC236}">
                    <a16:creationId xmlns:a16="http://schemas.microsoft.com/office/drawing/2014/main" id="{54E7C207-5201-4E18-A979-733DC73C1BE0}"/>
                  </a:ext>
                </a:extLst>
              </p:cNvPr>
              <p:cNvSpPr txBox="1"/>
              <p:nvPr/>
            </p:nvSpPr>
            <p:spPr>
              <a:xfrm>
                <a:off x="316800" y="1244022"/>
                <a:ext cx="8510400" cy="382303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800" dirty="0">
                    <a:solidFill>
                      <a:schemeClr val="tx1"/>
                    </a:solidFill>
                  </a:rPr>
                  <a:t>Calcular </a:t>
                </a:r>
                <a:r>
                  <a:rPr lang="en-US" sz="1800" dirty="0" err="1">
                    <a:solidFill>
                      <a:schemeClr val="tx1"/>
                    </a:solidFill>
                  </a:rPr>
                  <a:t>soluci</a:t>
                </a:r>
                <a:r>
                  <a:rPr lang="es-AR" sz="1800" dirty="0" err="1">
                    <a:solidFill>
                      <a:schemeClr val="tx1"/>
                    </a:solidFill>
                  </a:rPr>
                  <a:t>ón</a:t>
                </a:r>
                <a:r>
                  <a:rPr lang="es-AR" sz="1800" dirty="0">
                    <a:solidFill>
                      <a:schemeClr val="tx1"/>
                    </a:solidFill>
                  </a:rPr>
                  <a:t> analítica Máxima Verosimilitud para distribución exponencial</a:t>
                </a:r>
                <a:r>
                  <a:rPr lang="en-US" sz="1800" dirty="0">
                    <a:solidFill>
                      <a:schemeClr val="tx1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sz="1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sz="1800" dirty="0">
                        <a:solidFill>
                          <a:schemeClr val="tx1"/>
                        </a:solidFill>
                      </a:rPr>
                      <m:t>0,0022987</m:t>
                    </m:r>
                    <m:r>
                      <m:rPr>
                        <m:nor/>
                      </m:rPr>
                      <a:rPr lang="es-AR" sz="1800" b="0" i="0" dirty="0" smtClean="0">
                        <a:solidFill>
                          <a:schemeClr val="tx1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s-AR" sz="1800" b="0" i="0" dirty="0" smtClean="0">
                        <a:solidFill>
                          <a:schemeClr val="tx1"/>
                        </a:solidFill>
                      </a:rPr>
                      <m:t>horas</m:t>
                    </m:r>
                    <m:r>
                      <m:rPr>
                        <m:nor/>
                      </m:rPr>
                      <a:rPr lang="es-AR" sz="1800" b="0" i="0" dirty="0" smtClean="0">
                        <a:solidFill>
                          <a:schemeClr val="tx1"/>
                        </a:solidFill>
                      </a:rPr>
                      <m:t>/</m:t>
                    </m:r>
                    <m:r>
                      <m:rPr>
                        <m:nor/>
                      </m:rPr>
                      <a:rPr lang="es-AR" sz="1800" b="0" i="0" dirty="0" smtClean="0">
                        <a:solidFill>
                          <a:schemeClr val="tx1"/>
                        </a:solidFill>
                      </a:rPr>
                      <m:t>cliente</m:t>
                    </m:r>
                  </m:oMath>
                </a14:m>
                <a:endParaRPr lang="en-US" sz="18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endParaRPr lang="en-US" sz="18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800" dirty="0" err="1">
                    <a:solidFill>
                      <a:schemeClr val="tx1"/>
                    </a:solidFill>
                  </a:rPr>
                  <a:t>Calcular</a:t>
                </a:r>
                <a:r>
                  <a:rPr lang="en-US" sz="1800" dirty="0">
                    <a:solidFill>
                      <a:schemeClr val="tx1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sz="1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type m:val="skw"/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den>
                    </m:f>
                    <m:r>
                      <a:rPr lang="es-AR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s-AR" sz="1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𝟒𝟑𝟓</m:t>
                    </m:r>
                    <m:r>
                      <a:rPr lang="es-AR" sz="1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s-AR" sz="1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𝟎𝟐</m:t>
                    </m:r>
                    <m:r>
                      <a:rPr lang="es-AR" sz="1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s-AR" sz="1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𝒄𝒍𝒊𝒆𝒏𝒕𝒆𝒔</m:t>
                    </m:r>
                    <m:r>
                      <a:rPr lang="es-AR" sz="1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a:rPr lang="es-AR" sz="1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𝒉𝒐𝒓𝒂</m:t>
                    </m:r>
                    <m:r>
                      <a:rPr lang="es-AR" sz="1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1800" b="1" dirty="0">
                  <a:solidFill>
                    <a:schemeClr val="tx1"/>
                  </a:solidFill>
                </a:endParaRPr>
              </a:p>
              <a:p>
                <a:pPr lvl="1"/>
                <a:endParaRPr lang="en-US" sz="1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Google Shape;45;p9">
                <a:extLst>
                  <a:ext uri="{FF2B5EF4-FFF2-40B4-BE49-F238E27FC236}">
                    <a16:creationId xmlns:a16="http://schemas.microsoft.com/office/drawing/2014/main" id="{54E7C207-5201-4E18-A979-733DC73C1B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800" y="1244022"/>
                <a:ext cx="8510400" cy="3823035"/>
              </a:xfrm>
              <a:prstGeom prst="rect">
                <a:avLst/>
              </a:prstGeom>
              <a:blipFill>
                <a:blip r:embed="rId3"/>
                <a:stretch>
                  <a:fillRect l="-64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Google Shape;43;p9">
            <a:extLst>
              <a:ext uri="{FF2B5EF4-FFF2-40B4-BE49-F238E27FC236}">
                <a16:creationId xmlns:a16="http://schemas.microsoft.com/office/drawing/2014/main" id="{3050342D-FDA3-4688-A124-A04102EDBD7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3200" dirty="0" err="1">
                <a:latin typeface="Helvetica Neue"/>
                <a:ea typeface="Helvetica Neue"/>
                <a:cs typeface="Helvetica Neue"/>
                <a:sym typeface="Helvetica Neue"/>
              </a:rPr>
              <a:t>Ajuste</a:t>
            </a:r>
            <a:r>
              <a:rPr lang="en-US" sz="3200" dirty="0">
                <a:latin typeface="Helvetica Neue"/>
                <a:ea typeface="Helvetica Neue"/>
                <a:cs typeface="Helvetica Neue"/>
                <a:sym typeface="Helvetica Neue"/>
              </a:rPr>
              <a:t> de </a:t>
            </a:r>
            <a:r>
              <a:rPr lang="en-US" sz="3200" dirty="0" err="1">
                <a:latin typeface="Helvetica Neue"/>
                <a:ea typeface="Helvetica Neue"/>
                <a:cs typeface="Helvetica Neue"/>
                <a:sym typeface="Helvetica Neue"/>
              </a:rPr>
              <a:t>llegadas</a:t>
            </a:r>
            <a:endParaRPr sz="32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9290958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43;p9">
            <a:extLst>
              <a:ext uri="{FF2B5EF4-FFF2-40B4-BE49-F238E27FC236}">
                <a16:creationId xmlns:a16="http://schemas.microsoft.com/office/drawing/2014/main" id="{3050342D-FDA3-4688-A124-A04102EDBD7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US" sz="3200" dirty="0">
                <a:latin typeface="Helvetica Neue"/>
                <a:ea typeface="Helvetica Neue"/>
                <a:cs typeface="Helvetica Neue"/>
                <a:sym typeface="Helvetica Neue"/>
              </a:rPr>
              <a:t>Caso Carrefour: Dataset B</a:t>
            </a:r>
            <a:endParaRPr sz="32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aphicFrame>
        <p:nvGraphicFramePr>
          <p:cNvPr id="2" name="Tabla 2">
            <a:extLst>
              <a:ext uri="{FF2B5EF4-FFF2-40B4-BE49-F238E27FC236}">
                <a16:creationId xmlns:a16="http://schemas.microsoft.com/office/drawing/2014/main" id="{BAC3C16E-D4D0-4EB1-B5A2-40AD6D5F9C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926630"/>
              </p:ext>
            </p:extLst>
          </p:nvPr>
        </p:nvGraphicFramePr>
        <p:xfrm>
          <a:off x="1157111" y="1231758"/>
          <a:ext cx="6795695" cy="376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8055">
                  <a:extLst>
                    <a:ext uri="{9D8B030D-6E8A-4147-A177-3AD203B41FA5}">
                      <a16:colId xmlns:a16="http://schemas.microsoft.com/office/drawing/2014/main" val="1709345051"/>
                    </a:ext>
                  </a:extLst>
                </a:gridCol>
                <a:gridCol w="1461910">
                  <a:extLst>
                    <a:ext uri="{9D8B030D-6E8A-4147-A177-3AD203B41FA5}">
                      <a16:colId xmlns:a16="http://schemas.microsoft.com/office/drawing/2014/main" val="3039377414"/>
                    </a:ext>
                  </a:extLst>
                </a:gridCol>
                <a:gridCol w="1461910">
                  <a:extLst>
                    <a:ext uri="{9D8B030D-6E8A-4147-A177-3AD203B41FA5}">
                      <a16:colId xmlns:a16="http://schemas.microsoft.com/office/drawing/2014/main" val="1413964872"/>
                    </a:ext>
                  </a:extLst>
                </a:gridCol>
                <a:gridCol w="1461910">
                  <a:extLst>
                    <a:ext uri="{9D8B030D-6E8A-4147-A177-3AD203B41FA5}">
                      <a16:colId xmlns:a16="http://schemas.microsoft.com/office/drawing/2014/main" val="1579942366"/>
                    </a:ext>
                  </a:extLst>
                </a:gridCol>
                <a:gridCol w="1461910">
                  <a:extLst>
                    <a:ext uri="{9D8B030D-6E8A-4147-A177-3AD203B41FA5}">
                      <a16:colId xmlns:a16="http://schemas.microsoft.com/office/drawing/2014/main" val="671679625"/>
                    </a:ext>
                  </a:extLst>
                </a:gridCol>
              </a:tblGrid>
              <a:tr h="140953">
                <a:tc>
                  <a:txBody>
                    <a:bodyPr/>
                    <a:lstStyle/>
                    <a:p>
                      <a:pPr algn="ctr"/>
                      <a:r>
                        <a:rPr lang="es-AR" sz="1300" dirty="0"/>
                        <a:t>Medición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300" dirty="0"/>
                        <a:t>Caja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300" dirty="0"/>
                        <a:t>Caja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300" dirty="0"/>
                        <a:t>Caja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300" dirty="0"/>
                        <a:t>Caja 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7830885"/>
                  </a:ext>
                </a:extLst>
              </a:tr>
              <a:tr h="140953">
                <a:tc>
                  <a:txBody>
                    <a:bodyPr/>
                    <a:lstStyle/>
                    <a:p>
                      <a:pPr algn="ctr"/>
                      <a:r>
                        <a:rPr lang="es-AR" sz="13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0.060362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0.286528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0.084048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0.002561</a:t>
                      </a: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2733731395"/>
                  </a:ext>
                </a:extLst>
              </a:tr>
              <a:tr h="140953">
                <a:tc>
                  <a:txBody>
                    <a:bodyPr/>
                    <a:lstStyle/>
                    <a:p>
                      <a:pPr algn="ctr"/>
                      <a:r>
                        <a:rPr lang="es-AR" sz="1300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0.003269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0.006604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0.090437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0.078915</a:t>
                      </a: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1540524455"/>
                  </a:ext>
                </a:extLst>
              </a:tr>
              <a:tr h="140953">
                <a:tc>
                  <a:txBody>
                    <a:bodyPr/>
                    <a:lstStyle/>
                    <a:p>
                      <a:pPr algn="ctr"/>
                      <a:r>
                        <a:rPr lang="es-AR" sz="1300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0.208016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0.039035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0.066531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0.411156</a:t>
                      </a: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3526154513"/>
                  </a:ext>
                </a:extLst>
              </a:tr>
              <a:tr h="140953">
                <a:tc>
                  <a:txBody>
                    <a:bodyPr/>
                    <a:lstStyle/>
                    <a:p>
                      <a:pPr algn="ctr"/>
                      <a:r>
                        <a:rPr lang="es-AR" sz="1300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0.048318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0.067948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0.039585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0.021027</a:t>
                      </a: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1308392310"/>
                  </a:ext>
                </a:extLst>
              </a:tr>
              <a:tr h="140953">
                <a:tc>
                  <a:txBody>
                    <a:bodyPr/>
                    <a:lstStyle/>
                    <a:p>
                      <a:pPr algn="ctr"/>
                      <a:r>
                        <a:rPr lang="es-AR" sz="1300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0.036399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0.012377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0.096102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0.002801</a:t>
                      </a: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524498560"/>
                  </a:ext>
                </a:extLst>
              </a:tr>
              <a:tr h="140953">
                <a:tc>
                  <a:txBody>
                    <a:bodyPr/>
                    <a:lstStyle/>
                    <a:p>
                      <a:pPr algn="ctr"/>
                      <a:r>
                        <a:rPr lang="es-AR" sz="1300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0.00575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0.023642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0.032269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0.021211</a:t>
                      </a: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1128762512"/>
                  </a:ext>
                </a:extLst>
              </a:tr>
              <a:tr h="140953">
                <a:tc>
                  <a:txBody>
                    <a:bodyPr/>
                    <a:lstStyle/>
                    <a:p>
                      <a:pPr algn="ctr"/>
                      <a:r>
                        <a:rPr lang="es-AR" sz="1300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0.004595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0.039604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0.040963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0.067528</a:t>
                      </a: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3312933499"/>
                  </a:ext>
                </a:extLst>
              </a:tr>
              <a:tr h="140953">
                <a:tc>
                  <a:txBody>
                    <a:bodyPr/>
                    <a:lstStyle/>
                    <a:p>
                      <a:pPr algn="ctr"/>
                      <a:r>
                        <a:rPr lang="es-AR" sz="1300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0.013923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0.093162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0.001389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0.000812</a:t>
                      </a: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385734360"/>
                  </a:ext>
                </a:extLst>
              </a:tr>
              <a:tr h="140953">
                <a:tc>
                  <a:txBody>
                    <a:bodyPr/>
                    <a:lstStyle/>
                    <a:p>
                      <a:pPr algn="ctr"/>
                      <a:r>
                        <a:rPr lang="es-AR" sz="1300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0.035173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0.017828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0.033295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0.003119</a:t>
                      </a: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2347145443"/>
                  </a:ext>
                </a:extLst>
              </a:tr>
              <a:tr h="140953">
                <a:tc>
                  <a:txBody>
                    <a:bodyPr/>
                    <a:lstStyle/>
                    <a:p>
                      <a:pPr algn="ctr"/>
                      <a:r>
                        <a:rPr lang="es-AR" sz="1300" b="1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0.010986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0.030917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0.090451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0.022024</a:t>
                      </a: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1021985048"/>
                  </a:ext>
                </a:extLst>
              </a:tr>
              <a:tr h="140953">
                <a:tc>
                  <a:txBody>
                    <a:bodyPr/>
                    <a:lstStyle/>
                    <a:p>
                      <a:pPr algn="ctr"/>
                      <a:r>
                        <a:rPr lang="es-AR" sz="1300" b="1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0.011174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0.021203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0.046138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0.062849</a:t>
                      </a: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2197318724"/>
                  </a:ext>
                </a:extLst>
              </a:tr>
              <a:tr h="140953">
                <a:tc>
                  <a:txBody>
                    <a:bodyPr/>
                    <a:lstStyle/>
                    <a:p>
                      <a:pPr algn="ctr"/>
                      <a:r>
                        <a:rPr lang="es-AR" sz="1300" b="1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0.001271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0.011912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0.01223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0.086316</a:t>
                      </a: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2401540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44050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Google Shape;45;p9">
                <a:extLst>
                  <a:ext uri="{FF2B5EF4-FFF2-40B4-BE49-F238E27FC236}">
                    <a16:creationId xmlns:a16="http://schemas.microsoft.com/office/drawing/2014/main" id="{54E7C207-5201-4E18-A979-733DC73C1BE0}"/>
                  </a:ext>
                </a:extLst>
              </p:cNvPr>
              <p:cNvSpPr txBox="1"/>
              <p:nvPr/>
            </p:nvSpPr>
            <p:spPr>
              <a:xfrm>
                <a:off x="316244" y="1244022"/>
                <a:ext cx="8510400" cy="382303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r>
                  <a:rPr lang="en-US" sz="1800" b="1" dirty="0">
                    <a:solidFill>
                      <a:schemeClr val="tx1"/>
                    </a:solidFill>
                  </a:rPr>
                  <a:t>Dataset B:</a:t>
                </a:r>
                <a:r>
                  <a:rPr lang="en-US" sz="1800" dirty="0">
                    <a:solidFill>
                      <a:schemeClr val="tx1"/>
                    </a:solidFill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</a:rPr>
                  <a:t>tiempos</a:t>
                </a:r>
                <a:r>
                  <a:rPr lang="en-US" sz="1800" dirty="0">
                    <a:solidFill>
                      <a:schemeClr val="tx1"/>
                    </a:solidFill>
                  </a:rPr>
                  <a:t> de </a:t>
                </a:r>
                <a:r>
                  <a:rPr lang="en-US" sz="1800" dirty="0" err="1">
                    <a:solidFill>
                      <a:schemeClr val="tx1"/>
                    </a:solidFill>
                  </a:rPr>
                  <a:t>servicio</a:t>
                </a:r>
                <a:r>
                  <a:rPr lang="en-US" sz="1800" dirty="0">
                    <a:solidFill>
                      <a:schemeClr val="tx1"/>
                    </a:solidFill>
                  </a:rPr>
                  <a:t> (“= entre </a:t>
                </a:r>
                <a:r>
                  <a:rPr lang="en-US" sz="1800" dirty="0" err="1">
                    <a:solidFill>
                      <a:schemeClr val="tx1"/>
                    </a:solidFill>
                  </a:rPr>
                  <a:t>arribos</a:t>
                </a:r>
                <a:r>
                  <a:rPr lang="en-US" sz="1800" dirty="0">
                    <a:solidFill>
                      <a:schemeClr val="tx1"/>
                    </a:solidFill>
                  </a:rPr>
                  <a:t>”).</a:t>
                </a:r>
              </a:p>
              <a:p>
                <a:endParaRPr lang="en-US" sz="1800" dirty="0">
                  <a:solidFill>
                    <a:schemeClr val="tx1"/>
                  </a:solidFill>
                </a:endParaRPr>
              </a:p>
              <a:p>
                <a:r>
                  <a:rPr lang="en-US" sz="1800" dirty="0">
                    <a:solidFill>
                      <a:schemeClr val="tx1"/>
                    </a:solidFill>
                  </a:rPr>
                  <a:t>El </a:t>
                </a:r>
                <a:r>
                  <a:rPr lang="en-US" sz="1800" dirty="0" err="1">
                    <a:solidFill>
                      <a:schemeClr val="tx1"/>
                    </a:solidFill>
                  </a:rPr>
                  <a:t>procedimiento</a:t>
                </a:r>
                <a:r>
                  <a:rPr lang="en-US" sz="1800" dirty="0">
                    <a:solidFill>
                      <a:schemeClr val="tx1"/>
                    </a:solidFill>
                  </a:rPr>
                  <a:t> es similar que para el </a:t>
                </a:r>
                <a:r>
                  <a:rPr lang="en-US" sz="1800" b="1" dirty="0">
                    <a:solidFill>
                      <a:schemeClr val="tx1"/>
                    </a:solidFill>
                  </a:rPr>
                  <a:t>dataset A</a:t>
                </a:r>
                <a:r>
                  <a:rPr lang="en-US" sz="1800" dirty="0">
                    <a:solidFill>
                      <a:schemeClr val="tx1"/>
                    </a:solidFill>
                  </a:rPr>
                  <a:t>.</a:t>
                </a:r>
              </a:p>
              <a:p>
                <a:endParaRPr lang="en-US" sz="1800" dirty="0">
                  <a:solidFill>
                    <a:schemeClr val="tx1"/>
                  </a:solidFill>
                </a:endParaRPr>
              </a:p>
              <a:p>
                <a:pPr marL="342900" indent="-342900">
                  <a:lnSpc>
                    <a:spcPct val="150000"/>
                  </a:lnSpc>
                  <a:buAutoNum type="arabicParenR"/>
                </a:pPr>
                <a:r>
                  <a:rPr lang="en-US" sz="1800" dirty="0" err="1">
                    <a:solidFill>
                      <a:schemeClr val="tx1"/>
                    </a:solidFill>
                  </a:rPr>
                  <a:t>Calcular</a:t>
                </a:r>
                <a:r>
                  <a:rPr lang="en-US" sz="1800" dirty="0">
                    <a:solidFill>
                      <a:schemeClr val="tx1"/>
                    </a:solidFill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</a:rPr>
                  <a:t>soluci</a:t>
                </a:r>
                <a:r>
                  <a:rPr lang="es-AR" sz="1800" dirty="0" err="1">
                    <a:solidFill>
                      <a:schemeClr val="tx1"/>
                    </a:solidFill>
                  </a:rPr>
                  <a:t>ón</a:t>
                </a:r>
                <a:r>
                  <a:rPr lang="es-AR" sz="1800" dirty="0">
                    <a:solidFill>
                      <a:schemeClr val="tx1"/>
                    </a:solidFill>
                  </a:rPr>
                  <a:t> analítica Máxima Verosimilitud para distribución exponencial: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𝑀𝐿𝐸</m:t>
                        </m:r>
                      </m:sub>
                    </m:sSub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sz="1800" dirty="0">
                  <a:solidFill>
                    <a:schemeClr val="tx1"/>
                  </a:solidFill>
                </a:endParaRPr>
              </a:p>
              <a:p>
                <a:pPr marL="342900" indent="-342900">
                  <a:lnSpc>
                    <a:spcPct val="150000"/>
                  </a:lnSpc>
                  <a:buAutoNum type="arabicParenR"/>
                </a:pPr>
                <a:r>
                  <a:rPr lang="en-US" sz="1800" dirty="0" err="1">
                    <a:solidFill>
                      <a:schemeClr val="tx1"/>
                    </a:solidFill>
                  </a:rPr>
                  <a:t>Calcular</a:t>
                </a:r>
                <a:r>
                  <a:rPr lang="en-US" sz="1800" dirty="0">
                    <a:solidFill>
                      <a:schemeClr val="tx1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μ</m:t>
                    </m:r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type m:val="skw"/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den>
                    </m:f>
                  </m:oMath>
                </a14:m>
                <a:endParaRPr lang="en-US" sz="18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endParaRPr lang="en-US" sz="10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600" dirty="0">
                    <a:solidFill>
                      <a:srgbClr val="FF0000"/>
                    </a:solidFill>
                  </a:rPr>
                  <a:t>¿</a:t>
                </a:r>
                <a:r>
                  <a:rPr lang="en-US" sz="1600" dirty="0" err="1">
                    <a:solidFill>
                      <a:srgbClr val="FF0000"/>
                    </a:solidFill>
                  </a:rPr>
                  <a:t>Cómo</a:t>
                </a:r>
                <a:r>
                  <a:rPr lang="en-US" sz="1600" dirty="0">
                    <a:solidFill>
                      <a:srgbClr val="FF0000"/>
                    </a:solidFill>
                  </a:rPr>
                  <a:t> </a:t>
                </a:r>
                <a:r>
                  <a:rPr lang="en-US" sz="1600" dirty="0" err="1">
                    <a:solidFill>
                      <a:srgbClr val="FF0000"/>
                    </a:solidFill>
                  </a:rPr>
                  <a:t>manejo</a:t>
                </a:r>
                <a:r>
                  <a:rPr lang="en-US" sz="1600" dirty="0">
                    <a:solidFill>
                      <a:srgbClr val="FF0000"/>
                    </a:solidFill>
                  </a:rPr>
                  <a:t> </a:t>
                </a:r>
                <a:r>
                  <a:rPr lang="en-US" sz="1600" dirty="0" err="1">
                    <a:solidFill>
                      <a:srgbClr val="FF0000"/>
                    </a:solidFill>
                  </a:rPr>
                  <a:t>estadísticamente</a:t>
                </a:r>
                <a:r>
                  <a:rPr lang="en-US" sz="1600" dirty="0">
                    <a:solidFill>
                      <a:srgbClr val="FF0000"/>
                    </a:solidFill>
                  </a:rPr>
                  <a:t> </a:t>
                </a:r>
                <a:r>
                  <a:rPr lang="en-US" sz="1600" dirty="0" err="1">
                    <a:solidFill>
                      <a:srgbClr val="FF0000"/>
                    </a:solidFill>
                  </a:rPr>
                  <a:t>distintas</a:t>
                </a:r>
                <a:r>
                  <a:rPr lang="en-US" sz="1600" dirty="0">
                    <a:solidFill>
                      <a:srgbClr val="FF0000"/>
                    </a:solidFill>
                  </a:rPr>
                  <a:t> </a:t>
                </a:r>
                <a:r>
                  <a:rPr lang="en-US" sz="1600" dirty="0" err="1">
                    <a:solidFill>
                      <a:srgbClr val="FF0000"/>
                    </a:solidFill>
                  </a:rPr>
                  <a:t>fuentes</a:t>
                </a:r>
                <a:r>
                  <a:rPr lang="en-US" sz="1600" dirty="0">
                    <a:solidFill>
                      <a:srgbClr val="FF0000"/>
                    </a:solidFill>
                  </a:rPr>
                  <a:t> de </a:t>
                </a:r>
                <a:r>
                  <a:rPr lang="en-US" sz="1600" dirty="0" err="1">
                    <a:solidFill>
                      <a:srgbClr val="FF0000"/>
                    </a:solidFill>
                  </a:rPr>
                  <a:t>medición</a:t>
                </a:r>
                <a:r>
                  <a:rPr lang="en-US" sz="1600" dirty="0">
                    <a:solidFill>
                      <a:srgbClr val="FF0000"/>
                    </a:solidFill>
                  </a:rPr>
                  <a:t> (</a:t>
                </a:r>
                <a:r>
                  <a:rPr lang="en-US" sz="1600" dirty="0" err="1">
                    <a:solidFill>
                      <a:srgbClr val="FF0000"/>
                    </a:solidFill>
                  </a:rPr>
                  <a:t>cajas</a:t>
                </a:r>
                <a:r>
                  <a:rPr lang="en-US" sz="1600" dirty="0">
                    <a:solidFill>
                      <a:srgbClr val="FF0000"/>
                    </a:solidFill>
                  </a:rPr>
                  <a:t> </a:t>
                </a:r>
                <a:r>
                  <a:rPr lang="en-US" sz="1600" dirty="0" err="1">
                    <a:solidFill>
                      <a:srgbClr val="FF0000"/>
                    </a:solidFill>
                  </a:rPr>
                  <a:t>representativas</a:t>
                </a:r>
                <a:r>
                  <a:rPr lang="en-US" sz="1600" dirty="0">
                    <a:solidFill>
                      <a:srgbClr val="FF0000"/>
                    </a:solidFill>
                  </a:rPr>
                  <a:t>)?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600" dirty="0">
                    <a:solidFill>
                      <a:srgbClr val="FF0000"/>
                    </a:solidFill>
                  </a:rPr>
                  <a:t>¿</a:t>
                </a:r>
                <a:r>
                  <a:rPr lang="en-US" sz="1600" dirty="0" err="1">
                    <a:solidFill>
                      <a:srgbClr val="FF0000"/>
                    </a:solidFill>
                  </a:rPr>
                  <a:t>Hago</a:t>
                </a:r>
                <a:r>
                  <a:rPr lang="en-US" sz="1600" dirty="0">
                    <a:solidFill>
                      <a:srgbClr val="FF0000"/>
                    </a:solidFill>
                  </a:rPr>
                  <a:t> el </a:t>
                </a:r>
                <a:r>
                  <a:rPr lang="en-US" sz="1600" dirty="0" err="1">
                    <a:solidFill>
                      <a:srgbClr val="FF0000"/>
                    </a:solidFill>
                  </a:rPr>
                  <a:t>promedio</a:t>
                </a:r>
                <a:r>
                  <a:rPr lang="en-US" sz="1600" dirty="0">
                    <a:solidFill>
                      <a:srgbClr val="FF0000"/>
                    </a:solidFill>
                  </a:rPr>
                  <a:t> de </a:t>
                </a:r>
                <a:r>
                  <a:rPr lang="en-US" sz="1600" dirty="0" err="1">
                    <a:solidFill>
                      <a:srgbClr val="FF0000"/>
                    </a:solidFill>
                  </a:rPr>
                  <a:t>cada</a:t>
                </a:r>
                <a:r>
                  <a:rPr lang="en-US" sz="1600" dirty="0">
                    <a:solidFill>
                      <a:srgbClr val="FF0000"/>
                    </a:solidFill>
                  </a:rPr>
                  <a:t> una</a:t>
                </a:r>
                <a:r>
                  <a:rPr lang="es-AR" sz="1600" dirty="0">
                    <a:solidFill>
                      <a:srgbClr val="FF0000"/>
                    </a:solidFill>
                  </a:rPr>
                  <a:t>?</a:t>
                </a:r>
                <a:endParaRPr lang="en-US" sz="1600" dirty="0">
                  <a:solidFill>
                    <a:srgbClr val="FF0000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endParaRPr lang="en-US" sz="1600" dirty="0">
                  <a:solidFill>
                    <a:srgbClr val="FF0000"/>
                  </a:solidFill>
                </a:endParaRPr>
              </a:p>
              <a:p>
                <a:r>
                  <a:rPr lang="en-US" sz="1800" dirty="0">
                    <a:solidFill>
                      <a:schemeClr val="tx1"/>
                    </a:solidFill>
                  </a:rPr>
                  <a:t> </a:t>
                </a:r>
                <a:endParaRPr lang="en-US" sz="1800" b="1" dirty="0">
                  <a:solidFill>
                    <a:schemeClr val="tx1"/>
                  </a:solidFill>
                </a:endParaRPr>
              </a:p>
              <a:p>
                <a:pPr lvl="1"/>
                <a:endParaRPr lang="en-US" sz="1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Google Shape;45;p9">
                <a:extLst>
                  <a:ext uri="{FF2B5EF4-FFF2-40B4-BE49-F238E27FC236}">
                    <a16:creationId xmlns:a16="http://schemas.microsoft.com/office/drawing/2014/main" id="{54E7C207-5201-4E18-A979-733DC73C1B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244" y="1244022"/>
                <a:ext cx="8510400" cy="3823035"/>
              </a:xfrm>
              <a:prstGeom prst="rect">
                <a:avLst/>
              </a:prstGeom>
              <a:blipFill>
                <a:blip r:embed="rId3"/>
                <a:stretch>
                  <a:fillRect l="-645" r="-121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Google Shape;43;p9">
            <a:extLst>
              <a:ext uri="{FF2B5EF4-FFF2-40B4-BE49-F238E27FC236}">
                <a16:creationId xmlns:a16="http://schemas.microsoft.com/office/drawing/2014/main" id="{3050342D-FDA3-4688-A124-A04102EDBD7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3200" dirty="0" err="1">
                <a:latin typeface="Helvetica Neue"/>
                <a:ea typeface="Helvetica Neue"/>
                <a:cs typeface="Helvetica Neue"/>
                <a:sym typeface="Helvetica Neue"/>
              </a:rPr>
              <a:t>Ajuste</a:t>
            </a:r>
            <a:r>
              <a:rPr lang="en-US" sz="3200" dirty="0">
                <a:latin typeface="Helvetica Neue"/>
                <a:ea typeface="Helvetica Neue"/>
                <a:cs typeface="Helvetica Neue"/>
                <a:sym typeface="Helvetica Neue"/>
              </a:rPr>
              <a:t> de </a:t>
            </a:r>
            <a:r>
              <a:rPr lang="en-US" sz="3200" dirty="0" err="1">
                <a:latin typeface="Helvetica Neue"/>
                <a:ea typeface="Helvetica Neue"/>
                <a:cs typeface="Helvetica Neue"/>
                <a:sym typeface="Helvetica Neue"/>
              </a:rPr>
              <a:t>servicio</a:t>
            </a:r>
            <a:endParaRPr sz="32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28E634DC-3CA1-4F7B-B9D7-80B2F0492030}"/>
              </a:ext>
            </a:extLst>
          </p:cNvPr>
          <p:cNvSpPr txBox="1"/>
          <p:nvPr/>
        </p:nvSpPr>
        <p:spPr>
          <a:xfrm>
            <a:off x="-39511" y="4835723"/>
            <a:ext cx="3161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*MLE: </a:t>
            </a:r>
            <a:r>
              <a:rPr lang="es-AR" dirty="0" err="1"/>
              <a:t>Maximum</a:t>
            </a:r>
            <a:r>
              <a:rPr lang="es-AR" dirty="0"/>
              <a:t> </a:t>
            </a:r>
            <a:r>
              <a:rPr lang="es-AR" dirty="0" err="1"/>
              <a:t>Likelihood</a:t>
            </a:r>
            <a:r>
              <a:rPr lang="es-AR" dirty="0"/>
              <a:t> </a:t>
            </a:r>
            <a:r>
              <a:rPr lang="es-AR" dirty="0" err="1"/>
              <a:t>Estimator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9667770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Google Shape;45;p9">
                <a:extLst>
                  <a:ext uri="{FF2B5EF4-FFF2-40B4-BE49-F238E27FC236}">
                    <a16:creationId xmlns:a16="http://schemas.microsoft.com/office/drawing/2014/main" id="{54E7C207-5201-4E18-A979-733DC73C1BE0}"/>
                  </a:ext>
                </a:extLst>
              </p:cNvPr>
              <p:cNvSpPr txBox="1"/>
              <p:nvPr/>
            </p:nvSpPr>
            <p:spPr>
              <a:xfrm>
                <a:off x="321888" y="1244022"/>
                <a:ext cx="8510400" cy="382303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r>
                  <a:rPr lang="en-US" sz="1800" b="1" dirty="0">
                    <a:solidFill>
                      <a:schemeClr val="tx1"/>
                    </a:solidFill>
                  </a:rPr>
                  <a:t>Dataset B: </a:t>
                </a:r>
                <a:r>
                  <a:rPr lang="en-US" sz="1800" dirty="0">
                    <a:solidFill>
                      <a:schemeClr val="tx1"/>
                    </a:solidFill>
                  </a:rPr>
                  <a:t>¿</a:t>
                </a:r>
                <a:r>
                  <a:rPr lang="en-US" sz="1800" dirty="0" err="1">
                    <a:solidFill>
                      <a:schemeClr val="tx1"/>
                    </a:solidFill>
                  </a:rPr>
                  <a:t>Cómo</a:t>
                </a:r>
                <a:r>
                  <a:rPr lang="en-US" sz="1800" dirty="0">
                    <a:solidFill>
                      <a:schemeClr val="tx1"/>
                    </a:solidFill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</a:rPr>
                  <a:t>manejo</a:t>
                </a:r>
                <a:r>
                  <a:rPr lang="en-US" sz="1800" dirty="0">
                    <a:solidFill>
                      <a:schemeClr val="tx1"/>
                    </a:solidFill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</a:rPr>
                  <a:t>distintas</a:t>
                </a:r>
                <a:r>
                  <a:rPr lang="en-US" sz="1800" dirty="0">
                    <a:solidFill>
                      <a:schemeClr val="tx1"/>
                    </a:solidFill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</a:rPr>
                  <a:t>fuentes</a:t>
                </a:r>
                <a:r>
                  <a:rPr lang="en-US" sz="1800" dirty="0">
                    <a:solidFill>
                      <a:schemeClr val="tx1"/>
                    </a:solidFill>
                  </a:rPr>
                  <a:t> de </a:t>
                </a:r>
                <a:r>
                  <a:rPr lang="en-US" sz="1800" dirty="0" err="1">
                    <a:solidFill>
                      <a:schemeClr val="tx1"/>
                    </a:solidFill>
                  </a:rPr>
                  <a:t>medición</a:t>
                </a:r>
                <a:r>
                  <a:rPr lang="en-US" sz="1800" dirty="0">
                    <a:solidFill>
                      <a:schemeClr val="tx1"/>
                    </a:solidFill>
                  </a:rPr>
                  <a:t> (</a:t>
                </a:r>
                <a:r>
                  <a:rPr lang="en-US" sz="1800" dirty="0" err="1">
                    <a:solidFill>
                      <a:schemeClr val="tx1"/>
                    </a:solidFill>
                  </a:rPr>
                  <a:t>cajas</a:t>
                </a:r>
                <a:r>
                  <a:rPr lang="en-US" sz="1800" dirty="0">
                    <a:solidFill>
                      <a:schemeClr val="tx1"/>
                    </a:solidFill>
                  </a:rPr>
                  <a:t>)?</a:t>
                </a:r>
              </a:p>
              <a:p>
                <a:r>
                  <a:rPr lang="en-US" sz="1800" dirty="0">
                    <a:solidFill>
                      <a:schemeClr val="tx1"/>
                    </a:solidFill>
                  </a:rPr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800" b="1" dirty="0" err="1">
                    <a:solidFill>
                      <a:schemeClr val="tx1"/>
                    </a:solidFill>
                  </a:rPr>
                  <a:t>Teorema</a:t>
                </a:r>
                <a:r>
                  <a:rPr lang="en-US" sz="1800" b="1" dirty="0">
                    <a:solidFill>
                      <a:schemeClr val="tx1"/>
                    </a:solidFill>
                  </a:rPr>
                  <a:t> central del </a:t>
                </a:r>
                <a:r>
                  <a:rPr lang="en-US" sz="1800" b="1" dirty="0" err="1">
                    <a:solidFill>
                      <a:schemeClr val="tx1"/>
                    </a:solidFill>
                  </a:rPr>
                  <a:t>límite</a:t>
                </a:r>
                <a:r>
                  <a:rPr lang="en-US" sz="1800" b="1" dirty="0">
                    <a:solidFill>
                      <a:schemeClr val="tx1"/>
                    </a:solidFill>
                  </a:rPr>
                  <a:t>:</a:t>
                </a:r>
              </a:p>
              <a:p>
                <a:r>
                  <a:rPr lang="en-US" sz="1800" dirty="0">
                    <a:solidFill>
                      <a:schemeClr val="tx1"/>
                    </a:solidFill>
                  </a:rPr>
                  <a:t>La </a:t>
                </a:r>
                <a:r>
                  <a:rPr lang="en-US" sz="1800" dirty="0" err="1">
                    <a:solidFill>
                      <a:schemeClr val="tx1"/>
                    </a:solidFill>
                  </a:rPr>
                  <a:t>distribución</a:t>
                </a:r>
                <a:r>
                  <a:rPr lang="en-US" sz="1800" dirty="0">
                    <a:solidFill>
                      <a:schemeClr val="tx1"/>
                    </a:solidFill>
                  </a:rPr>
                  <a:t> de </a:t>
                </a:r>
                <a:r>
                  <a:rPr lang="en-US" sz="1800" b="1" u="sng" dirty="0" err="1">
                    <a:solidFill>
                      <a:srgbClr val="FF0000"/>
                    </a:solidFill>
                  </a:rPr>
                  <a:t>parámetros</a:t>
                </a:r>
                <a:r>
                  <a:rPr lang="en-US" sz="18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1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s-AR" sz="1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 de </a:t>
                </a:r>
                <a:r>
                  <a:rPr lang="en-US" sz="1800" dirty="0" err="1">
                    <a:solidFill>
                      <a:schemeClr val="tx1"/>
                    </a:solidFill>
                  </a:rPr>
                  <a:t>distintas</a:t>
                </a:r>
                <a:r>
                  <a:rPr lang="en-US" sz="1800" dirty="0">
                    <a:solidFill>
                      <a:schemeClr val="tx1"/>
                    </a:solidFill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</a:rPr>
                  <a:t>muestras</a:t>
                </a:r>
                <a:r>
                  <a:rPr lang="en-US" sz="1800" dirty="0">
                    <a:solidFill>
                      <a:schemeClr val="tx1"/>
                    </a:solidFill>
                  </a:rPr>
                  <a:t> es </a:t>
                </a:r>
                <a:r>
                  <a:rPr lang="en-US" sz="1800" b="1" dirty="0">
                    <a:solidFill>
                      <a:schemeClr val="tx1"/>
                    </a:solidFill>
                  </a:rPr>
                  <a:t>Normal</a:t>
                </a:r>
              </a:p>
              <a:p>
                <a:endParaRPr lang="en-US" sz="1800" b="1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800" b="1" dirty="0">
                    <a:solidFill>
                      <a:schemeClr val="tx1"/>
                    </a:solidFill>
                  </a:rPr>
                  <a:t>El </a:t>
                </a:r>
                <a:r>
                  <a:rPr lang="en-US" sz="1800" b="1" dirty="0" err="1">
                    <a:solidFill>
                      <a:schemeClr val="tx1"/>
                    </a:solidFill>
                  </a:rPr>
                  <a:t>resultado</a:t>
                </a:r>
                <a:r>
                  <a:rPr lang="en-US" sz="1800" b="1" dirty="0">
                    <a:solidFill>
                      <a:schemeClr val="tx1"/>
                    </a:solidFill>
                  </a:rPr>
                  <a:t> de </a:t>
                </a:r>
                <a:r>
                  <a:rPr lang="en-US" sz="1800" b="1" dirty="0" err="1">
                    <a:solidFill>
                      <a:schemeClr val="tx1"/>
                    </a:solidFill>
                  </a:rPr>
                  <a:t>máxima</a:t>
                </a:r>
                <a:r>
                  <a:rPr lang="en-US" sz="1800" b="1" dirty="0">
                    <a:solidFill>
                      <a:schemeClr val="tx1"/>
                    </a:solidFill>
                  </a:rPr>
                  <a:t> </a:t>
                </a:r>
                <a:r>
                  <a:rPr lang="en-US" sz="1800" b="1" dirty="0" err="1">
                    <a:solidFill>
                      <a:schemeClr val="tx1"/>
                    </a:solidFill>
                  </a:rPr>
                  <a:t>verosimilitud</a:t>
                </a:r>
                <a:r>
                  <a:rPr lang="en-US" sz="1800" b="1" dirty="0">
                    <a:solidFill>
                      <a:schemeClr val="tx1"/>
                    </a:solidFill>
                  </a:rPr>
                  <a:t> de la Normal es: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US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𝑴𝑳𝑬</m:t>
                          </m:r>
                        </m:sub>
                      </m:sSub>
                      <m:r>
                        <a:rPr lang="en-US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s-AR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s-AR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1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sz="1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s-AR" sz="1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1800" b="1" dirty="0">
                  <a:solidFill>
                    <a:schemeClr val="tx1"/>
                  </a:solidFill>
                </a:endParaRPr>
              </a:p>
              <a:p>
                <a:endParaRPr lang="en-US" sz="1800" b="1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𝝈</m:t>
                          </m:r>
                        </m:e>
                        <m:sub>
                          <m:r>
                            <a:rPr lang="en-US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𝑴𝑳𝑬</m:t>
                          </m:r>
                        </m:sub>
                      </m:sSub>
                      <m:r>
                        <a:rPr lang="en-US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1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18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18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sz="18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8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sz="1800" b="1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b="1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𝒑</m:t>
                                          </m:r>
                                        </m:e>
                                        <m:sub>
                                          <m:r>
                                            <a:rPr lang="en-US" sz="1800" b="1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𝒊</m:t>
                                          </m:r>
                                        </m:sub>
                                      </m:sSub>
                                      <m:r>
                                        <a:rPr lang="en-US" sz="18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18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𝝁</m:t>
                                      </m:r>
                                      <m:r>
                                        <a:rPr lang="en-US" sz="18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sz="18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</m:e>
                              </m:nary>
                            </m:num>
                            <m:den>
                              <m:r>
                                <a:rPr lang="en-US" sz="1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𝒏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sz="1800" b="1" dirty="0">
                  <a:solidFill>
                    <a:schemeClr val="tx1"/>
                  </a:solidFill>
                </a:endParaRPr>
              </a:p>
              <a:p>
                <a:pPr lvl="1"/>
                <a:endParaRPr lang="en-US" sz="1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Google Shape;45;p9">
                <a:extLst>
                  <a:ext uri="{FF2B5EF4-FFF2-40B4-BE49-F238E27FC236}">
                    <a16:creationId xmlns:a16="http://schemas.microsoft.com/office/drawing/2014/main" id="{54E7C207-5201-4E18-A979-733DC73C1B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888" y="1244022"/>
                <a:ext cx="8510400" cy="3823035"/>
              </a:xfrm>
              <a:prstGeom prst="rect">
                <a:avLst/>
              </a:prstGeom>
              <a:blipFill>
                <a:blip r:embed="rId3"/>
                <a:stretch>
                  <a:fillRect l="-64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Google Shape;43;p9">
            <a:extLst>
              <a:ext uri="{FF2B5EF4-FFF2-40B4-BE49-F238E27FC236}">
                <a16:creationId xmlns:a16="http://schemas.microsoft.com/office/drawing/2014/main" id="{3050342D-FDA3-4688-A124-A04102EDBD7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3200" dirty="0" err="1">
                <a:latin typeface="Helvetica Neue"/>
                <a:ea typeface="Helvetica Neue"/>
                <a:cs typeface="Helvetica Neue"/>
                <a:sym typeface="Helvetica Neue"/>
              </a:rPr>
              <a:t>Ajuste</a:t>
            </a:r>
            <a:r>
              <a:rPr lang="en-US" sz="3200" dirty="0">
                <a:latin typeface="Helvetica Neue"/>
                <a:ea typeface="Helvetica Neue"/>
                <a:cs typeface="Helvetica Neue"/>
                <a:sym typeface="Helvetica Neue"/>
              </a:rPr>
              <a:t> de </a:t>
            </a:r>
            <a:r>
              <a:rPr lang="en-US" sz="3200" dirty="0" err="1">
                <a:latin typeface="Helvetica Neue"/>
                <a:ea typeface="Helvetica Neue"/>
                <a:cs typeface="Helvetica Neue"/>
                <a:sym typeface="Helvetica Neue"/>
              </a:rPr>
              <a:t>servicio</a:t>
            </a:r>
            <a:endParaRPr sz="32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C681DA51-F777-4669-B87F-7CA4AE034B25}"/>
                  </a:ext>
                </a:extLst>
              </p:cNvPr>
              <p:cNvSpPr txBox="1"/>
              <p:nvPr/>
            </p:nvSpPr>
            <p:spPr>
              <a:xfrm>
                <a:off x="-5885" y="4620280"/>
                <a:ext cx="743985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AR" dirty="0"/>
                  <a:t>*MLE: </a:t>
                </a:r>
                <a:r>
                  <a:rPr lang="es-AR" dirty="0" err="1"/>
                  <a:t>Maximum</a:t>
                </a:r>
                <a:r>
                  <a:rPr lang="es-AR" dirty="0"/>
                  <a:t> </a:t>
                </a:r>
                <a:r>
                  <a:rPr lang="es-AR" dirty="0" err="1"/>
                  <a:t>Likelihood</a:t>
                </a:r>
                <a:r>
                  <a:rPr lang="es-AR" dirty="0"/>
                  <a:t> </a:t>
                </a:r>
                <a:r>
                  <a:rPr lang="es-AR" dirty="0" err="1"/>
                  <a:t>Estimator</a:t>
                </a:r>
                <a:r>
                  <a:rPr lang="es-AR" dirty="0"/>
                  <a:t>.</a:t>
                </a:r>
              </a:p>
              <a:p>
                <a:r>
                  <a:rPr lang="es-AR" dirty="0"/>
                  <a:t>OJO!! En este caso estoy usando la letra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𝝁</m:t>
                    </m:r>
                  </m:oMath>
                </a14:m>
                <a:r>
                  <a:rPr lang="es-AR" dirty="0"/>
                  <a:t> para describir el parámetro de la media Normal.</a:t>
                </a:r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C681DA51-F777-4669-B87F-7CA4AE034B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885" y="4620280"/>
                <a:ext cx="7439857" cy="523220"/>
              </a:xfrm>
              <a:prstGeom prst="rect">
                <a:avLst/>
              </a:prstGeom>
              <a:blipFill>
                <a:blip r:embed="rId4"/>
                <a:stretch>
                  <a:fillRect l="-246" t="-2326" b="-10465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ángulo 1">
            <a:extLst>
              <a:ext uri="{FF2B5EF4-FFF2-40B4-BE49-F238E27FC236}">
                <a16:creationId xmlns:a16="http://schemas.microsoft.com/office/drawing/2014/main" id="{E331A320-FE7E-45F8-A2C6-D90108223448}"/>
              </a:ext>
            </a:extLst>
          </p:cNvPr>
          <p:cNvSpPr/>
          <p:nvPr/>
        </p:nvSpPr>
        <p:spPr>
          <a:xfrm>
            <a:off x="3714044" y="2985911"/>
            <a:ext cx="1732845" cy="69426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C5F484F6-6D18-4299-9D51-12436F406678}"/>
              </a:ext>
            </a:extLst>
          </p:cNvPr>
          <p:cNvSpPr txBox="1"/>
          <p:nvPr/>
        </p:nvSpPr>
        <p:spPr>
          <a:xfrm>
            <a:off x="5446889" y="3372401"/>
            <a:ext cx="26901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00B050"/>
                </a:solidFill>
              </a:rPr>
              <a:t>Justificaci</a:t>
            </a:r>
            <a:r>
              <a:rPr lang="es-AR" b="1" dirty="0" err="1">
                <a:solidFill>
                  <a:srgbClr val="00B050"/>
                </a:solidFill>
              </a:rPr>
              <a:t>ón</a:t>
            </a:r>
            <a:r>
              <a:rPr lang="es-AR" b="1" dirty="0">
                <a:solidFill>
                  <a:srgbClr val="00B050"/>
                </a:solidFill>
              </a:rPr>
              <a:t> para promediar!</a:t>
            </a:r>
          </a:p>
        </p:txBody>
      </p:sp>
    </p:spTree>
    <p:extLst>
      <p:ext uri="{BB962C8B-B14F-4D97-AF65-F5344CB8AC3E}">
        <p14:creationId xmlns:p14="http://schemas.microsoft.com/office/powerpoint/2010/main" val="1062389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43;p9">
            <a:extLst>
              <a:ext uri="{FF2B5EF4-FFF2-40B4-BE49-F238E27FC236}">
                <a16:creationId xmlns:a16="http://schemas.microsoft.com/office/drawing/2014/main" id="{3050342D-FDA3-4688-A124-A04102EDBD7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3200" dirty="0" err="1">
                <a:latin typeface="Helvetica Neue"/>
                <a:ea typeface="Helvetica Neue"/>
                <a:cs typeface="Helvetica Neue"/>
                <a:sym typeface="Helvetica Neue"/>
              </a:rPr>
              <a:t>Ajuste</a:t>
            </a:r>
            <a:r>
              <a:rPr lang="en-US" sz="3200" dirty="0">
                <a:latin typeface="Helvetica Neue"/>
                <a:ea typeface="Helvetica Neue"/>
                <a:cs typeface="Helvetica Neue"/>
                <a:sym typeface="Helvetica Neue"/>
              </a:rPr>
              <a:t> de </a:t>
            </a:r>
            <a:r>
              <a:rPr lang="en-US" sz="3200" dirty="0" err="1">
                <a:latin typeface="Helvetica Neue"/>
                <a:ea typeface="Helvetica Neue"/>
                <a:cs typeface="Helvetica Neue"/>
                <a:sym typeface="Helvetica Neue"/>
              </a:rPr>
              <a:t>servicio</a:t>
            </a:r>
            <a:endParaRPr sz="32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Google Shape;45;p9">
                <a:extLst>
                  <a:ext uri="{FF2B5EF4-FFF2-40B4-BE49-F238E27FC236}">
                    <a16:creationId xmlns:a16="http://schemas.microsoft.com/office/drawing/2014/main" id="{26A2D958-7DA4-493A-8A80-35C6B159A05E}"/>
                  </a:ext>
                </a:extLst>
              </p:cNvPr>
              <p:cNvSpPr txBox="1"/>
              <p:nvPr/>
            </p:nvSpPr>
            <p:spPr>
              <a:xfrm>
                <a:off x="316800" y="1244022"/>
                <a:ext cx="8510400" cy="382303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800" dirty="0">
                    <a:solidFill>
                      <a:schemeClr val="tx1"/>
                    </a:solidFill>
                  </a:rPr>
                  <a:t>Calcular </a:t>
                </a:r>
                <a:r>
                  <a:rPr lang="en-US" sz="1800" dirty="0" err="1">
                    <a:solidFill>
                      <a:schemeClr val="tx1"/>
                    </a:solidFill>
                  </a:rPr>
                  <a:t>soluci</a:t>
                </a:r>
                <a:r>
                  <a:rPr lang="es-AR" sz="1800" dirty="0" err="1">
                    <a:solidFill>
                      <a:schemeClr val="tx1"/>
                    </a:solidFill>
                  </a:rPr>
                  <a:t>ón</a:t>
                </a:r>
                <a:r>
                  <a:rPr lang="es-AR" sz="1800" dirty="0">
                    <a:solidFill>
                      <a:schemeClr val="tx1"/>
                    </a:solidFill>
                  </a:rPr>
                  <a:t> analítica Máxima Verosimilitud para distribución exponencial</a:t>
                </a:r>
                <a:r>
                  <a:rPr lang="en-US" sz="1800" dirty="0">
                    <a:solidFill>
                      <a:schemeClr val="tx1"/>
                    </a:solidFill>
                  </a:rPr>
                  <a:t>: 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s-AR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𝑐𝑎𝑗𝑎</m:t>
                        </m:r>
                        <m:r>
                          <a:rPr lang="es-AR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1 </m:t>
                        </m:r>
                      </m:sub>
                    </m:sSub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 27.72170075 </a:t>
                </a:r>
                <a:r>
                  <a:rPr lang="en-US" sz="1800" dirty="0" err="1">
                    <a:solidFill>
                      <a:schemeClr val="tx1"/>
                    </a:solidFill>
                  </a:rPr>
                  <a:t>clientes</a:t>
                </a:r>
                <a:r>
                  <a:rPr lang="en-US" sz="1800" dirty="0">
                    <a:solidFill>
                      <a:schemeClr val="tx1"/>
                    </a:solidFill>
                  </a:rPr>
                  <a:t>/hora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s-AR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𝑐𝑎𝑗𝑎</m:t>
                        </m:r>
                        <m:r>
                          <a:rPr lang="es-AR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3 </m:t>
                        </m:r>
                      </m:sub>
                    </m:sSub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 25.7923063 </a:t>
                </a:r>
                <a:r>
                  <a:rPr lang="en-US" sz="1800" dirty="0" err="1">
                    <a:solidFill>
                      <a:schemeClr val="tx1"/>
                    </a:solidFill>
                  </a:rPr>
                  <a:t>clientes</a:t>
                </a:r>
                <a:r>
                  <a:rPr lang="en-US" sz="1800" dirty="0">
                    <a:solidFill>
                      <a:schemeClr val="tx1"/>
                    </a:solidFill>
                  </a:rPr>
                  <a:t>/hora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s-AR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𝑐𝑎𝑗𝑎</m:t>
                        </m:r>
                        <m:r>
                          <a:rPr lang="es-AR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8 </m:t>
                        </m:r>
                      </m:sub>
                    </m:sSub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 22.00861832 </a:t>
                </a:r>
                <a:r>
                  <a:rPr lang="en-US" sz="1800" dirty="0" err="1">
                    <a:solidFill>
                      <a:schemeClr val="tx1"/>
                    </a:solidFill>
                  </a:rPr>
                  <a:t>clientes</a:t>
                </a:r>
                <a:r>
                  <a:rPr lang="en-US" sz="1800" dirty="0">
                    <a:solidFill>
                      <a:schemeClr val="tx1"/>
                    </a:solidFill>
                  </a:rPr>
                  <a:t>/hora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s-AR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𝑐𝑎𝑗𝑎</m:t>
                        </m:r>
                        <m:r>
                          <a:rPr lang="es-AR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15 </m:t>
                        </m:r>
                      </m:sub>
                    </m:sSub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 21.30578266 </a:t>
                </a:r>
                <a:r>
                  <a:rPr lang="en-US" sz="1800" dirty="0" err="1">
                    <a:solidFill>
                      <a:schemeClr val="tx1"/>
                    </a:solidFill>
                  </a:rPr>
                  <a:t>clientes</a:t>
                </a:r>
                <a:r>
                  <a:rPr lang="en-US" sz="1800" dirty="0">
                    <a:solidFill>
                      <a:schemeClr val="tx1"/>
                    </a:solidFill>
                  </a:rPr>
                  <a:t>/hora</a:t>
                </a:r>
              </a:p>
              <a:p>
                <a:pPr>
                  <a:lnSpc>
                    <a:spcPct val="150000"/>
                  </a:lnSpc>
                </a:pPr>
                <a:endParaRPr lang="en-US" sz="18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s-AR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s-AR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A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A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s-AR" sz="1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s-AR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𝑐𝑎𝑗𝑎</m:t>
                              </m:r>
                              <m:r>
                                <a:rPr lang="es-AR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AR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s-AR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AR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s-AR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𝑐𝑎𝑗𝑎</m:t>
                              </m:r>
                              <m:r>
                                <a:rPr lang="es-AR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1 </m:t>
                              </m:r>
                            </m:sub>
                          </m:sSub>
                          <m:r>
                            <a:rPr lang="es-AR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s-AR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𝑐𝑎𝑗𝑎</m:t>
                              </m:r>
                              <m:r>
                                <a:rPr lang="es-AR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3 </m:t>
                              </m:r>
                            </m:sub>
                          </m:sSub>
                          <m:r>
                            <a:rPr lang="es-AR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s-AR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𝑐𝑎𝑗𝑎</m:t>
                              </m:r>
                              <m:r>
                                <a:rPr lang="es-AR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8 </m:t>
                              </m:r>
                            </m:sub>
                          </m:sSub>
                          <m:r>
                            <a:rPr lang="es-AR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s-AR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𝑐𝑎𝑗𝑎</m:t>
                              </m:r>
                              <m:r>
                                <a:rPr lang="es-AR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15 </m:t>
                              </m:r>
                            </m:sub>
                          </m:sSub>
                        </m:num>
                        <m:den>
                          <m:r>
                            <a:rPr lang="es-AR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  <m:r>
                        <a:rPr lang="es-AR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s-AR" sz="1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𝟐𝟒</m:t>
                      </m:r>
                      <m:r>
                        <a:rPr lang="es-AR" sz="1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s-AR" sz="1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𝟐𝟏</m:t>
                      </m:r>
                      <m:r>
                        <a:rPr lang="es-AR" sz="1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s-AR" sz="1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𝒄𝒍𝒊𝒆𝒏𝒕𝒆𝒔</m:t>
                      </m:r>
                      <m:r>
                        <a:rPr lang="es-AR" sz="1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</m:t>
                      </m:r>
                      <m:r>
                        <a:rPr lang="es-AR" sz="1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𝒉𝒐𝒓𝒂</m:t>
                      </m:r>
                      <m:r>
                        <a:rPr lang="es-AR" sz="1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8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endParaRPr lang="en-US" sz="18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endParaRPr lang="en-US" sz="1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Google Shape;45;p9">
                <a:extLst>
                  <a:ext uri="{FF2B5EF4-FFF2-40B4-BE49-F238E27FC236}">
                    <a16:creationId xmlns:a16="http://schemas.microsoft.com/office/drawing/2014/main" id="{26A2D958-7DA4-493A-8A80-35C6B159A0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800" y="1244022"/>
                <a:ext cx="8510400" cy="3823035"/>
              </a:xfrm>
              <a:prstGeom prst="rect">
                <a:avLst/>
              </a:prstGeom>
              <a:blipFill>
                <a:blip r:embed="rId3"/>
                <a:stretch>
                  <a:fillRect l="-64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06774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Google Shape;45;p9">
                <a:extLst>
                  <a:ext uri="{FF2B5EF4-FFF2-40B4-BE49-F238E27FC236}">
                    <a16:creationId xmlns:a16="http://schemas.microsoft.com/office/drawing/2014/main" id="{54E7C207-5201-4E18-A979-733DC73C1BE0}"/>
                  </a:ext>
                </a:extLst>
              </p:cNvPr>
              <p:cNvSpPr txBox="1"/>
              <p:nvPr/>
            </p:nvSpPr>
            <p:spPr>
              <a:xfrm>
                <a:off x="321888" y="1244023"/>
                <a:ext cx="8510400" cy="332233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r>
                  <a:rPr lang="es-AR" b="1" i="1" dirty="0">
                    <a:solidFill>
                      <a:schemeClr val="tx1"/>
                    </a:solidFill>
                    <a:highlight>
                      <a:srgbClr val="FFFF00"/>
                    </a:highlight>
                    <a:latin typeface="Cambria Math" panose="02040503050406030204" pitchFamily="18" charset="0"/>
                    <a:ea typeface="Cambria Math" panose="02040503050406030204" pitchFamily="18" charset="0"/>
                  </a:rPr>
                  <a:t>Sistema N x M</a:t>
                </a:r>
                <a:r>
                  <a:rPr lang="en-US" b="1" i="1" dirty="0">
                    <a:solidFill>
                      <a:schemeClr val="tx1"/>
                    </a:solidFill>
                    <a:highlight>
                      <a:srgbClr val="FFFF00"/>
                    </a:highlight>
                    <a:latin typeface="Cambria Math" panose="02040503050406030204" pitchFamily="18" charset="0"/>
                    <a:ea typeface="Cambria Math" panose="02040503050406030204" pitchFamily="18" charset="0"/>
                  </a:rPr>
                  <a:t>/M/1, </a:t>
                </a:r>
                <a:r>
                  <a:rPr lang="en-US" b="1" i="1" dirty="0" err="1">
                    <a:solidFill>
                      <a:schemeClr val="tx1"/>
                    </a:solidFill>
                    <a:highlight>
                      <a:srgbClr val="FFFF00"/>
                    </a:highlight>
                    <a:latin typeface="Cambria Math" panose="02040503050406030204" pitchFamily="18" charset="0"/>
                    <a:ea typeface="Cambria Math" panose="02040503050406030204" pitchFamily="18" charset="0"/>
                  </a:rPr>
                  <a:t>siendo</a:t>
                </a:r>
                <a:r>
                  <a:rPr lang="en-US" b="1" i="1" dirty="0">
                    <a:solidFill>
                      <a:schemeClr val="tx1"/>
                    </a:solidFill>
                    <a:highlight>
                      <a:srgbClr val="FFFF00"/>
                    </a:highlight>
                    <a:latin typeface="Cambria Math" panose="02040503050406030204" pitchFamily="18" charset="0"/>
                    <a:ea typeface="Cambria Math" panose="02040503050406030204" pitchFamily="18" charset="0"/>
                  </a:rPr>
                  <a:t> N la </a:t>
                </a:r>
                <a:r>
                  <a:rPr lang="en-US" b="1" i="1" dirty="0" err="1">
                    <a:solidFill>
                      <a:schemeClr val="tx1"/>
                    </a:solidFill>
                    <a:highlight>
                      <a:srgbClr val="FFFF00"/>
                    </a:highlight>
                    <a:latin typeface="Cambria Math" panose="02040503050406030204" pitchFamily="18" charset="0"/>
                    <a:ea typeface="Cambria Math" panose="02040503050406030204" pitchFamily="18" charset="0"/>
                  </a:rPr>
                  <a:t>cantidad</a:t>
                </a:r>
                <a:r>
                  <a:rPr lang="en-US" b="1" i="1" dirty="0">
                    <a:solidFill>
                      <a:schemeClr val="tx1"/>
                    </a:solidFill>
                    <a:highlight>
                      <a:srgbClr val="FFFF00"/>
                    </a:highlight>
                    <a:latin typeface="Cambria Math" panose="02040503050406030204" pitchFamily="18" charset="0"/>
                    <a:ea typeface="Cambria Math" panose="02040503050406030204" pitchFamily="18" charset="0"/>
                  </a:rPr>
                  <a:t> de </a:t>
                </a:r>
                <a:r>
                  <a:rPr lang="en-US" b="1" i="1" dirty="0" err="1">
                    <a:solidFill>
                      <a:schemeClr val="tx1"/>
                    </a:solidFill>
                    <a:highlight>
                      <a:srgbClr val="FFFF00"/>
                    </a:highlight>
                    <a:latin typeface="Cambria Math" panose="02040503050406030204" pitchFamily="18" charset="0"/>
                    <a:ea typeface="Cambria Math" panose="02040503050406030204" pitchFamily="18" charset="0"/>
                  </a:rPr>
                  <a:t>cajas</a:t>
                </a:r>
                <a:r>
                  <a:rPr lang="en-US" b="1" i="1" dirty="0">
                    <a:solidFill>
                      <a:schemeClr val="tx1"/>
                    </a:solidFill>
                    <a:highlight>
                      <a:srgbClr val="FFFF00"/>
                    </a:highlight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  <a:endParaRPr lang="es-AR" b="1" i="1" dirty="0">
                  <a:solidFill>
                    <a:schemeClr val="tx1"/>
                  </a:solidFill>
                  <a:highlight>
                    <a:srgbClr val="FFFF00"/>
                  </a:highlight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s-AR" b="1" i="1" dirty="0">
                  <a:solidFill>
                    <a:schemeClr val="tx1"/>
                  </a:solidFill>
                  <a:highlight>
                    <a:srgbClr val="FFFF00"/>
                  </a:highlight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dirty="0" err="1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Tasa</a:t>
                </a:r>
                <a:r>
                  <a:rPr lang="en-US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de </a:t>
                </a:r>
                <a:r>
                  <a:rPr lang="en-US" dirty="0" err="1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arribos</a:t>
                </a:r>
                <a:r>
                  <a:rPr lang="en-US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𝝀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s-A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435,02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clientes/hora</a:t>
                </a:r>
                <a:endParaRPr lang="en-US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r>
                  <a:rPr lang="en-US" dirty="0" err="1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Tasa</a:t>
                </a:r>
                <a:r>
                  <a:rPr lang="en-US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de </a:t>
                </a:r>
                <a:r>
                  <a:rPr lang="en-US" dirty="0" err="1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despachos</a:t>
                </a:r>
                <a:r>
                  <a:rPr lang="en-US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(</a:t>
                </a:r>
                <a:r>
                  <a:rPr lang="en-US" dirty="0" err="1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cada</a:t>
                </a:r>
                <a:r>
                  <a:rPr lang="en-US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caja</a:t>
                </a:r>
                <a:r>
                  <a:rPr lang="en-US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𝝁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s-A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24,21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clientes/hora</a:t>
                </a:r>
              </a:p>
              <a:p>
                <a:endParaRPr lang="en-US" b="1" dirty="0">
                  <a:solidFill>
                    <a:schemeClr val="tx1"/>
                  </a:solidFill>
                </a:endParaRPr>
              </a:p>
              <a:p>
                <a:r>
                  <a:rPr lang="en-US" b="1" dirty="0" err="1">
                    <a:solidFill>
                      <a:schemeClr val="tx1"/>
                    </a:solidFill>
                  </a:rPr>
                  <a:t>Inversi</a:t>
                </a:r>
                <a:r>
                  <a:rPr lang="es-AR" b="1" dirty="0" err="1">
                    <a:solidFill>
                      <a:schemeClr val="tx1"/>
                    </a:solidFill>
                  </a:rPr>
                  <a:t>ón</a:t>
                </a:r>
                <a:r>
                  <a:rPr lang="es-AR" b="1" dirty="0">
                    <a:solidFill>
                      <a:schemeClr val="tx1"/>
                    </a:solidFill>
                  </a:rPr>
                  <a:t> </a:t>
                </a:r>
                <a:r>
                  <a:rPr lang="en-US" b="1" dirty="0">
                    <a:solidFill>
                      <a:schemeClr val="tx1"/>
                    </a:solidFill>
                  </a:rPr>
                  <a:t>= </a:t>
                </a:r>
                <a:r>
                  <a:rPr lang="en-US" b="1" dirty="0">
                    <a:solidFill>
                      <a:srgbClr val="FF0000"/>
                    </a:solidFill>
                  </a:rPr>
                  <a:t>$/hora 0</a:t>
                </a:r>
              </a:p>
              <a:p>
                <a:endParaRPr lang="en-US" b="1" dirty="0">
                  <a:solidFill>
                    <a:schemeClr val="tx1"/>
                  </a:solidFill>
                </a:endParaRPr>
              </a:p>
              <a:p>
                <a:r>
                  <a:rPr lang="en-US" b="1" dirty="0" err="1">
                    <a:solidFill>
                      <a:schemeClr val="tx1"/>
                    </a:solidFill>
                  </a:rPr>
                  <a:t>Costos</a:t>
                </a:r>
                <a:r>
                  <a:rPr lang="en-US" b="1" dirty="0">
                    <a:solidFill>
                      <a:schemeClr val="tx1"/>
                    </a:solidFill>
                  </a:rPr>
                  <a:t> de </a:t>
                </a:r>
                <a:r>
                  <a:rPr lang="en-US" b="1" dirty="0" err="1">
                    <a:solidFill>
                      <a:schemeClr val="tx1"/>
                    </a:solidFill>
                  </a:rPr>
                  <a:t>operaci</a:t>
                </a:r>
                <a:r>
                  <a:rPr lang="es-AR" b="1" dirty="0" err="1">
                    <a:solidFill>
                      <a:schemeClr val="tx1"/>
                    </a:solidFill>
                  </a:rPr>
                  <a:t>ón</a:t>
                </a:r>
                <a:r>
                  <a:rPr lang="es-AR" b="1" dirty="0">
                    <a:solidFill>
                      <a:schemeClr val="tx1"/>
                    </a:solidFill>
                  </a:rPr>
                  <a:t> </a:t>
                </a:r>
                <a:r>
                  <a:rPr lang="en-US" b="1" dirty="0">
                    <a:solidFill>
                      <a:schemeClr val="tx1"/>
                    </a:solidFill>
                  </a:rPr>
                  <a:t>=</a:t>
                </a:r>
              </a:p>
              <a:p>
                <a:r>
                  <a:rPr lang="es-AR" i="1" dirty="0">
                    <a:solidFill>
                      <a:schemeClr val="tx1"/>
                    </a:solidFill>
                  </a:rPr>
                  <a:t>   CC RRHH</a:t>
                </a:r>
                <a:r>
                  <a:rPr lang="es-AR" dirty="0">
                    <a:solidFill>
                      <a:schemeClr val="tx1"/>
                    </a:solidFill>
                  </a:rPr>
                  <a:t>: $/mes 98.420</a:t>
                </a:r>
              </a:p>
              <a:p>
                <a:r>
                  <a:rPr lang="es-AR" i="1" dirty="0">
                    <a:solidFill>
                      <a:schemeClr val="tx1"/>
                    </a:solidFill>
                  </a:rPr>
                  <a:t>   CC Gastos Generales</a:t>
                </a:r>
                <a:r>
                  <a:rPr lang="es-AR" dirty="0">
                    <a:solidFill>
                      <a:schemeClr val="tx1"/>
                    </a:solidFill>
                  </a:rPr>
                  <a:t>: $/mes 5.530</a:t>
                </a:r>
              </a:p>
              <a:p>
                <a:r>
                  <a:rPr lang="es-AR" i="1" dirty="0">
                    <a:solidFill>
                      <a:schemeClr val="tx1"/>
                    </a:solidFill>
                  </a:rPr>
                  <a:t>   CC Limpieza y Mantenimiento</a:t>
                </a:r>
                <a:r>
                  <a:rPr lang="es-AR" dirty="0">
                    <a:solidFill>
                      <a:schemeClr val="tx1"/>
                    </a:solidFill>
                  </a:rPr>
                  <a:t>: $/mes (1.680 + $530)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b="1" dirty="0">
                  <a:solidFill>
                    <a:schemeClr val="tx1"/>
                  </a:solidFill>
                </a:endParaRPr>
              </a:p>
              <a:p>
                <a:r>
                  <a:rPr lang="en-US" b="1" dirty="0" err="1">
                    <a:solidFill>
                      <a:schemeClr val="tx1"/>
                    </a:solidFill>
                  </a:rPr>
                  <a:t>Costo</a:t>
                </a:r>
                <a:r>
                  <a:rPr lang="en-US" b="1" dirty="0">
                    <a:solidFill>
                      <a:schemeClr val="tx1"/>
                    </a:solidFill>
                  </a:rPr>
                  <a:t> total de </a:t>
                </a:r>
                <a:r>
                  <a:rPr lang="en-US" b="1" dirty="0" err="1">
                    <a:solidFill>
                      <a:schemeClr val="tx1"/>
                    </a:solidFill>
                  </a:rPr>
                  <a:t>operaci</a:t>
                </a:r>
                <a:r>
                  <a:rPr lang="es-AR" b="1" dirty="0" err="1">
                    <a:solidFill>
                      <a:schemeClr val="tx1"/>
                    </a:solidFill>
                  </a:rPr>
                  <a:t>ón</a:t>
                </a:r>
                <a:r>
                  <a:rPr lang="es-AR" b="1" dirty="0">
                    <a:solidFill>
                      <a:schemeClr val="tx1"/>
                    </a:solidFill>
                  </a:rPr>
                  <a:t> </a:t>
                </a:r>
                <a:r>
                  <a:rPr lang="en-US" b="1" dirty="0">
                    <a:solidFill>
                      <a:schemeClr val="tx1"/>
                    </a:solidFill>
                  </a:rPr>
                  <a:t>= </a:t>
                </a:r>
                <a:r>
                  <a:rPr lang="es-AR" dirty="0"/>
                  <a:t>$/mes 106.160 = </a:t>
                </a:r>
                <a:r>
                  <a:rPr lang="es-AR" b="1" dirty="0">
                    <a:solidFill>
                      <a:srgbClr val="FF0000"/>
                    </a:solidFill>
                  </a:rPr>
                  <a:t>$</a:t>
                </a:r>
                <a:r>
                  <a:rPr lang="en-US" b="1" dirty="0">
                    <a:solidFill>
                      <a:srgbClr val="FF0000"/>
                    </a:solidFill>
                  </a:rPr>
                  <a:t>/(hora*</a:t>
                </a:r>
                <a:r>
                  <a:rPr lang="en-US" b="1" dirty="0" err="1">
                    <a:solidFill>
                      <a:srgbClr val="FF0000"/>
                    </a:solidFill>
                  </a:rPr>
                  <a:t>caja</a:t>
                </a:r>
                <a:r>
                  <a:rPr lang="en-US" b="1" dirty="0">
                    <a:solidFill>
                      <a:srgbClr val="FF0000"/>
                    </a:solidFill>
                  </a:rPr>
                  <a:t>) 294.89</a:t>
                </a:r>
                <a:r>
                  <a:rPr lang="en-US" dirty="0">
                    <a:solidFill>
                      <a:schemeClr val="tx1"/>
                    </a:solidFill>
                  </a:rPr>
                  <a:t> (12 </a:t>
                </a:r>
                <a:r>
                  <a:rPr lang="en-US" dirty="0" err="1">
                    <a:solidFill>
                      <a:schemeClr val="tx1"/>
                    </a:solidFill>
                  </a:rPr>
                  <a:t>hrs</a:t>
                </a:r>
                <a:r>
                  <a:rPr lang="en-US" dirty="0">
                    <a:solidFill>
                      <a:schemeClr val="tx1"/>
                    </a:solidFill>
                  </a:rPr>
                  <a:t>/d</a:t>
                </a:r>
                <a:r>
                  <a:rPr lang="es-AR" dirty="0" err="1">
                    <a:solidFill>
                      <a:schemeClr val="tx1"/>
                    </a:solidFill>
                  </a:rPr>
                  <a:t>ía</a:t>
                </a:r>
                <a:r>
                  <a:rPr lang="es-AR" dirty="0">
                    <a:solidFill>
                      <a:schemeClr val="tx1"/>
                    </a:solidFill>
                  </a:rPr>
                  <a:t>, 30 días/mes)</a:t>
                </a:r>
                <a:endParaRPr lang="en-US" b="1" dirty="0">
                  <a:solidFill>
                    <a:srgbClr val="FF0000"/>
                  </a:solidFill>
                </a:endParaRPr>
              </a:p>
              <a:p>
                <a:r>
                  <a:rPr lang="en-US" sz="1800" b="1" dirty="0">
                    <a:solidFill>
                      <a:schemeClr val="tx1"/>
                    </a:solidFill>
                  </a:rPr>
                  <a:t> </a:t>
                </a:r>
              </a:p>
              <a:p>
                <a:pPr lvl="1"/>
                <a:endParaRPr lang="en-US" sz="1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Google Shape;45;p9">
                <a:extLst>
                  <a:ext uri="{FF2B5EF4-FFF2-40B4-BE49-F238E27FC236}">
                    <a16:creationId xmlns:a16="http://schemas.microsoft.com/office/drawing/2014/main" id="{54E7C207-5201-4E18-A979-733DC73C1B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888" y="1244023"/>
                <a:ext cx="8510400" cy="3322334"/>
              </a:xfrm>
              <a:prstGeom prst="rect">
                <a:avLst/>
              </a:prstGeom>
              <a:blipFill>
                <a:blip r:embed="rId3"/>
                <a:stretch>
                  <a:fillRect l="-21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Google Shape;43;p9">
            <a:extLst>
              <a:ext uri="{FF2B5EF4-FFF2-40B4-BE49-F238E27FC236}">
                <a16:creationId xmlns:a16="http://schemas.microsoft.com/office/drawing/2014/main" id="{3050342D-FDA3-4688-A124-A04102EDBD7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3200" dirty="0" err="1">
                <a:latin typeface="Helvetica Neue"/>
                <a:ea typeface="Helvetica Neue"/>
                <a:cs typeface="Helvetica Neue"/>
                <a:sym typeface="Helvetica Neue"/>
              </a:rPr>
              <a:t>Datos</a:t>
            </a:r>
            <a:r>
              <a:rPr lang="en-US" sz="3200" dirty="0">
                <a:latin typeface="Helvetica Neue"/>
                <a:ea typeface="Helvetica Neue"/>
                <a:cs typeface="Helvetica Neue"/>
                <a:sym typeface="Helvetica Neue"/>
              </a:rPr>
              <a:t> Sistema Control</a:t>
            </a:r>
            <a:endParaRPr sz="32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C681DA51-F777-4669-B87F-7CA4AE034B25}"/>
              </a:ext>
            </a:extLst>
          </p:cNvPr>
          <p:cNvSpPr txBox="1"/>
          <p:nvPr/>
        </p:nvSpPr>
        <p:spPr>
          <a:xfrm>
            <a:off x="0" y="4866501"/>
            <a:ext cx="17123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200" dirty="0"/>
              <a:t>*CC: Centro de costos</a:t>
            </a:r>
          </a:p>
        </p:txBody>
      </p:sp>
    </p:spTree>
    <p:extLst>
      <p:ext uri="{BB962C8B-B14F-4D97-AF65-F5344CB8AC3E}">
        <p14:creationId xmlns:p14="http://schemas.microsoft.com/office/powerpoint/2010/main" val="8454804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Google Shape;45;p9">
                <a:extLst>
                  <a:ext uri="{FF2B5EF4-FFF2-40B4-BE49-F238E27FC236}">
                    <a16:creationId xmlns:a16="http://schemas.microsoft.com/office/drawing/2014/main" id="{54E7C207-5201-4E18-A979-733DC73C1BE0}"/>
                  </a:ext>
                </a:extLst>
              </p:cNvPr>
              <p:cNvSpPr txBox="1"/>
              <p:nvPr/>
            </p:nvSpPr>
            <p:spPr>
              <a:xfrm>
                <a:off x="321888" y="1244023"/>
                <a:ext cx="8510400" cy="332233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r>
                  <a:rPr lang="es-AR" b="1" i="1" dirty="0">
                    <a:solidFill>
                      <a:schemeClr val="tx1"/>
                    </a:solidFill>
                    <a:highlight>
                      <a:srgbClr val="FFFF00"/>
                    </a:highlight>
                    <a:latin typeface="Cambria Math" panose="02040503050406030204" pitchFamily="18" charset="0"/>
                    <a:ea typeface="Cambria Math" panose="02040503050406030204" pitchFamily="18" charset="0"/>
                  </a:rPr>
                  <a:t>Sistema N x M</a:t>
                </a:r>
                <a:r>
                  <a:rPr lang="en-US" b="1" i="1" dirty="0">
                    <a:solidFill>
                      <a:schemeClr val="tx1"/>
                    </a:solidFill>
                    <a:highlight>
                      <a:srgbClr val="FFFF00"/>
                    </a:highlight>
                    <a:latin typeface="Cambria Math" panose="02040503050406030204" pitchFamily="18" charset="0"/>
                    <a:ea typeface="Cambria Math" panose="02040503050406030204" pitchFamily="18" charset="0"/>
                  </a:rPr>
                  <a:t>/M/1, </a:t>
                </a:r>
                <a:r>
                  <a:rPr lang="en-US" b="1" i="1" dirty="0" err="1">
                    <a:solidFill>
                      <a:schemeClr val="tx1"/>
                    </a:solidFill>
                    <a:highlight>
                      <a:srgbClr val="FFFF00"/>
                    </a:highlight>
                    <a:latin typeface="Cambria Math" panose="02040503050406030204" pitchFamily="18" charset="0"/>
                    <a:ea typeface="Cambria Math" panose="02040503050406030204" pitchFamily="18" charset="0"/>
                  </a:rPr>
                  <a:t>siendo</a:t>
                </a:r>
                <a:r>
                  <a:rPr lang="en-US" b="1" i="1" dirty="0">
                    <a:solidFill>
                      <a:schemeClr val="tx1"/>
                    </a:solidFill>
                    <a:highlight>
                      <a:srgbClr val="FFFF00"/>
                    </a:highlight>
                    <a:latin typeface="Cambria Math" panose="02040503050406030204" pitchFamily="18" charset="0"/>
                    <a:ea typeface="Cambria Math" panose="02040503050406030204" pitchFamily="18" charset="0"/>
                  </a:rPr>
                  <a:t> N la </a:t>
                </a:r>
                <a:r>
                  <a:rPr lang="en-US" b="1" i="1" dirty="0" err="1">
                    <a:solidFill>
                      <a:schemeClr val="tx1"/>
                    </a:solidFill>
                    <a:highlight>
                      <a:srgbClr val="FFFF00"/>
                    </a:highlight>
                    <a:latin typeface="Cambria Math" panose="02040503050406030204" pitchFamily="18" charset="0"/>
                    <a:ea typeface="Cambria Math" panose="02040503050406030204" pitchFamily="18" charset="0"/>
                  </a:rPr>
                  <a:t>cantidad</a:t>
                </a:r>
                <a:r>
                  <a:rPr lang="en-US" b="1" i="1" dirty="0">
                    <a:solidFill>
                      <a:schemeClr val="tx1"/>
                    </a:solidFill>
                    <a:highlight>
                      <a:srgbClr val="FFFF00"/>
                    </a:highlight>
                    <a:latin typeface="Cambria Math" panose="02040503050406030204" pitchFamily="18" charset="0"/>
                    <a:ea typeface="Cambria Math" panose="02040503050406030204" pitchFamily="18" charset="0"/>
                  </a:rPr>
                  <a:t> de </a:t>
                </a:r>
                <a:r>
                  <a:rPr lang="en-US" b="1" i="1" dirty="0" err="1">
                    <a:solidFill>
                      <a:schemeClr val="tx1"/>
                    </a:solidFill>
                    <a:highlight>
                      <a:srgbClr val="FFFF00"/>
                    </a:highlight>
                    <a:latin typeface="Cambria Math" panose="02040503050406030204" pitchFamily="18" charset="0"/>
                    <a:ea typeface="Cambria Math" panose="02040503050406030204" pitchFamily="18" charset="0"/>
                  </a:rPr>
                  <a:t>cajas</a:t>
                </a:r>
                <a:r>
                  <a:rPr lang="en-US" b="1" i="1" dirty="0">
                    <a:solidFill>
                      <a:schemeClr val="tx1"/>
                    </a:solidFill>
                    <a:highlight>
                      <a:srgbClr val="FFFF00"/>
                    </a:highlight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  <a:endParaRPr lang="es-AR" b="1" i="1" dirty="0">
                  <a:solidFill>
                    <a:schemeClr val="tx1"/>
                  </a:solidFill>
                  <a:highlight>
                    <a:srgbClr val="FFFF00"/>
                  </a:highlight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s-AR" b="1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dirty="0" err="1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Tasa</a:t>
                </a:r>
                <a:r>
                  <a:rPr lang="en-US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de </a:t>
                </a:r>
                <a:r>
                  <a:rPr lang="en-US" dirty="0" err="1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arribos</a:t>
                </a:r>
                <a:r>
                  <a:rPr lang="en-US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𝝀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s-A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435,02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clientes/hora</a:t>
                </a:r>
                <a:endParaRPr lang="en-US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r>
                  <a:rPr lang="en-US" dirty="0" err="1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Tasa</a:t>
                </a:r>
                <a:r>
                  <a:rPr lang="en-US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de </a:t>
                </a:r>
                <a:r>
                  <a:rPr lang="en-US" dirty="0" err="1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despachos</a:t>
                </a:r>
                <a:r>
                  <a:rPr lang="en-US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>
                        <a:solidFill>
                          <a:schemeClr val="tx1"/>
                        </a:solidFill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dirty="0">
                        <a:solidFill>
                          <a:schemeClr val="tx1"/>
                        </a:solidFill>
                        <a:ea typeface="Cambria Math" panose="02040503050406030204" pitchFamily="18" charset="0"/>
                      </a:rPr>
                      <m:t>cada</m:t>
                    </m:r>
                    <m:r>
                      <m:rPr>
                        <m:nor/>
                      </m:rPr>
                      <a:rPr lang="en-US" dirty="0">
                        <a:solidFill>
                          <a:schemeClr val="tx1"/>
                        </a:solidFill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dirty="0">
                        <a:solidFill>
                          <a:schemeClr val="tx1"/>
                        </a:solidFill>
                        <a:ea typeface="Cambria Math" panose="02040503050406030204" pitchFamily="18" charset="0"/>
                      </a:rPr>
                      <m:t>caja</m:t>
                    </m:r>
                    <m:r>
                      <m:rPr>
                        <m:nor/>
                      </m:rPr>
                      <a:rPr lang="en-US" dirty="0">
                        <a:solidFill>
                          <a:schemeClr val="tx1"/>
                        </a:solidFill>
                        <a:ea typeface="Cambria Math" panose="02040503050406030204" pitchFamily="18" charset="0"/>
                      </a:rPr>
                      <m:t>) </m:t>
                    </m:r>
                    <m:r>
                      <a:rPr lang="en-US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𝝁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s-AR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24,21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clientes/hora</a:t>
                </a:r>
              </a:p>
              <a:p>
                <a:endParaRPr lang="en-US" b="1" dirty="0">
                  <a:solidFill>
                    <a:schemeClr val="tx1"/>
                  </a:solidFill>
                </a:endParaRPr>
              </a:p>
              <a:p>
                <a:r>
                  <a:rPr lang="en-US" b="1" dirty="0" err="1">
                    <a:solidFill>
                      <a:schemeClr val="tx1"/>
                    </a:solidFill>
                  </a:rPr>
                  <a:t>Inversi</a:t>
                </a:r>
                <a:r>
                  <a:rPr lang="es-AR" b="1" dirty="0" err="1">
                    <a:solidFill>
                      <a:schemeClr val="tx1"/>
                    </a:solidFill>
                  </a:rPr>
                  <a:t>ón</a:t>
                </a:r>
                <a:r>
                  <a:rPr lang="es-AR" b="1" dirty="0">
                    <a:solidFill>
                      <a:schemeClr val="tx1"/>
                    </a:solidFill>
                  </a:rPr>
                  <a:t> </a:t>
                </a:r>
                <a:r>
                  <a:rPr lang="en-US" b="1" dirty="0">
                    <a:solidFill>
                      <a:schemeClr val="tx1"/>
                    </a:solidFill>
                  </a:rPr>
                  <a:t>=  </a:t>
                </a:r>
                <a:r>
                  <a:rPr lang="es-AR" dirty="0">
                    <a:solidFill>
                      <a:schemeClr val="tx1"/>
                    </a:solidFill>
                  </a:rPr>
                  <a:t>$ 82.300 + $ 250.500 + $ 25.600 = $ 358.400</a:t>
                </a:r>
              </a:p>
              <a:p>
                <a:r>
                  <a:rPr lang="es-AR" b="1" dirty="0">
                    <a:solidFill>
                      <a:schemeClr val="tx1"/>
                    </a:solidFill>
                  </a:rPr>
                  <a:t>Inversión amortizada </a:t>
                </a:r>
                <a:r>
                  <a:rPr lang="en-US" b="1" dirty="0">
                    <a:solidFill>
                      <a:schemeClr val="tx1"/>
                    </a:solidFill>
                  </a:rPr>
                  <a:t>=</a:t>
                </a:r>
                <a:r>
                  <a:rPr lang="en-US" dirty="0">
                    <a:solidFill>
                      <a:schemeClr val="tx1"/>
                    </a:solidFill>
                  </a:rPr>
                  <a:t> $/</a:t>
                </a:r>
                <a:r>
                  <a:rPr lang="en-US" dirty="0" err="1">
                    <a:solidFill>
                      <a:schemeClr val="tx1"/>
                    </a:solidFill>
                  </a:rPr>
                  <a:t>año</a:t>
                </a:r>
                <a:r>
                  <a:rPr lang="en-US" dirty="0">
                    <a:solidFill>
                      <a:schemeClr val="tx1"/>
                    </a:solidFill>
                  </a:rPr>
                  <a:t> 35.840 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		= </a:t>
                </a:r>
                <a:r>
                  <a:rPr lang="en-US" b="1" dirty="0">
                    <a:solidFill>
                      <a:srgbClr val="FF0000"/>
                    </a:solidFill>
                  </a:rPr>
                  <a:t>$/(hora*</a:t>
                </a:r>
                <a:r>
                  <a:rPr lang="en-US" b="1" dirty="0" err="1">
                    <a:solidFill>
                      <a:srgbClr val="FF0000"/>
                    </a:solidFill>
                  </a:rPr>
                  <a:t>caja</a:t>
                </a:r>
                <a:r>
                  <a:rPr lang="en-US" b="1" dirty="0">
                    <a:solidFill>
                      <a:srgbClr val="FF0000"/>
                    </a:solidFill>
                  </a:rPr>
                  <a:t>) </a:t>
                </a:r>
                <a:r>
                  <a:rPr lang="es-AR" b="1" dirty="0">
                    <a:solidFill>
                      <a:srgbClr val="FF0000"/>
                    </a:solidFill>
                  </a:rPr>
                  <a:t>8.30</a:t>
                </a:r>
                <a:r>
                  <a:rPr lang="es-AR" dirty="0">
                    <a:solidFill>
                      <a:schemeClr val="tx1"/>
                    </a:solidFill>
                  </a:rPr>
                  <a:t> (12 </a:t>
                </a:r>
                <a:r>
                  <a:rPr lang="es-AR" dirty="0" err="1">
                    <a:solidFill>
                      <a:schemeClr val="tx1"/>
                    </a:solidFill>
                  </a:rPr>
                  <a:t>hrs</a:t>
                </a:r>
                <a:r>
                  <a:rPr lang="es-AR" dirty="0">
                    <a:solidFill>
                      <a:schemeClr val="tx1"/>
                    </a:solidFill>
                  </a:rPr>
                  <a:t>/día, 360 días/año, 10 años)</a:t>
                </a:r>
                <a:endParaRPr lang="es-AR" b="1" dirty="0">
                  <a:solidFill>
                    <a:srgbClr val="FF0000"/>
                  </a:solidFill>
                </a:endParaRPr>
              </a:p>
              <a:p>
                <a:endParaRPr lang="en-US" b="1" dirty="0">
                  <a:solidFill>
                    <a:schemeClr val="tx1"/>
                  </a:solidFill>
                </a:endParaRPr>
              </a:p>
              <a:p>
                <a:r>
                  <a:rPr lang="en-US" b="1" dirty="0" err="1">
                    <a:solidFill>
                      <a:schemeClr val="tx1"/>
                    </a:solidFill>
                  </a:rPr>
                  <a:t>Costos</a:t>
                </a:r>
                <a:r>
                  <a:rPr lang="en-US" b="1" dirty="0">
                    <a:solidFill>
                      <a:schemeClr val="tx1"/>
                    </a:solidFill>
                  </a:rPr>
                  <a:t> de </a:t>
                </a:r>
                <a:r>
                  <a:rPr lang="en-US" b="1" dirty="0" err="1">
                    <a:solidFill>
                      <a:schemeClr val="tx1"/>
                    </a:solidFill>
                  </a:rPr>
                  <a:t>operaci</a:t>
                </a:r>
                <a:r>
                  <a:rPr lang="es-AR" b="1" dirty="0" err="1">
                    <a:solidFill>
                      <a:schemeClr val="tx1"/>
                    </a:solidFill>
                  </a:rPr>
                  <a:t>ón</a:t>
                </a:r>
                <a:r>
                  <a:rPr lang="es-AR" b="1" dirty="0">
                    <a:solidFill>
                      <a:schemeClr val="tx1"/>
                    </a:solidFill>
                  </a:rPr>
                  <a:t> </a:t>
                </a:r>
                <a:r>
                  <a:rPr lang="en-US" b="1" dirty="0">
                    <a:solidFill>
                      <a:schemeClr val="tx1"/>
                    </a:solidFill>
                  </a:rPr>
                  <a:t>=</a:t>
                </a:r>
              </a:p>
              <a:p>
                <a:r>
                  <a:rPr lang="es-AR" i="1" dirty="0">
                    <a:solidFill>
                      <a:schemeClr val="tx1"/>
                    </a:solidFill>
                  </a:rPr>
                  <a:t>   CC RRHH</a:t>
                </a:r>
                <a:r>
                  <a:rPr lang="es-AR" dirty="0">
                    <a:solidFill>
                      <a:schemeClr val="tx1"/>
                    </a:solidFill>
                  </a:rPr>
                  <a:t>: $/mes 98.420</a:t>
                </a:r>
              </a:p>
              <a:p>
                <a:r>
                  <a:rPr lang="es-AR" i="1" dirty="0">
                    <a:solidFill>
                      <a:schemeClr val="tx1"/>
                    </a:solidFill>
                  </a:rPr>
                  <a:t>   CC Gastos Generales</a:t>
                </a:r>
                <a:r>
                  <a:rPr lang="es-AR" dirty="0">
                    <a:solidFill>
                      <a:schemeClr val="tx1"/>
                    </a:solidFill>
                  </a:rPr>
                  <a:t>: $/mes 5.530</a:t>
                </a:r>
              </a:p>
              <a:p>
                <a:r>
                  <a:rPr lang="es-AR" i="1" dirty="0">
                    <a:solidFill>
                      <a:schemeClr val="tx1"/>
                    </a:solidFill>
                  </a:rPr>
                  <a:t>   CC Limpieza y Mantenimiento</a:t>
                </a:r>
                <a:r>
                  <a:rPr lang="es-AR" dirty="0">
                    <a:solidFill>
                      <a:schemeClr val="tx1"/>
                    </a:solidFill>
                  </a:rPr>
                  <a:t>: $/mes (1.680 + $530)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b="1" dirty="0">
                  <a:solidFill>
                    <a:schemeClr val="tx1"/>
                  </a:solidFill>
                </a:endParaRPr>
              </a:p>
              <a:p>
                <a:r>
                  <a:rPr lang="en-US" b="1" dirty="0" err="1">
                    <a:solidFill>
                      <a:schemeClr val="tx1"/>
                    </a:solidFill>
                  </a:rPr>
                  <a:t>Costo</a:t>
                </a:r>
                <a:r>
                  <a:rPr lang="en-US" b="1" dirty="0">
                    <a:solidFill>
                      <a:schemeClr val="tx1"/>
                    </a:solidFill>
                  </a:rPr>
                  <a:t> total de </a:t>
                </a:r>
                <a:r>
                  <a:rPr lang="en-US" b="1" dirty="0" err="1">
                    <a:solidFill>
                      <a:schemeClr val="tx1"/>
                    </a:solidFill>
                  </a:rPr>
                  <a:t>operaci</a:t>
                </a:r>
                <a:r>
                  <a:rPr lang="es-AR" b="1" dirty="0" err="1">
                    <a:solidFill>
                      <a:schemeClr val="tx1"/>
                    </a:solidFill>
                  </a:rPr>
                  <a:t>ón</a:t>
                </a:r>
                <a:r>
                  <a:rPr lang="es-AR" b="1" dirty="0">
                    <a:solidFill>
                      <a:schemeClr val="tx1"/>
                    </a:solidFill>
                  </a:rPr>
                  <a:t> </a:t>
                </a:r>
                <a:r>
                  <a:rPr lang="en-US" b="1" dirty="0">
                    <a:solidFill>
                      <a:schemeClr val="tx1"/>
                    </a:solidFill>
                  </a:rPr>
                  <a:t>= </a:t>
                </a:r>
                <a:r>
                  <a:rPr lang="es-AR" dirty="0"/>
                  <a:t>$/mes 106.160 </a:t>
                </a:r>
              </a:p>
              <a:p>
                <a:r>
                  <a:rPr lang="es-AR" dirty="0"/>
                  <a:t>		      = </a:t>
                </a:r>
                <a:r>
                  <a:rPr lang="es-AR" b="1" dirty="0">
                    <a:solidFill>
                      <a:srgbClr val="FF0000"/>
                    </a:solidFill>
                  </a:rPr>
                  <a:t>$</a:t>
                </a:r>
                <a:r>
                  <a:rPr lang="en-US" b="1" dirty="0">
                    <a:solidFill>
                      <a:srgbClr val="FF0000"/>
                    </a:solidFill>
                  </a:rPr>
                  <a:t>/(hora*</a:t>
                </a:r>
                <a:r>
                  <a:rPr lang="en-US" b="1" dirty="0" err="1">
                    <a:solidFill>
                      <a:srgbClr val="FF0000"/>
                    </a:solidFill>
                  </a:rPr>
                  <a:t>caja</a:t>
                </a:r>
                <a:r>
                  <a:rPr lang="en-US" b="1" dirty="0">
                    <a:solidFill>
                      <a:srgbClr val="FF0000"/>
                    </a:solidFill>
                  </a:rPr>
                  <a:t>) 294.89</a:t>
                </a:r>
                <a:r>
                  <a:rPr lang="en-US" dirty="0">
                    <a:solidFill>
                      <a:schemeClr val="tx1"/>
                    </a:solidFill>
                  </a:rPr>
                  <a:t> (12 </a:t>
                </a:r>
                <a:r>
                  <a:rPr lang="en-US" dirty="0" err="1">
                    <a:solidFill>
                      <a:schemeClr val="tx1"/>
                    </a:solidFill>
                  </a:rPr>
                  <a:t>hrs</a:t>
                </a:r>
                <a:r>
                  <a:rPr lang="en-US" dirty="0">
                    <a:solidFill>
                      <a:schemeClr val="tx1"/>
                    </a:solidFill>
                  </a:rPr>
                  <a:t>/d</a:t>
                </a:r>
                <a:r>
                  <a:rPr lang="es-AR" dirty="0" err="1">
                    <a:solidFill>
                      <a:schemeClr val="tx1"/>
                    </a:solidFill>
                  </a:rPr>
                  <a:t>ía</a:t>
                </a:r>
                <a:r>
                  <a:rPr lang="es-AR" dirty="0">
                    <a:solidFill>
                      <a:schemeClr val="tx1"/>
                    </a:solidFill>
                  </a:rPr>
                  <a:t>, 30 días/mes)</a:t>
                </a:r>
                <a:endParaRPr lang="en-US" b="1" dirty="0">
                  <a:solidFill>
                    <a:srgbClr val="FF0000"/>
                  </a:solidFill>
                </a:endParaRPr>
              </a:p>
              <a:p>
                <a:r>
                  <a:rPr lang="en-US" sz="1800" b="1" dirty="0">
                    <a:solidFill>
                      <a:schemeClr val="tx1"/>
                    </a:solidFill>
                  </a:rPr>
                  <a:t> </a:t>
                </a:r>
              </a:p>
              <a:p>
                <a:pPr lvl="1"/>
                <a:endParaRPr lang="en-US" sz="1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Google Shape;45;p9">
                <a:extLst>
                  <a:ext uri="{FF2B5EF4-FFF2-40B4-BE49-F238E27FC236}">
                    <a16:creationId xmlns:a16="http://schemas.microsoft.com/office/drawing/2014/main" id="{54E7C207-5201-4E18-A979-733DC73C1B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888" y="1244023"/>
                <a:ext cx="8510400" cy="3322334"/>
              </a:xfrm>
              <a:prstGeom prst="rect">
                <a:avLst/>
              </a:prstGeom>
              <a:blipFill>
                <a:blip r:embed="rId3"/>
                <a:stretch>
                  <a:fillRect l="-215" b="-880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Google Shape;43;p9">
            <a:extLst>
              <a:ext uri="{FF2B5EF4-FFF2-40B4-BE49-F238E27FC236}">
                <a16:creationId xmlns:a16="http://schemas.microsoft.com/office/drawing/2014/main" id="{3050342D-FDA3-4688-A124-A04102EDBD7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3200" dirty="0" err="1">
                <a:latin typeface="Helvetica Neue"/>
                <a:ea typeface="Helvetica Neue"/>
                <a:cs typeface="Helvetica Neue"/>
                <a:sym typeface="Helvetica Neue"/>
              </a:rPr>
              <a:t>Datos</a:t>
            </a:r>
            <a:r>
              <a:rPr lang="en-US" sz="3200" dirty="0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3200" dirty="0" err="1">
                <a:latin typeface="Helvetica Neue"/>
                <a:ea typeface="Helvetica Neue"/>
                <a:cs typeface="Helvetica Neue"/>
                <a:sym typeface="Helvetica Neue"/>
              </a:rPr>
              <a:t>Alternativa</a:t>
            </a:r>
            <a:r>
              <a:rPr lang="en-US" sz="3200" dirty="0">
                <a:latin typeface="Helvetica Neue"/>
                <a:ea typeface="Helvetica Neue"/>
                <a:cs typeface="Helvetica Neue"/>
                <a:sym typeface="Helvetica Neue"/>
              </a:rPr>
              <a:t> #1</a:t>
            </a:r>
            <a:endParaRPr sz="32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C681DA51-F777-4669-B87F-7CA4AE034B25}"/>
              </a:ext>
            </a:extLst>
          </p:cNvPr>
          <p:cNvSpPr txBox="1"/>
          <p:nvPr/>
        </p:nvSpPr>
        <p:spPr>
          <a:xfrm>
            <a:off x="0" y="4866501"/>
            <a:ext cx="17123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200" dirty="0"/>
              <a:t>*CC: Centro de costos</a:t>
            </a:r>
          </a:p>
        </p:txBody>
      </p:sp>
    </p:spTree>
    <p:extLst>
      <p:ext uri="{BB962C8B-B14F-4D97-AF65-F5344CB8AC3E}">
        <p14:creationId xmlns:p14="http://schemas.microsoft.com/office/powerpoint/2010/main" val="15464279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Google Shape;45;p9">
                <a:extLst>
                  <a:ext uri="{FF2B5EF4-FFF2-40B4-BE49-F238E27FC236}">
                    <a16:creationId xmlns:a16="http://schemas.microsoft.com/office/drawing/2014/main" id="{54E7C207-5201-4E18-A979-733DC73C1BE0}"/>
                  </a:ext>
                </a:extLst>
              </p:cNvPr>
              <p:cNvSpPr txBox="1"/>
              <p:nvPr/>
            </p:nvSpPr>
            <p:spPr>
              <a:xfrm>
                <a:off x="321888" y="1244023"/>
                <a:ext cx="8510400" cy="362247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r>
                  <a:rPr lang="es-AR" b="1" i="1" dirty="0">
                    <a:solidFill>
                      <a:schemeClr val="tx1"/>
                    </a:solidFill>
                    <a:highlight>
                      <a:srgbClr val="FFFF00"/>
                    </a:highlight>
                    <a:latin typeface="Cambria Math" panose="02040503050406030204" pitchFamily="18" charset="0"/>
                    <a:ea typeface="Cambria Math" panose="02040503050406030204" pitchFamily="18" charset="0"/>
                  </a:rPr>
                  <a:t>Sistema M</a:t>
                </a:r>
                <a:r>
                  <a:rPr lang="en-US" b="1" i="1" dirty="0">
                    <a:solidFill>
                      <a:schemeClr val="tx1"/>
                    </a:solidFill>
                    <a:highlight>
                      <a:srgbClr val="FFFF00"/>
                    </a:highlight>
                    <a:latin typeface="Cambria Math" panose="02040503050406030204" pitchFamily="18" charset="0"/>
                    <a:ea typeface="Cambria Math" panose="02040503050406030204" pitchFamily="18" charset="0"/>
                  </a:rPr>
                  <a:t>/M/N, </a:t>
                </a:r>
                <a:r>
                  <a:rPr lang="en-US" b="1" i="1" dirty="0" err="1">
                    <a:solidFill>
                      <a:schemeClr val="tx1"/>
                    </a:solidFill>
                    <a:highlight>
                      <a:srgbClr val="FFFF00"/>
                    </a:highlight>
                    <a:latin typeface="Cambria Math" panose="02040503050406030204" pitchFamily="18" charset="0"/>
                    <a:ea typeface="Cambria Math" panose="02040503050406030204" pitchFamily="18" charset="0"/>
                  </a:rPr>
                  <a:t>siendo</a:t>
                </a:r>
                <a:r>
                  <a:rPr lang="en-US" b="1" i="1" dirty="0">
                    <a:solidFill>
                      <a:schemeClr val="tx1"/>
                    </a:solidFill>
                    <a:highlight>
                      <a:srgbClr val="FFFF00"/>
                    </a:highlight>
                    <a:latin typeface="Cambria Math" panose="02040503050406030204" pitchFamily="18" charset="0"/>
                    <a:ea typeface="Cambria Math" panose="02040503050406030204" pitchFamily="18" charset="0"/>
                  </a:rPr>
                  <a:t> N la </a:t>
                </a:r>
                <a:r>
                  <a:rPr lang="en-US" b="1" i="1" dirty="0" err="1">
                    <a:solidFill>
                      <a:schemeClr val="tx1"/>
                    </a:solidFill>
                    <a:highlight>
                      <a:srgbClr val="FFFF00"/>
                    </a:highlight>
                    <a:latin typeface="Cambria Math" panose="02040503050406030204" pitchFamily="18" charset="0"/>
                    <a:ea typeface="Cambria Math" panose="02040503050406030204" pitchFamily="18" charset="0"/>
                  </a:rPr>
                  <a:t>cantidad</a:t>
                </a:r>
                <a:r>
                  <a:rPr lang="en-US" b="1" i="1" dirty="0">
                    <a:solidFill>
                      <a:schemeClr val="tx1"/>
                    </a:solidFill>
                    <a:highlight>
                      <a:srgbClr val="FFFF00"/>
                    </a:highlight>
                    <a:latin typeface="Cambria Math" panose="02040503050406030204" pitchFamily="18" charset="0"/>
                    <a:ea typeface="Cambria Math" panose="02040503050406030204" pitchFamily="18" charset="0"/>
                  </a:rPr>
                  <a:t> de </a:t>
                </a:r>
                <a:r>
                  <a:rPr lang="en-US" b="1" i="1" dirty="0" err="1">
                    <a:solidFill>
                      <a:schemeClr val="tx1"/>
                    </a:solidFill>
                    <a:highlight>
                      <a:srgbClr val="FFFF00"/>
                    </a:highlight>
                    <a:latin typeface="Cambria Math" panose="02040503050406030204" pitchFamily="18" charset="0"/>
                    <a:ea typeface="Cambria Math" panose="02040503050406030204" pitchFamily="18" charset="0"/>
                  </a:rPr>
                  <a:t>cajas</a:t>
                </a:r>
                <a:r>
                  <a:rPr lang="en-US" b="1" i="1" dirty="0">
                    <a:solidFill>
                      <a:schemeClr val="tx1"/>
                    </a:solidFill>
                    <a:highlight>
                      <a:srgbClr val="FFFF00"/>
                    </a:highlight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  <a:endParaRPr lang="es-AR" b="1" i="1" dirty="0">
                  <a:solidFill>
                    <a:schemeClr val="tx1"/>
                  </a:solidFill>
                  <a:highlight>
                    <a:srgbClr val="FFFF00"/>
                  </a:highlight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s-AR" b="1" i="1" u="sng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dirty="0" err="1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Tasa</a:t>
                </a:r>
                <a:r>
                  <a:rPr lang="en-US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de </a:t>
                </a:r>
                <a:r>
                  <a:rPr lang="en-US" dirty="0" err="1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arribos</a:t>
                </a:r>
                <a:r>
                  <a:rPr lang="en-US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𝝀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s-A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435,02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clientes/hora</a:t>
                </a:r>
                <a:endParaRPr lang="en-US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r>
                  <a:rPr lang="en-US" dirty="0" err="1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Tasa</a:t>
                </a:r>
                <a:r>
                  <a:rPr lang="en-US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de </a:t>
                </a:r>
                <a:r>
                  <a:rPr lang="en-US" dirty="0" err="1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despachos</a:t>
                </a:r>
                <a:r>
                  <a:rPr lang="en-US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>
                        <a:solidFill>
                          <a:schemeClr val="tx1"/>
                        </a:solidFill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dirty="0">
                        <a:solidFill>
                          <a:schemeClr val="tx1"/>
                        </a:solidFill>
                        <a:ea typeface="Cambria Math" panose="02040503050406030204" pitchFamily="18" charset="0"/>
                      </a:rPr>
                      <m:t>cada</m:t>
                    </m:r>
                    <m:r>
                      <m:rPr>
                        <m:nor/>
                      </m:rPr>
                      <a:rPr lang="en-US" dirty="0">
                        <a:solidFill>
                          <a:schemeClr val="tx1"/>
                        </a:solidFill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dirty="0">
                        <a:solidFill>
                          <a:schemeClr val="tx1"/>
                        </a:solidFill>
                        <a:ea typeface="Cambria Math" panose="02040503050406030204" pitchFamily="18" charset="0"/>
                      </a:rPr>
                      <m:t>caja</m:t>
                    </m:r>
                    <m:r>
                      <m:rPr>
                        <m:nor/>
                      </m:rPr>
                      <a:rPr lang="en-US" dirty="0">
                        <a:solidFill>
                          <a:schemeClr val="tx1"/>
                        </a:solidFill>
                        <a:ea typeface="Cambria Math" panose="02040503050406030204" pitchFamily="18" charset="0"/>
                      </a:rPr>
                      <m:t>) </m:t>
                    </m:r>
                    <m:r>
                      <a:rPr lang="en-US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𝝁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s-AR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24,21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clientes/hora</a:t>
                </a:r>
              </a:p>
              <a:p>
                <a:endParaRPr lang="en-US" b="1" dirty="0">
                  <a:solidFill>
                    <a:schemeClr val="tx1"/>
                  </a:solidFill>
                </a:endParaRPr>
              </a:p>
              <a:p>
                <a:r>
                  <a:rPr lang="en-US" b="1" dirty="0" err="1">
                    <a:solidFill>
                      <a:schemeClr val="tx1"/>
                    </a:solidFill>
                  </a:rPr>
                  <a:t>Inversi</a:t>
                </a:r>
                <a:r>
                  <a:rPr lang="es-AR" b="1" dirty="0" err="1">
                    <a:solidFill>
                      <a:schemeClr val="tx1"/>
                    </a:solidFill>
                  </a:rPr>
                  <a:t>ón</a:t>
                </a:r>
                <a:r>
                  <a:rPr lang="es-AR" b="1" dirty="0">
                    <a:solidFill>
                      <a:schemeClr val="tx1"/>
                    </a:solidFill>
                  </a:rPr>
                  <a:t> </a:t>
                </a:r>
                <a:r>
                  <a:rPr lang="en-US" b="1" dirty="0">
                    <a:solidFill>
                      <a:schemeClr val="tx1"/>
                    </a:solidFill>
                  </a:rPr>
                  <a:t>= </a:t>
                </a:r>
                <a:r>
                  <a:rPr lang="en-US" dirty="0">
                    <a:solidFill>
                      <a:schemeClr val="tx1"/>
                    </a:solidFill>
                  </a:rPr>
                  <a:t>$ 75.600 </a:t>
                </a:r>
                <a:endParaRPr lang="es-AR" dirty="0">
                  <a:solidFill>
                    <a:schemeClr val="tx1"/>
                  </a:solidFill>
                </a:endParaRPr>
              </a:p>
              <a:p>
                <a:r>
                  <a:rPr lang="es-AR" b="1" dirty="0">
                    <a:solidFill>
                      <a:schemeClr val="tx1"/>
                    </a:solidFill>
                  </a:rPr>
                  <a:t>Inversión amortizada </a:t>
                </a:r>
                <a:r>
                  <a:rPr lang="en-US" b="1" dirty="0">
                    <a:solidFill>
                      <a:schemeClr val="tx1"/>
                    </a:solidFill>
                  </a:rPr>
                  <a:t>=</a:t>
                </a:r>
                <a:r>
                  <a:rPr lang="en-US" dirty="0">
                    <a:solidFill>
                      <a:schemeClr val="tx1"/>
                    </a:solidFill>
                  </a:rPr>
                  <a:t> $/</a:t>
                </a:r>
                <a:r>
                  <a:rPr lang="en-US" dirty="0" err="1">
                    <a:solidFill>
                      <a:schemeClr val="tx1"/>
                    </a:solidFill>
                  </a:rPr>
                  <a:t>año</a:t>
                </a:r>
                <a:r>
                  <a:rPr lang="en-US" dirty="0">
                    <a:solidFill>
                      <a:schemeClr val="tx1"/>
                    </a:solidFill>
                  </a:rPr>
                  <a:t> 7.560 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		= </a:t>
                </a:r>
                <a:r>
                  <a:rPr lang="en-US" b="1" dirty="0">
                    <a:solidFill>
                      <a:srgbClr val="FF0000"/>
                    </a:solidFill>
                  </a:rPr>
                  <a:t>$/(hora*</a:t>
                </a:r>
                <a:r>
                  <a:rPr lang="en-US" b="1" dirty="0" err="1">
                    <a:solidFill>
                      <a:srgbClr val="FF0000"/>
                    </a:solidFill>
                  </a:rPr>
                  <a:t>caja</a:t>
                </a:r>
                <a:r>
                  <a:rPr lang="en-US" b="1" dirty="0">
                    <a:solidFill>
                      <a:srgbClr val="FF0000"/>
                    </a:solidFill>
                  </a:rPr>
                  <a:t>) </a:t>
                </a:r>
                <a:r>
                  <a:rPr lang="es-AR" b="1" dirty="0">
                    <a:solidFill>
                      <a:srgbClr val="FF0000"/>
                    </a:solidFill>
                  </a:rPr>
                  <a:t>1,75</a:t>
                </a:r>
                <a:r>
                  <a:rPr lang="es-AR" dirty="0">
                    <a:solidFill>
                      <a:schemeClr val="tx1"/>
                    </a:solidFill>
                  </a:rPr>
                  <a:t> (12 </a:t>
                </a:r>
                <a:r>
                  <a:rPr lang="es-AR" dirty="0" err="1">
                    <a:solidFill>
                      <a:schemeClr val="tx1"/>
                    </a:solidFill>
                  </a:rPr>
                  <a:t>hrs</a:t>
                </a:r>
                <a:r>
                  <a:rPr lang="es-AR" dirty="0">
                    <a:solidFill>
                      <a:schemeClr val="tx1"/>
                    </a:solidFill>
                  </a:rPr>
                  <a:t>/día, 360 días/año, 10 años)</a:t>
                </a:r>
                <a:endParaRPr lang="es-AR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Google Shape;45;p9">
                <a:extLst>
                  <a:ext uri="{FF2B5EF4-FFF2-40B4-BE49-F238E27FC236}">
                    <a16:creationId xmlns:a16="http://schemas.microsoft.com/office/drawing/2014/main" id="{54E7C207-5201-4E18-A979-733DC73C1B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888" y="1244023"/>
                <a:ext cx="8510400" cy="3622478"/>
              </a:xfrm>
              <a:prstGeom prst="rect">
                <a:avLst/>
              </a:prstGeom>
              <a:blipFill>
                <a:blip r:embed="rId3"/>
                <a:stretch>
                  <a:fillRect l="-21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Google Shape;43;p9">
            <a:extLst>
              <a:ext uri="{FF2B5EF4-FFF2-40B4-BE49-F238E27FC236}">
                <a16:creationId xmlns:a16="http://schemas.microsoft.com/office/drawing/2014/main" id="{3050342D-FDA3-4688-A124-A04102EDBD7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3200" dirty="0" err="1">
                <a:latin typeface="Helvetica Neue"/>
                <a:ea typeface="Helvetica Neue"/>
                <a:cs typeface="Helvetica Neue"/>
                <a:sym typeface="Helvetica Neue"/>
              </a:rPr>
              <a:t>Datos</a:t>
            </a:r>
            <a:r>
              <a:rPr lang="en-US" sz="3200" dirty="0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3200" dirty="0" err="1">
                <a:latin typeface="Helvetica Neue"/>
                <a:ea typeface="Helvetica Neue"/>
                <a:cs typeface="Helvetica Neue"/>
                <a:sym typeface="Helvetica Neue"/>
              </a:rPr>
              <a:t>Alternativa</a:t>
            </a:r>
            <a:r>
              <a:rPr lang="en-US" sz="3200" dirty="0">
                <a:latin typeface="Helvetica Neue"/>
                <a:ea typeface="Helvetica Neue"/>
                <a:cs typeface="Helvetica Neue"/>
                <a:sym typeface="Helvetica Neue"/>
              </a:rPr>
              <a:t> #2</a:t>
            </a:r>
            <a:endParaRPr sz="32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9370894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45;p9">
            <a:extLst>
              <a:ext uri="{FF2B5EF4-FFF2-40B4-BE49-F238E27FC236}">
                <a16:creationId xmlns:a16="http://schemas.microsoft.com/office/drawing/2014/main" id="{54E7C207-5201-4E18-A979-733DC73C1BE0}"/>
              </a:ext>
            </a:extLst>
          </p:cNvPr>
          <p:cNvSpPr txBox="1"/>
          <p:nvPr/>
        </p:nvSpPr>
        <p:spPr>
          <a:xfrm>
            <a:off x="321888" y="1244023"/>
            <a:ext cx="8510400" cy="36224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1" dirty="0" err="1">
                <a:solidFill>
                  <a:schemeClr val="tx1"/>
                </a:solidFill>
              </a:rPr>
              <a:t>Costos</a:t>
            </a:r>
            <a:r>
              <a:rPr lang="en-US" b="1" dirty="0">
                <a:solidFill>
                  <a:schemeClr val="tx1"/>
                </a:solidFill>
              </a:rPr>
              <a:t> de </a:t>
            </a:r>
            <a:r>
              <a:rPr lang="en-US" b="1" dirty="0" err="1">
                <a:solidFill>
                  <a:schemeClr val="tx1"/>
                </a:solidFill>
              </a:rPr>
              <a:t>operaci</a:t>
            </a:r>
            <a:r>
              <a:rPr lang="es-AR" b="1" dirty="0" err="1">
                <a:solidFill>
                  <a:schemeClr val="tx1"/>
                </a:solidFill>
              </a:rPr>
              <a:t>ón</a:t>
            </a:r>
            <a:r>
              <a:rPr lang="es-AR" b="1" dirty="0">
                <a:solidFill>
                  <a:schemeClr val="tx1"/>
                </a:solidFill>
              </a:rPr>
              <a:t> por caja</a:t>
            </a:r>
            <a:r>
              <a:rPr lang="en-US" b="1" dirty="0">
                <a:solidFill>
                  <a:schemeClr val="tx1"/>
                </a:solidFill>
              </a:rPr>
              <a:t>=</a:t>
            </a:r>
          </a:p>
          <a:p>
            <a:r>
              <a:rPr lang="es-AR" i="1" dirty="0">
                <a:solidFill>
                  <a:schemeClr val="tx1"/>
                </a:solidFill>
              </a:rPr>
              <a:t>   CC RRHH</a:t>
            </a:r>
            <a:r>
              <a:rPr lang="es-AR" dirty="0">
                <a:solidFill>
                  <a:schemeClr val="tx1"/>
                </a:solidFill>
              </a:rPr>
              <a:t>: $/mes 98.420 </a:t>
            </a:r>
            <a:r>
              <a:rPr lang="es-AR" dirty="0">
                <a:solidFill>
                  <a:srgbClr val="FF0000"/>
                </a:solidFill>
              </a:rPr>
              <a:t>* 1,10 </a:t>
            </a:r>
            <a:r>
              <a:rPr lang="es-AR" dirty="0">
                <a:solidFill>
                  <a:schemeClr val="tx1"/>
                </a:solidFill>
              </a:rPr>
              <a:t>= $/mes 108.262</a:t>
            </a:r>
          </a:p>
          <a:p>
            <a:r>
              <a:rPr lang="es-AR" i="1" dirty="0">
                <a:solidFill>
                  <a:schemeClr val="tx1"/>
                </a:solidFill>
              </a:rPr>
              <a:t>   CC Gastos Generales</a:t>
            </a:r>
            <a:r>
              <a:rPr lang="es-AR" dirty="0">
                <a:solidFill>
                  <a:schemeClr val="tx1"/>
                </a:solidFill>
              </a:rPr>
              <a:t>: $/mes 5.530</a:t>
            </a:r>
          </a:p>
          <a:p>
            <a:r>
              <a:rPr lang="es-AR" i="1" dirty="0">
                <a:solidFill>
                  <a:schemeClr val="tx1"/>
                </a:solidFill>
              </a:rPr>
              <a:t>   CC Limpieza y Mantenimiento</a:t>
            </a:r>
            <a:r>
              <a:rPr lang="es-AR" dirty="0">
                <a:solidFill>
                  <a:schemeClr val="tx1"/>
                </a:solidFill>
              </a:rPr>
              <a:t>: $/mes (1.680 + $530)</a:t>
            </a:r>
            <a:endParaRPr lang="en-US" b="1" dirty="0">
              <a:solidFill>
                <a:schemeClr val="tx1"/>
              </a:solidFill>
            </a:endParaRPr>
          </a:p>
          <a:p>
            <a:endParaRPr lang="en-US" b="1" dirty="0">
              <a:solidFill>
                <a:schemeClr val="tx1"/>
              </a:solidFill>
            </a:endParaRPr>
          </a:p>
          <a:p>
            <a:r>
              <a:rPr lang="en-US" b="1" dirty="0" err="1">
                <a:solidFill>
                  <a:schemeClr val="tx1"/>
                </a:solidFill>
              </a:rPr>
              <a:t>Costo</a:t>
            </a:r>
            <a:r>
              <a:rPr lang="en-US" b="1" dirty="0">
                <a:solidFill>
                  <a:schemeClr val="tx1"/>
                </a:solidFill>
              </a:rPr>
              <a:t> de </a:t>
            </a:r>
            <a:r>
              <a:rPr lang="en-US" b="1" dirty="0" err="1">
                <a:solidFill>
                  <a:schemeClr val="tx1"/>
                </a:solidFill>
              </a:rPr>
              <a:t>operaci</a:t>
            </a:r>
            <a:r>
              <a:rPr lang="es-AR" b="1" dirty="0" err="1">
                <a:solidFill>
                  <a:schemeClr val="tx1"/>
                </a:solidFill>
              </a:rPr>
              <a:t>ón</a:t>
            </a:r>
            <a:r>
              <a:rPr lang="es-AR" b="1" dirty="0">
                <a:solidFill>
                  <a:schemeClr val="tx1"/>
                </a:solidFill>
              </a:rPr>
              <a:t> por caja </a:t>
            </a:r>
            <a:r>
              <a:rPr lang="en-US" b="1" dirty="0">
                <a:solidFill>
                  <a:schemeClr val="tx1"/>
                </a:solidFill>
              </a:rPr>
              <a:t>= </a:t>
            </a:r>
            <a:r>
              <a:rPr lang="es-AR" dirty="0"/>
              <a:t>$/mes 116.002 </a:t>
            </a:r>
          </a:p>
          <a:p>
            <a:r>
              <a:rPr lang="es-AR" dirty="0"/>
              <a:t>		            </a:t>
            </a:r>
            <a:r>
              <a:rPr lang="es-AR" dirty="0">
                <a:solidFill>
                  <a:srgbClr val="FF0000"/>
                </a:solidFill>
              </a:rPr>
              <a:t>= </a:t>
            </a:r>
            <a:r>
              <a:rPr lang="es-AR" b="1" dirty="0">
                <a:solidFill>
                  <a:srgbClr val="FF0000"/>
                </a:solidFill>
              </a:rPr>
              <a:t>$</a:t>
            </a:r>
            <a:r>
              <a:rPr lang="en-US" b="1" dirty="0">
                <a:solidFill>
                  <a:srgbClr val="FF0000"/>
                </a:solidFill>
              </a:rPr>
              <a:t>/(hora</a:t>
            </a:r>
            <a:r>
              <a:rPr lang="es-AR" b="1" dirty="0">
                <a:solidFill>
                  <a:srgbClr val="FF0000"/>
                </a:solidFill>
              </a:rPr>
              <a:t>*caja)</a:t>
            </a:r>
            <a:r>
              <a:rPr lang="en-US" b="1" dirty="0">
                <a:solidFill>
                  <a:srgbClr val="FF0000"/>
                </a:solidFill>
              </a:rPr>
              <a:t> 322,23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(12 </a:t>
            </a:r>
            <a:r>
              <a:rPr lang="en-US" dirty="0" err="1">
                <a:solidFill>
                  <a:schemeClr val="tx1"/>
                </a:solidFill>
              </a:rPr>
              <a:t>hrs</a:t>
            </a:r>
            <a:r>
              <a:rPr lang="en-US" dirty="0">
                <a:solidFill>
                  <a:schemeClr val="tx1"/>
                </a:solidFill>
              </a:rPr>
              <a:t>/d</a:t>
            </a:r>
            <a:r>
              <a:rPr lang="es-AR" dirty="0" err="1">
                <a:solidFill>
                  <a:schemeClr val="tx1"/>
                </a:solidFill>
              </a:rPr>
              <a:t>ía</a:t>
            </a:r>
            <a:r>
              <a:rPr lang="es-AR" dirty="0">
                <a:solidFill>
                  <a:schemeClr val="tx1"/>
                </a:solidFill>
              </a:rPr>
              <a:t>, 30 días/mes)</a:t>
            </a:r>
          </a:p>
          <a:p>
            <a:endParaRPr lang="es-AR" dirty="0">
              <a:solidFill>
                <a:schemeClr val="tx1"/>
              </a:solidFill>
            </a:endParaRPr>
          </a:p>
          <a:p>
            <a:r>
              <a:rPr lang="es-AR" b="1" dirty="0">
                <a:solidFill>
                  <a:schemeClr val="tx1"/>
                </a:solidFill>
              </a:rPr>
              <a:t>Costo operación adicional </a:t>
            </a:r>
            <a:r>
              <a:rPr lang="en-US" b="1" dirty="0">
                <a:solidFill>
                  <a:schemeClr val="tx1"/>
                </a:solidFill>
              </a:rPr>
              <a:t>para CC RRHH = </a:t>
            </a:r>
            <a:r>
              <a:rPr lang="en-US" dirty="0">
                <a:solidFill>
                  <a:schemeClr val="tx1"/>
                </a:solidFill>
              </a:rPr>
              <a:t>$/(</a:t>
            </a:r>
            <a:r>
              <a:rPr lang="en-US" dirty="0" err="1">
                <a:solidFill>
                  <a:schemeClr val="tx1"/>
                </a:solidFill>
              </a:rPr>
              <a:t>mes</a:t>
            </a:r>
            <a:r>
              <a:rPr lang="en-US" dirty="0">
                <a:solidFill>
                  <a:schemeClr val="tx1"/>
                </a:solidFill>
              </a:rPr>
              <a:t>*</a:t>
            </a:r>
            <a:r>
              <a:rPr lang="en-US" dirty="0" err="1">
                <a:solidFill>
                  <a:schemeClr val="tx1"/>
                </a:solidFill>
              </a:rPr>
              <a:t>rol</a:t>
            </a:r>
            <a:r>
              <a:rPr lang="en-US" dirty="0">
                <a:solidFill>
                  <a:schemeClr val="tx1"/>
                </a:solidFill>
              </a:rPr>
              <a:t>) 80.300 * 4 roles </a:t>
            </a:r>
          </a:p>
          <a:p>
            <a:r>
              <a:rPr lang="en-US" dirty="0">
                <a:solidFill>
                  <a:schemeClr val="tx1"/>
                </a:solidFill>
              </a:rPr>
              <a:t>			                 = $/</a:t>
            </a:r>
            <a:r>
              <a:rPr lang="en-US" dirty="0" err="1">
                <a:solidFill>
                  <a:schemeClr val="tx1"/>
                </a:solidFill>
              </a:rPr>
              <a:t>mes</a:t>
            </a:r>
            <a:r>
              <a:rPr lang="en-US" dirty="0">
                <a:solidFill>
                  <a:schemeClr val="tx1"/>
                </a:solidFill>
              </a:rPr>
              <a:t> 321.200 </a:t>
            </a:r>
          </a:p>
          <a:p>
            <a:pPr lvl="1"/>
            <a:r>
              <a:rPr lang="en-US" b="1" dirty="0">
                <a:solidFill>
                  <a:schemeClr val="tx1"/>
                </a:solidFill>
              </a:rPr>
              <a:t>			                 </a:t>
            </a:r>
            <a:r>
              <a:rPr lang="en-US" b="1" dirty="0">
                <a:solidFill>
                  <a:srgbClr val="FF0000"/>
                </a:solidFill>
              </a:rPr>
              <a:t>= $/(hora</a:t>
            </a:r>
            <a:r>
              <a:rPr lang="es-AR" b="1" dirty="0">
                <a:solidFill>
                  <a:srgbClr val="FF0000"/>
                </a:solidFill>
              </a:rPr>
              <a:t>)</a:t>
            </a:r>
            <a:r>
              <a:rPr lang="en-US" b="1" dirty="0">
                <a:solidFill>
                  <a:srgbClr val="FF0000"/>
                </a:solidFill>
              </a:rPr>
              <a:t> 892,22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(12 </a:t>
            </a:r>
            <a:r>
              <a:rPr lang="en-US" dirty="0" err="1">
                <a:solidFill>
                  <a:schemeClr val="tx1"/>
                </a:solidFill>
              </a:rPr>
              <a:t>hrs</a:t>
            </a:r>
            <a:r>
              <a:rPr lang="en-US" dirty="0">
                <a:solidFill>
                  <a:schemeClr val="tx1"/>
                </a:solidFill>
              </a:rPr>
              <a:t>/d</a:t>
            </a:r>
            <a:r>
              <a:rPr lang="es-AR" dirty="0" err="1">
                <a:solidFill>
                  <a:schemeClr val="tx1"/>
                </a:solidFill>
              </a:rPr>
              <a:t>ía</a:t>
            </a:r>
            <a:r>
              <a:rPr lang="es-AR" dirty="0">
                <a:solidFill>
                  <a:schemeClr val="tx1"/>
                </a:solidFill>
              </a:rPr>
              <a:t>, 30 días/mes)</a:t>
            </a:r>
          </a:p>
          <a:p>
            <a:pPr lvl="1"/>
            <a:endParaRPr lang="es-AR" dirty="0">
              <a:solidFill>
                <a:schemeClr val="tx1"/>
              </a:solidFill>
            </a:endParaRPr>
          </a:p>
          <a:p>
            <a:pPr lvl="1"/>
            <a:r>
              <a:rPr lang="en-US" b="1" dirty="0" err="1">
                <a:solidFill>
                  <a:schemeClr val="tx1"/>
                </a:solidFill>
              </a:rPr>
              <a:t>Costo</a:t>
            </a:r>
            <a:r>
              <a:rPr lang="en-US" b="1" dirty="0">
                <a:solidFill>
                  <a:schemeClr val="tx1"/>
                </a:solidFill>
              </a:rPr>
              <a:t> de </a:t>
            </a:r>
            <a:r>
              <a:rPr lang="en-US" b="1" dirty="0" err="1">
                <a:solidFill>
                  <a:schemeClr val="tx1"/>
                </a:solidFill>
              </a:rPr>
              <a:t>operaci</a:t>
            </a:r>
            <a:r>
              <a:rPr lang="es-AR" b="1" dirty="0" err="1">
                <a:solidFill>
                  <a:schemeClr val="tx1"/>
                </a:solidFill>
              </a:rPr>
              <a:t>ón</a:t>
            </a:r>
            <a:r>
              <a:rPr lang="es-AR" b="1" dirty="0">
                <a:solidFill>
                  <a:schemeClr val="tx1"/>
                </a:solidFill>
              </a:rPr>
              <a:t> total = Costo por caja </a:t>
            </a:r>
            <a:r>
              <a:rPr lang="es-AR" b="1" dirty="0">
                <a:solidFill>
                  <a:srgbClr val="FF0000"/>
                </a:solidFill>
              </a:rPr>
              <a:t>x N</a:t>
            </a:r>
            <a:r>
              <a:rPr lang="es-AR" b="1" dirty="0">
                <a:solidFill>
                  <a:schemeClr val="tx1"/>
                </a:solidFill>
              </a:rPr>
              <a:t> + Costo adicional</a:t>
            </a:r>
          </a:p>
        </p:txBody>
      </p:sp>
      <p:sp>
        <p:nvSpPr>
          <p:cNvPr id="10" name="Google Shape;43;p9">
            <a:extLst>
              <a:ext uri="{FF2B5EF4-FFF2-40B4-BE49-F238E27FC236}">
                <a16:creationId xmlns:a16="http://schemas.microsoft.com/office/drawing/2014/main" id="{3050342D-FDA3-4688-A124-A04102EDBD7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3200" dirty="0" err="1">
                <a:latin typeface="Helvetica Neue"/>
                <a:ea typeface="Helvetica Neue"/>
                <a:cs typeface="Helvetica Neue"/>
                <a:sym typeface="Helvetica Neue"/>
              </a:rPr>
              <a:t>Datos</a:t>
            </a:r>
            <a:r>
              <a:rPr lang="en-US" sz="3200" dirty="0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3200" dirty="0" err="1">
                <a:latin typeface="Helvetica Neue"/>
                <a:ea typeface="Helvetica Neue"/>
                <a:cs typeface="Helvetica Neue"/>
                <a:sym typeface="Helvetica Neue"/>
              </a:rPr>
              <a:t>Alternativa</a:t>
            </a:r>
            <a:r>
              <a:rPr lang="en-US" sz="3200" dirty="0">
                <a:latin typeface="Helvetica Neue"/>
                <a:ea typeface="Helvetica Neue"/>
                <a:cs typeface="Helvetica Neue"/>
                <a:sym typeface="Helvetica Neue"/>
              </a:rPr>
              <a:t> #2</a:t>
            </a:r>
            <a:endParaRPr sz="32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C681DA51-F777-4669-B87F-7CA4AE034B25}"/>
              </a:ext>
            </a:extLst>
          </p:cNvPr>
          <p:cNvSpPr txBox="1"/>
          <p:nvPr/>
        </p:nvSpPr>
        <p:spPr>
          <a:xfrm>
            <a:off x="0" y="4866501"/>
            <a:ext cx="17123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200" dirty="0"/>
              <a:t>*CC: Centro de costos</a:t>
            </a:r>
          </a:p>
        </p:txBody>
      </p:sp>
    </p:spTree>
    <p:extLst>
      <p:ext uri="{BB962C8B-B14F-4D97-AF65-F5344CB8AC3E}">
        <p14:creationId xmlns:p14="http://schemas.microsoft.com/office/powerpoint/2010/main" val="783804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US" sz="3200" dirty="0">
                <a:latin typeface="Helvetica Neue"/>
                <a:ea typeface="Helvetica Neue"/>
                <a:cs typeface="Helvetica Neue"/>
                <a:sym typeface="Helvetica Neue"/>
              </a:rPr>
              <a:t>Caso Carrefour: </a:t>
            </a:r>
            <a:r>
              <a:rPr lang="en-US" sz="3200" dirty="0" err="1">
                <a:latin typeface="Helvetica Neue"/>
                <a:ea typeface="Helvetica Neue"/>
                <a:cs typeface="Helvetica Neue"/>
                <a:sym typeface="Helvetica Neue"/>
              </a:rPr>
              <a:t>Enunciado</a:t>
            </a:r>
            <a:endParaRPr sz="32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4" name="Google Shape;44;p9"/>
          <p:cNvSpPr txBox="1"/>
          <p:nvPr/>
        </p:nvSpPr>
        <p:spPr>
          <a:xfrm>
            <a:off x="6659000" y="1940300"/>
            <a:ext cx="6613200" cy="7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9"/>
          <p:cNvSpPr txBox="1"/>
          <p:nvPr/>
        </p:nvSpPr>
        <p:spPr>
          <a:xfrm>
            <a:off x="310600" y="1244022"/>
            <a:ext cx="8510400" cy="3823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300" b="1" dirty="0" err="1"/>
              <a:t>Introducción</a:t>
            </a:r>
            <a:r>
              <a:rPr lang="en-US" sz="2300" b="1" dirty="0"/>
              <a:t> (1/5)</a:t>
            </a:r>
          </a:p>
          <a:p>
            <a:endParaRPr lang="en-US" sz="2300" b="1" dirty="0"/>
          </a:p>
          <a:p>
            <a:r>
              <a:rPr lang="en-US" sz="2000" dirty="0"/>
              <a:t>Carrefour </a:t>
            </a:r>
            <a:r>
              <a:rPr lang="en-US" sz="2000" dirty="0" err="1"/>
              <a:t>planea</a:t>
            </a:r>
            <a:r>
              <a:rPr lang="en-US" sz="2000" dirty="0"/>
              <a:t> </a:t>
            </a:r>
            <a:r>
              <a:rPr lang="en-US" sz="2000" dirty="0" err="1"/>
              <a:t>cambiar</a:t>
            </a:r>
            <a:r>
              <a:rPr lang="en-US" sz="2000" dirty="0"/>
              <a:t> sus multiples </a:t>
            </a:r>
            <a:r>
              <a:rPr lang="en-US" sz="2000" dirty="0" err="1"/>
              <a:t>filas</a:t>
            </a:r>
            <a:r>
              <a:rPr lang="en-US" sz="2000" dirty="0"/>
              <a:t> de </a:t>
            </a:r>
            <a:r>
              <a:rPr lang="en-US" sz="2000" dirty="0" err="1"/>
              <a:t>espera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 </a:t>
            </a:r>
            <a:r>
              <a:rPr lang="en-US" sz="2000" dirty="0" err="1"/>
              <a:t>área</a:t>
            </a:r>
            <a:r>
              <a:rPr lang="en-US" sz="2000" dirty="0"/>
              <a:t> de </a:t>
            </a:r>
            <a:r>
              <a:rPr lang="en-US" sz="2000" dirty="0" err="1"/>
              <a:t>cajas</a:t>
            </a:r>
            <a:r>
              <a:rPr lang="en-US" sz="2000" dirty="0"/>
              <a:t> por una fila </a:t>
            </a:r>
            <a:r>
              <a:rPr lang="en-US" sz="2000" dirty="0" err="1"/>
              <a:t>única</a:t>
            </a:r>
            <a:r>
              <a:rPr lang="en-US" sz="2000" dirty="0"/>
              <a:t>.</a:t>
            </a:r>
          </a:p>
          <a:p>
            <a:endParaRPr lang="en-US" sz="2000" dirty="0"/>
          </a:p>
          <a:p>
            <a:r>
              <a:rPr lang="es-AR" sz="2000" dirty="0"/>
              <a:t>Para la recolección de datos y prueba se seleccionó la sucursal Vicente López. Antes del cambio de sistema contaba con </a:t>
            </a:r>
            <a:r>
              <a:rPr lang="es-AR" sz="2000" b="1" dirty="0"/>
              <a:t>20 cajas operativas</a:t>
            </a:r>
            <a:r>
              <a:rPr lang="es-AR" sz="2000" dirty="0"/>
              <a:t>; cada una con una fila propia, a la cual los clientes decidían ingresar.</a:t>
            </a:r>
          </a:p>
          <a:p>
            <a:endParaRPr lang="es-AR" sz="2000" dirty="0"/>
          </a:p>
          <a:p>
            <a:r>
              <a:rPr lang="es-AR" sz="2000" dirty="0"/>
              <a:t>Se trabaja en tres turnos de 4 horas cada uno, todos los días de la semana.</a:t>
            </a:r>
            <a:endParaRPr lang="en-US" sz="2000" dirty="0"/>
          </a:p>
          <a:p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18179128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43;p9">
            <a:extLst>
              <a:ext uri="{FF2B5EF4-FFF2-40B4-BE49-F238E27FC236}">
                <a16:creationId xmlns:a16="http://schemas.microsoft.com/office/drawing/2014/main" id="{3050342D-FDA3-4688-A124-A04102EDBD7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3200" dirty="0" err="1">
                <a:latin typeface="Helvetica Neue"/>
                <a:ea typeface="Helvetica Neue"/>
                <a:cs typeface="Helvetica Neue"/>
                <a:sym typeface="Helvetica Neue"/>
              </a:rPr>
              <a:t>Resumen</a:t>
            </a:r>
            <a:r>
              <a:rPr lang="en-US" sz="3200" dirty="0">
                <a:latin typeface="Helvetica Neue"/>
                <a:ea typeface="Helvetica Neue"/>
                <a:cs typeface="Helvetica Neue"/>
                <a:sym typeface="Helvetica Neue"/>
              </a:rPr>
              <a:t> de </a:t>
            </a:r>
            <a:r>
              <a:rPr lang="en-US" sz="3200" dirty="0" err="1">
                <a:latin typeface="Helvetica Neue"/>
                <a:ea typeface="Helvetica Neue"/>
                <a:cs typeface="Helvetica Neue"/>
                <a:sym typeface="Helvetica Neue"/>
              </a:rPr>
              <a:t>datos</a:t>
            </a:r>
            <a:endParaRPr sz="32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a 2">
                <a:extLst>
                  <a:ext uri="{FF2B5EF4-FFF2-40B4-BE49-F238E27FC236}">
                    <a16:creationId xmlns:a16="http://schemas.microsoft.com/office/drawing/2014/main" id="{795C96F1-E81C-44E9-BA25-C0E3DE2A564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24300046"/>
                  </p:ext>
                </p:extLst>
              </p:nvPr>
            </p:nvGraphicFramePr>
            <p:xfrm>
              <a:off x="169333" y="1964893"/>
              <a:ext cx="8915437" cy="2209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76618">
                      <a:extLst>
                        <a:ext uri="{9D8B030D-6E8A-4147-A177-3AD203B41FA5}">
                          <a16:colId xmlns:a16="http://schemas.microsoft.com/office/drawing/2014/main" val="2665825946"/>
                        </a:ext>
                      </a:extLst>
                    </a:gridCol>
                    <a:gridCol w="1008428">
                      <a:extLst>
                        <a:ext uri="{9D8B030D-6E8A-4147-A177-3AD203B41FA5}">
                          <a16:colId xmlns:a16="http://schemas.microsoft.com/office/drawing/2014/main" val="3672584970"/>
                        </a:ext>
                      </a:extLst>
                    </a:gridCol>
                    <a:gridCol w="855574">
                      <a:extLst>
                        <a:ext uri="{9D8B030D-6E8A-4147-A177-3AD203B41FA5}">
                          <a16:colId xmlns:a16="http://schemas.microsoft.com/office/drawing/2014/main" val="3774499900"/>
                        </a:ext>
                      </a:extLst>
                    </a:gridCol>
                    <a:gridCol w="819468">
                      <a:extLst>
                        <a:ext uri="{9D8B030D-6E8A-4147-A177-3AD203B41FA5}">
                          <a16:colId xmlns:a16="http://schemas.microsoft.com/office/drawing/2014/main" val="2030298343"/>
                        </a:ext>
                      </a:extLst>
                    </a:gridCol>
                    <a:gridCol w="713105">
                      <a:extLst>
                        <a:ext uri="{9D8B030D-6E8A-4147-A177-3AD203B41FA5}">
                          <a16:colId xmlns:a16="http://schemas.microsoft.com/office/drawing/2014/main" val="2845330040"/>
                        </a:ext>
                      </a:extLst>
                    </a:gridCol>
                    <a:gridCol w="1218333">
                      <a:extLst>
                        <a:ext uri="{9D8B030D-6E8A-4147-A177-3AD203B41FA5}">
                          <a16:colId xmlns:a16="http://schemas.microsoft.com/office/drawing/2014/main" val="2339201534"/>
                        </a:ext>
                      </a:extLst>
                    </a:gridCol>
                    <a:gridCol w="1004921">
                      <a:extLst>
                        <a:ext uri="{9D8B030D-6E8A-4147-A177-3AD203B41FA5}">
                          <a16:colId xmlns:a16="http://schemas.microsoft.com/office/drawing/2014/main" val="3822100919"/>
                        </a:ext>
                      </a:extLst>
                    </a:gridCol>
                    <a:gridCol w="1391456">
                      <a:extLst>
                        <a:ext uri="{9D8B030D-6E8A-4147-A177-3AD203B41FA5}">
                          <a16:colId xmlns:a16="http://schemas.microsoft.com/office/drawing/2014/main" val="3366377994"/>
                        </a:ext>
                      </a:extLst>
                    </a:gridCol>
                    <a:gridCol w="1027534">
                      <a:extLst>
                        <a:ext uri="{9D8B030D-6E8A-4147-A177-3AD203B41FA5}">
                          <a16:colId xmlns:a16="http://schemas.microsoft.com/office/drawing/2014/main" val="134202801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Proyecto</a:t>
                          </a:r>
                          <a:endParaRPr lang="es-AR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Sistema de </a:t>
                          </a:r>
                          <a:r>
                            <a:rPr lang="en-US" sz="1200" dirty="0" err="1"/>
                            <a:t>filas</a:t>
                          </a:r>
                          <a:endParaRPr lang="es-AR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sz="1200" dirty="0"/>
                            <a:t>Cajas (N)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err="1"/>
                            <a:t>Tasa</a:t>
                          </a:r>
                          <a:r>
                            <a:rPr lang="en-US" sz="120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𝝀</m:t>
                              </m:r>
                            </m:oMath>
                          </a14:m>
                          <a:endParaRPr lang="es-AR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err="1"/>
                            <a:t>Tasa</a:t>
                          </a:r>
                          <a:r>
                            <a:rPr lang="en-US" sz="120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2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𝝁</m:t>
                              </m:r>
                            </m:oMath>
                          </a14:m>
                          <a:endParaRPr lang="es-AR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err="1"/>
                            <a:t>Costo</a:t>
                          </a:r>
                          <a:r>
                            <a:rPr lang="en-US" sz="1200" dirty="0"/>
                            <a:t> </a:t>
                          </a:r>
                          <a:r>
                            <a:rPr lang="es-AR" sz="1200" dirty="0" err="1"/>
                            <a:t>Ope</a:t>
                          </a:r>
                          <a:r>
                            <a:rPr lang="es-AR" sz="1200" dirty="0"/>
                            <a:t>.</a:t>
                          </a:r>
                        </a:p>
                        <a:p>
                          <a:endParaRPr lang="en-US" sz="1200" dirty="0">
                            <a:solidFill>
                              <a:schemeClr val="bg1"/>
                            </a:solidFill>
                          </a:endParaRPr>
                        </a:p>
                        <a:p>
                          <a:r>
                            <a:rPr lang="en-US" sz="1200" dirty="0">
                              <a:solidFill>
                                <a:schemeClr val="bg1"/>
                              </a:solidFill>
                            </a:rPr>
                            <a:t>(Cm)</a:t>
                          </a:r>
                          <a:endParaRPr lang="es-AR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sz="1200" dirty="0">
                              <a:solidFill>
                                <a:schemeClr val="bg1"/>
                              </a:solidFill>
                            </a:rPr>
                            <a:t>Costo </a:t>
                          </a:r>
                          <a:r>
                            <a:rPr lang="es-AR" sz="1200" dirty="0" err="1">
                              <a:solidFill>
                                <a:schemeClr val="bg1"/>
                              </a:solidFill>
                            </a:rPr>
                            <a:t>Ope</a:t>
                          </a:r>
                          <a:r>
                            <a:rPr lang="es-AR" sz="1200" dirty="0">
                              <a:solidFill>
                                <a:schemeClr val="bg1"/>
                              </a:solidFill>
                            </a:rPr>
                            <a:t>. Adicional</a:t>
                          </a:r>
                        </a:p>
                        <a:p>
                          <a:r>
                            <a:rPr lang="es-AR" sz="1200" dirty="0">
                              <a:solidFill>
                                <a:schemeClr val="bg1"/>
                              </a:solidFill>
                            </a:rPr>
                            <a:t>(Ca)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sz="1200" dirty="0">
                              <a:solidFill>
                                <a:schemeClr val="bg1"/>
                              </a:solidFill>
                            </a:rPr>
                            <a:t>Inversión amortizada</a:t>
                          </a:r>
                        </a:p>
                        <a:p>
                          <a:r>
                            <a:rPr lang="es-AR" sz="1200" dirty="0">
                              <a:solidFill>
                                <a:schemeClr val="bg1"/>
                              </a:solidFill>
                            </a:rPr>
                            <a:t>(Ci)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sz="1200" dirty="0">
                              <a:solidFill>
                                <a:schemeClr val="bg1"/>
                              </a:solidFill>
                            </a:rPr>
                            <a:t>Costo </a:t>
                          </a:r>
                          <a:r>
                            <a:rPr lang="es-AR" sz="1200" dirty="0" err="1">
                              <a:solidFill>
                                <a:schemeClr val="bg1"/>
                              </a:solidFill>
                            </a:rPr>
                            <a:t>Opo</a:t>
                          </a:r>
                          <a:r>
                            <a:rPr lang="es-AR" sz="1200" dirty="0">
                              <a:solidFill>
                                <a:schemeClr val="bg1"/>
                              </a:solidFill>
                            </a:rPr>
                            <a:t>.</a:t>
                          </a:r>
                        </a:p>
                        <a:p>
                          <a:endParaRPr lang="es-AR" sz="1200" dirty="0">
                            <a:solidFill>
                              <a:schemeClr val="bg1"/>
                            </a:solidFill>
                          </a:endParaRPr>
                        </a:p>
                        <a:p>
                          <a:r>
                            <a:rPr lang="es-AR" sz="1200" dirty="0">
                              <a:solidFill>
                                <a:schemeClr val="bg1"/>
                              </a:solidFill>
                            </a:rPr>
                            <a:t>(e)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473493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s-AR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</a:rPr>
                            <a:t>clientes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/hora</a:t>
                          </a:r>
                          <a:endParaRPr lang="es-AR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</a:rPr>
                            <a:t>clientes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/hora</a:t>
                          </a:r>
                          <a:endParaRPr lang="es-AR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AR" sz="1400" b="0" dirty="0">
                              <a:solidFill>
                                <a:schemeClr val="tx1"/>
                              </a:solidFill>
                            </a:rPr>
                            <a:t>$</a:t>
                          </a: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</a:rPr>
                            <a:t>/(hora*</a:t>
                          </a:r>
                          <a:r>
                            <a:rPr lang="en-US" sz="1400" b="0" dirty="0" err="1">
                              <a:solidFill>
                                <a:schemeClr val="tx1"/>
                              </a:solidFill>
                            </a:rPr>
                            <a:t>caja</a:t>
                          </a: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  <a:endParaRPr lang="es-AR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AR" sz="1400" b="0" dirty="0">
                              <a:solidFill>
                                <a:schemeClr val="tx1"/>
                              </a:solidFill>
                            </a:rPr>
                            <a:t>$</a:t>
                          </a: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</a:rPr>
                            <a:t>/(hora)</a:t>
                          </a:r>
                          <a:endParaRPr lang="es-AR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AR" sz="1400" b="0" dirty="0">
                              <a:solidFill>
                                <a:schemeClr val="tx1"/>
                              </a:solidFill>
                            </a:rPr>
                            <a:t>$</a:t>
                          </a: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</a:rPr>
                            <a:t>/(hora*</a:t>
                          </a:r>
                          <a:r>
                            <a:rPr lang="en-US" sz="1400" b="0" dirty="0" err="1">
                              <a:solidFill>
                                <a:schemeClr val="tx1"/>
                              </a:solidFill>
                            </a:rPr>
                            <a:t>caja</a:t>
                          </a: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  <a:endParaRPr lang="es-AR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s-AR" sz="1400" b="0" dirty="0">
                              <a:solidFill>
                                <a:schemeClr val="tx1"/>
                              </a:solidFill>
                            </a:rPr>
                            <a:t>$/cliente</a:t>
                          </a: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766153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500" dirty="0"/>
                            <a:t>Control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N x M/M/1</a:t>
                          </a:r>
                          <a:endParaRPr lang="es-AR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sz="1500" dirty="0"/>
                            <a:t>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sz="1500" dirty="0"/>
                            <a:t>435,02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sz="1500" dirty="0"/>
                            <a:t>24,21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500" b="0" dirty="0">
                              <a:solidFill>
                                <a:schemeClr val="tx1"/>
                              </a:solidFill>
                            </a:rPr>
                            <a:t>294,89 </a:t>
                          </a:r>
                          <a:endParaRPr lang="es-AR" sz="15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s-AR" sz="1500" b="0" dirty="0">
                              <a:solidFill>
                                <a:schemeClr val="tx1"/>
                              </a:solidFill>
                            </a:rPr>
                            <a:t>0,00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s-AR" sz="1500" b="0" dirty="0">
                              <a:solidFill>
                                <a:schemeClr val="tx1"/>
                              </a:solidFill>
                            </a:rPr>
                            <a:t>0,00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s-AR" sz="1500" b="0" dirty="0">
                              <a:solidFill>
                                <a:schemeClr val="tx1"/>
                              </a:solidFill>
                            </a:rPr>
                            <a:t>38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55936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500" dirty="0"/>
                            <a:t>Alt. #1</a:t>
                          </a:r>
                          <a:endParaRPr lang="es-AR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N x M/M/1</a:t>
                          </a:r>
                          <a:endParaRPr lang="es-AR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sz="1500" dirty="0"/>
                            <a:t>21 – 25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sz="1500" dirty="0"/>
                            <a:t>435,02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sz="1500" dirty="0"/>
                            <a:t>24,21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sz="1500" b="0" dirty="0">
                              <a:solidFill>
                                <a:schemeClr val="tx1"/>
                              </a:solidFill>
                            </a:rPr>
                            <a:t>294,89 </a:t>
                          </a:r>
                          <a:endParaRPr lang="es-AR" sz="15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s-AR" sz="1500" b="0" dirty="0">
                              <a:solidFill>
                                <a:schemeClr val="tx1"/>
                              </a:solidFill>
                            </a:rPr>
                            <a:t>0,00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s-AR" sz="1500" b="0" dirty="0">
                              <a:solidFill>
                                <a:schemeClr val="tx1"/>
                              </a:solidFill>
                            </a:rPr>
                            <a:t>8,30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s-AR" sz="1500" b="0" dirty="0">
                              <a:solidFill>
                                <a:schemeClr val="tx1"/>
                              </a:solidFill>
                            </a:rPr>
                            <a:t>38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445737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500" dirty="0"/>
                            <a:t>Alt. #2</a:t>
                          </a:r>
                          <a:endParaRPr lang="es-AR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M/M/N</a:t>
                          </a:r>
                          <a:endParaRPr lang="es-AR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sz="1500" dirty="0"/>
                            <a:t>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sz="1500" dirty="0"/>
                            <a:t>435,02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sz="1500" dirty="0"/>
                            <a:t>24,21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s-AR" sz="1500" dirty="0"/>
                            <a:t>322,23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s-AR" sz="1500" dirty="0"/>
                            <a:t>892,22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s-AR" sz="1500" dirty="0"/>
                            <a:t>1,75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s-AR" sz="1500" dirty="0"/>
                            <a:t>38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4129053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a 2">
                <a:extLst>
                  <a:ext uri="{FF2B5EF4-FFF2-40B4-BE49-F238E27FC236}">
                    <a16:creationId xmlns:a16="http://schemas.microsoft.com/office/drawing/2014/main" id="{795C96F1-E81C-44E9-BA25-C0E3DE2A564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24300046"/>
                  </p:ext>
                </p:extLst>
              </p:nvPr>
            </p:nvGraphicFramePr>
            <p:xfrm>
              <a:off x="169333" y="1964893"/>
              <a:ext cx="8915437" cy="2209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76618">
                      <a:extLst>
                        <a:ext uri="{9D8B030D-6E8A-4147-A177-3AD203B41FA5}">
                          <a16:colId xmlns:a16="http://schemas.microsoft.com/office/drawing/2014/main" val="2665825946"/>
                        </a:ext>
                      </a:extLst>
                    </a:gridCol>
                    <a:gridCol w="1008428">
                      <a:extLst>
                        <a:ext uri="{9D8B030D-6E8A-4147-A177-3AD203B41FA5}">
                          <a16:colId xmlns:a16="http://schemas.microsoft.com/office/drawing/2014/main" val="3672584970"/>
                        </a:ext>
                      </a:extLst>
                    </a:gridCol>
                    <a:gridCol w="855574">
                      <a:extLst>
                        <a:ext uri="{9D8B030D-6E8A-4147-A177-3AD203B41FA5}">
                          <a16:colId xmlns:a16="http://schemas.microsoft.com/office/drawing/2014/main" val="3774499900"/>
                        </a:ext>
                      </a:extLst>
                    </a:gridCol>
                    <a:gridCol w="819468">
                      <a:extLst>
                        <a:ext uri="{9D8B030D-6E8A-4147-A177-3AD203B41FA5}">
                          <a16:colId xmlns:a16="http://schemas.microsoft.com/office/drawing/2014/main" val="2030298343"/>
                        </a:ext>
                      </a:extLst>
                    </a:gridCol>
                    <a:gridCol w="713105">
                      <a:extLst>
                        <a:ext uri="{9D8B030D-6E8A-4147-A177-3AD203B41FA5}">
                          <a16:colId xmlns:a16="http://schemas.microsoft.com/office/drawing/2014/main" val="2845330040"/>
                        </a:ext>
                      </a:extLst>
                    </a:gridCol>
                    <a:gridCol w="1218333">
                      <a:extLst>
                        <a:ext uri="{9D8B030D-6E8A-4147-A177-3AD203B41FA5}">
                          <a16:colId xmlns:a16="http://schemas.microsoft.com/office/drawing/2014/main" val="2339201534"/>
                        </a:ext>
                      </a:extLst>
                    </a:gridCol>
                    <a:gridCol w="1004921">
                      <a:extLst>
                        <a:ext uri="{9D8B030D-6E8A-4147-A177-3AD203B41FA5}">
                          <a16:colId xmlns:a16="http://schemas.microsoft.com/office/drawing/2014/main" val="3822100919"/>
                        </a:ext>
                      </a:extLst>
                    </a:gridCol>
                    <a:gridCol w="1391456">
                      <a:extLst>
                        <a:ext uri="{9D8B030D-6E8A-4147-A177-3AD203B41FA5}">
                          <a16:colId xmlns:a16="http://schemas.microsoft.com/office/drawing/2014/main" val="3366377994"/>
                        </a:ext>
                      </a:extLst>
                    </a:gridCol>
                    <a:gridCol w="1027534">
                      <a:extLst>
                        <a:ext uri="{9D8B030D-6E8A-4147-A177-3AD203B41FA5}">
                          <a16:colId xmlns:a16="http://schemas.microsoft.com/office/drawing/2014/main" val="1342028011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Proyecto</a:t>
                          </a:r>
                          <a:endParaRPr lang="es-AR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Sistema de </a:t>
                          </a:r>
                          <a:r>
                            <a:rPr lang="en-US" sz="1200" dirty="0" err="1"/>
                            <a:t>filas</a:t>
                          </a:r>
                          <a:endParaRPr lang="es-AR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sz="1200" dirty="0"/>
                            <a:t>Cajas (N)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>
                          <a:blip r:embed="rId3"/>
                          <a:stretch>
                            <a:fillRect l="-334074" t="-952" r="-654074" b="-2476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>
                          <a:blip r:embed="rId3"/>
                          <a:stretch>
                            <a:fillRect l="-500855" t="-952" r="-654701" b="-2476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err="1"/>
                            <a:t>Costo</a:t>
                          </a:r>
                          <a:r>
                            <a:rPr lang="en-US" sz="1200" dirty="0"/>
                            <a:t> </a:t>
                          </a:r>
                          <a:r>
                            <a:rPr lang="es-AR" sz="1200" dirty="0" err="1"/>
                            <a:t>Ope</a:t>
                          </a:r>
                          <a:r>
                            <a:rPr lang="es-AR" sz="1200" dirty="0"/>
                            <a:t>.</a:t>
                          </a:r>
                        </a:p>
                        <a:p>
                          <a:endParaRPr lang="en-US" sz="1200" dirty="0">
                            <a:solidFill>
                              <a:schemeClr val="bg1"/>
                            </a:solidFill>
                          </a:endParaRPr>
                        </a:p>
                        <a:p>
                          <a:r>
                            <a:rPr lang="en-US" sz="1200" dirty="0">
                              <a:solidFill>
                                <a:schemeClr val="bg1"/>
                              </a:solidFill>
                            </a:rPr>
                            <a:t>(Cm)</a:t>
                          </a:r>
                          <a:endParaRPr lang="es-AR" sz="1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sz="1200" dirty="0">
                              <a:solidFill>
                                <a:schemeClr val="bg1"/>
                              </a:solidFill>
                            </a:rPr>
                            <a:t>Costo </a:t>
                          </a:r>
                          <a:r>
                            <a:rPr lang="es-AR" sz="1200" dirty="0" err="1">
                              <a:solidFill>
                                <a:schemeClr val="bg1"/>
                              </a:solidFill>
                            </a:rPr>
                            <a:t>Ope</a:t>
                          </a:r>
                          <a:r>
                            <a:rPr lang="es-AR" sz="1200" dirty="0">
                              <a:solidFill>
                                <a:schemeClr val="bg1"/>
                              </a:solidFill>
                            </a:rPr>
                            <a:t>. Adicional</a:t>
                          </a:r>
                        </a:p>
                        <a:p>
                          <a:r>
                            <a:rPr lang="es-AR" sz="1200" dirty="0">
                              <a:solidFill>
                                <a:schemeClr val="bg1"/>
                              </a:solidFill>
                            </a:rPr>
                            <a:t>(Ca)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sz="1200" dirty="0">
                              <a:solidFill>
                                <a:schemeClr val="bg1"/>
                              </a:solidFill>
                            </a:rPr>
                            <a:t>Inversión amortizada</a:t>
                          </a:r>
                        </a:p>
                        <a:p>
                          <a:r>
                            <a:rPr lang="es-AR" sz="1200" dirty="0">
                              <a:solidFill>
                                <a:schemeClr val="bg1"/>
                              </a:solidFill>
                            </a:rPr>
                            <a:t>(Ci)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sz="1200" dirty="0">
                              <a:solidFill>
                                <a:schemeClr val="bg1"/>
                              </a:solidFill>
                            </a:rPr>
                            <a:t>Costo </a:t>
                          </a:r>
                          <a:r>
                            <a:rPr lang="es-AR" sz="1200" dirty="0" err="1">
                              <a:solidFill>
                                <a:schemeClr val="bg1"/>
                              </a:solidFill>
                            </a:rPr>
                            <a:t>Opo</a:t>
                          </a:r>
                          <a:r>
                            <a:rPr lang="es-AR" sz="1200" dirty="0">
                              <a:solidFill>
                                <a:schemeClr val="bg1"/>
                              </a:solidFill>
                            </a:rPr>
                            <a:t>.</a:t>
                          </a:r>
                        </a:p>
                        <a:p>
                          <a:endParaRPr lang="es-AR" sz="1200" dirty="0">
                            <a:solidFill>
                              <a:schemeClr val="bg1"/>
                            </a:solidFill>
                          </a:endParaRPr>
                        </a:p>
                        <a:p>
                          <a:r>
                            <a:rPr lang="es-AR" sz="1200" dirty="0">
                              <a:solidFill>
                                <a:schemeClr val="bg1"/>
                              </a:solidFill>
                            </a:rPr>
                            <a:t>(e)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4734935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s-AR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</a:rPr>
                            <a:t>clientes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/hora</a:t>
                          </a:r>
                          <a:endParaRPr lang="es-AR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 err="1">
                              <a:solidFill>
                                <a:schemeClr val="tx1"/>
                              </a:solidFill>
                            </a:rPr>
                            <a:t>clientes</a:t>
                          </a:r>
                          <a: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a:t>/hora</a:t>
                          </a:r>
                          <a:endParaRPr lang="es-AR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AR" sz="1400" b="0" dirty="0">
                              <a:solidFill>
                                <a:schemeClr val="tx1"/>
                              </a:solidFill>
                            </a:rPr>
                            <a:t>$</a:t>
                          </a: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</a:rPr>
                            <a:t>/(hora*</a:t>
                          </a:r>
                          <a:r>
                            <a:rPr lang="en-US" sz="1400" b="0" dirty="0" err="1">
                              <a:solidFill>
                                <a:schemeClr val="tx1"/>
                              </a:solidFill>
                            </a:rPr>
                            <a:t>caja</a:t>
                          </a: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  <a:endParaRPr lang="es-AR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AR" sz="1400" b="0" dirty="0">
                              <a:solidFill>
                                <a:schemeClr val="tx1"/>
                              </a:solidFill>
                            </a:rPr>
                            <a:t>$</a:t>
                          </a: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</a:rPr>
                            <a:t>/(hora)</a:t>
                          </a:r>
                          <a:endParaRPr lang="es-AR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AR" sz="1400" b="0" dirty="0">
                              <a:solidFill>
                                <a:schemeClr val="tx1"/>
                              </a:solidFill>
                            </a:rPr>
                            <a:t>$</a:t>
                          </a: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</a:rPr>
                            <a:t>/(hora*</a:t>
                          </a:r>
                          <a:r>
                            <a:rPr lang="en-US" sz="1400" b="0" dirty="0" err="1">
                              <a:solidFill>
                                <a:schemeClr val="tx1"/>
                              </a:solidFill>
                            </a:rPr>
                            <a:t>caja</a:t>
                          </a:r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  <a:endParaRPr lang="es-AR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s-AR" sz="1400" b="0" dirty="0">
                              <a:solidFill>
                                <a:schemeClr val="tx1"/>
                              </a:solidFill>
                            </a:rPr>
                            <a:t>$/cliente</a:t>
                          </a: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766153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500" dirty="0"/>
                            <a:t>Control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N x M/M/1</a:t>
                          </a:r>
                          <a:endParaRPr lang="es-AR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sz="1500" dirty="0"/>
                            <a:t>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sz="1500" dirty="0"/>
                            <a:t>435,02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sz="1500" dirty="0"/>
                            <a:t>24,21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500" b="0" dirty="0">
                              <a:solidFill>
                                <a:schemeClr val="tx1"/>
                              </a:solidFill>
                            </a:rPr>
                            <a:t>294,89 </a:t>
                          </a:r>
                          <a:endParaRPr lang="es-AR" sz="15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s-AR" sz="1500" b="0" dirty="0">
                              <a:solidFill>
                                <a:schemeClr val="tx1"/>
                              </a:solidFill>
                            </a:rPr>
                            <a:t>0,00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s-AR" sz="1500" b="0" dirty="0">
                              <a:solidFill>
                                <a:schemeClr val="tx1"/>
                              </a:solidFill>
                            </a:rPr>
                            <a:t>0,00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s-AR" sz="1500" b="0" dirty="0">
                              <a:solidFill>
                                <a:schemeClr val="tx1"/>
                              </a:solidFill>
                            </a:rPr>
                            <a:t>38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55936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500" dirty="0"/>
                            <a:t>Alt. #1</a:t>
                          </a:r>
                          <a:endParaRPr lang="es-AR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N x M/M/1</a:t>
                          </a:r>
                          <a:endParaRPr lang="es-AR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sz="1500" dirty="0"/>
                            <a:t>21 – 25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sz="1500" dirty="0"/>
                            <a:t>435,02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sz="1500" dirty="0"/>
                            <a:t>24,21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sz="1500" b="0" dirty="0">
                              <a:solidFill>
                                <a:schemeClr val="tx1"/>
                              </a:solidFill>
                            </a:rPr>
                            <a:t>294,89 </a:t>
                          </a:r>
                          <a:endParaRPr lang="es-AR" sz="15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s-AR" sz="1500" b="0" dirty="0">
                              <a:solidFill>
                                <a:schemeClr val="tx1"/>
                              </a:solidFill>
                            </a:rPr>
                            <a:t>0,00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s-AR" sz="1500" b="0" dirty="0">
                              <a:solidFill>
                                <a:schemeClr val="tx1"/>
                              </a:solidFill>
                            </a:rPr>
                            <a:t>8,30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s-AR" sz="1500" b="0" dirty="0">
                              <a:solidFill>
                                <a:schemeClr val="tx1"/>
                              </a:solidFill>
                            </a:rPr>
                            <a:t>38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445737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500" dirty="0"/>
                            <a:t>Alt. #2</a:t>
                          </a:r>
                          <a:endParaRPr lang="es-AR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M/M/N</a:t>
                          </a:r>
                          <a:endParaRPr lang="es-AR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sz="1500" dirty="0"/>
                            <a:t>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sz="1500" dirty="0"/>
                            <a:t>435,02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AR" sz="1500" dirty="0"/>
                            <a:t>24,21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s-AR" sz="1500" dirty="0"/>
                            <a:t>322,23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s-AR" sz="1500" dirty="0"/>
                            <a:t>892,22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s-AR" sz="1500" dirty="0"/>
                            <a:t>1,75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s-AR" sz="1500" dirty="0"/>
                            <a:t>38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4129053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8002525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43;p9">
            <a:extLst>
              <a:ext uri="{FF2B5EF4-FFF2-40B4-BE49-F238E27FC236}">
                <a16:creationId xmlns:a16="http://schemas.microsoft.com/office/drawing/2014/main" id="{3050342D-FDA3-4688-A124-A04102EDBD7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6868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3200" dirty="0">
                <a:latin typeface="Helvetica Neue"/>
                <a:ea typeface="Helvetica Neue"/>
                <a:cs typeface="Helvetica Neue"/>
                <a:sym typeface="Helvetica Neue"/>
              </a:rPr>
              <a:t>P</a:t>
            </a:r>
            <a:r>
              <a:rPr lang="es-AR" sz="3200" dirty="0" err="1">
                <a:latin typeface="Helvetica Neue"/>
                <a:ea typeface="Helvetica Neue"/>
                <a:cs typeface="Helvetica Neue"/>
                <a:sym typeface="Helvetica Neue"/>
              </a:rPr>
              <a:t>arámetros</a:t>
            </a:r>
            <a:r>
              <a:rPr lang="es-AR" sz="3200" dirty="0">
                <a:latin typeface="Helvetica Neue"/>
                <a:ea typeface="Helvetica Neue"/>
                <a:cs typeface="Helvetica Neue"/>
                <a:sym typeface="Helvetica Neue"/>
              </a:rPr>
              <a:t> de filas Control y Alternativa #1</a:t>
            </a:r>
            <a:endParaRPr sz="32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1DA8FE06-454B-4F60-9908-A6534A72A3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866" y="1256130"/>
            <a:ext cx="8754534" cy="3788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1404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43;p9">
            <a:extLst>
              <a:ext uri="{FF2B5EF4-FFF2-40B4-BE49-F238E27FC236}">
                <a16:creationId xmlns:a16="http://schemas.microsoft.com/office/drawing/2014/main" id="{3050342D-FDA3-4688-A124-A04102EDBD7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3200" dirty="0">
                <a:latin typeface="Helvetica Neue"/>
                <a:ea typeface="Helvetica Neue"/>
                <a:cs typeface="Helvetica Neue"/>
                <a:sym typeface="Helvetica Neue"/>
              </a:rPr>
              <a:t>P</a:t>
            </a:r>
            <a:r>
              <a:rPr lang="es-AR" sz="3200" dirty="0" err="1">
                <a:latin typeface="Helvetica Neue"/>
                <a:ea typeface="Helvetica Neue"/>
                <a:cs typeface="Helvetica Neue"/>
                <a:sym typeface="Helvetica Neue"/>
              </a:rPr>
              <a:t>arámetros</a:t>
            </a:r>
            <a:r>
              <a:rPr lang="es-AR" sz="3200" dirty="0">
                <a:latin typeface="Helvetica Neue"/>
                <a:ea typeface="Helvetica Neue"/>
                <a:cs typeface="Helvetica Neue"/>
                <a:sym typeface="Helvetica Neue"/>
              </a:rPr>
              <a:t> de filas Alternativa #2</a:t>
            </a:r>
            <a:endParaRPr sz="32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8ABBFDC-58D8-4295-9433-AB840643D4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5" y="1532127"/>
            <a:ext cx="8365067" cy="361137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0DFE1AF3-45EE-42D1-AE66-823BB28DCBBA}"/>
                  </a:ext>
                </a:extLst>
              </p:cNvPr>
              <p:cNvSpPr txBox="1"/>
              <p:nvPr/>
            </p:nvSpPr>
            <p:spPr>
              <a:xfrm>
                <a:off x="237066" y="1230472"/>
                <a:ext cx="533832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AR" sz="2000" dirty="0"/>
                  <a:t>M/M/N/</a:t>
                </a:r>
                <a14:m>
                  <m:oMath xmlns:m="http://schemas.openxmlformats.org/officeDocument/2006/math">
                    <m:r>
                      <a:rPr lang="es-A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s-AR" sz="2000" dirty="0"/>
                  <a:t>   , N Canales (</a:t>
                </a:r>
                <a:r>
                  <a:rPr lang="es-AR" sz="2000" i="1" dirty="0"/>
                  <a:t>en fórmulas como M</a:t>
                </a:r>
                <a:r>
                  <a:rPr lang="es-AR" sz="2000" dirty="0"/>
                  <a:t>)</a:t>
                </a:r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0DFE1AF3-45EE-42D1-AE66-823BB28DCB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066" y="1230472"/>
                <a:ext cx="5338321" cy="400110"/>
              </a:xfrm>
              <a:prstGeom prst="rect">
                <a:avLst/>
              </a:prstGeom>
              <a:blipFill>
                <a:blip r:embed="rId4"/>
                <a:stretch>
                  <a:fillRect l="-1256" t="-7692" r="-114" b="-29231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40975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43;p9">
            <a:extLst>
              <a:ext uri="{FF2B5EF4-FFF2-40B4-BE49-F238E27FC236}">
                <a16:creationId xmlns:a16="http://schemas.microsoft.com/office/drawing/2014/main" id="{3050342D-FDA3-4688-A124-A04102EDBD7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6868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3200" dirty="0">
                <a:latin typeface="Helvetica Neue"/>
                <a:ea typeface="Helvetica Neue"/>
                <a:cs typeface="Helvetica Neue"/>
                <a:sym typeface="Helvetica Neue"/>
              </a:rPr>
              <a:t>P</a:t>
            </a:r>
            <a:r>
              <a:rPr lang="es-AR" sz="3200" dirty="0" err="1">
                <a:latin typeface="Helvetica Neue"/>
                <a:ea typeface="Helvetica Neue"/>
                <a:cs typeface="Helvetica Neue"/>
                <a:sym typeface="Helvetica Neue"/>
              </a:rPr>
              <a:t>arámetros</a:t>
            </a:r>
            <a:r>
              <a:rPr lang="es-AR" sz="3200" dirty="0">
                <a:latin typeface="Helvetica Neue"/>
                <a:ea typeface="Helvetica Neue"/>
                <a:cs typeface="Helvetica Neue"/>
                <a:sym typeface="Helvetica Neue"/>
              </a:rPr>
              <a:t> de filas</a:t>
            </a:r>
            <a:endParaRPr sz="32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594C0549-F152-4401-A463-672F0179A2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511" y="1145113"/>
            <a:ext cx="8032045" cy="3954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0096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43;p9">
            <a:extLst>
              <a:ext uri="{FF2B5EF4-FFF2-40B4-BE49-F238E27FC236}">
                <a16:creationId xmlns:a16="http://schemas.microsoft.com/office/drawing/2014/main" id="{3050342D-FDA3-4688-A124-A04102EDBD7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6868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3200" dirty="0">
                <a:latin typeface="Helvetica Neue"/>
                <a:ea typeface="Helvetica Neue"/>
                <a:cs typeface="Helvetica Neue"/>
                <a:sym typeface="Helvetica Neue"/>
              </a:rPr>
              <a:t>C</a:t>
            </a:r>
            <a:r>
              <a:rPr lang="es-AR" sz="3200" dirty="0" err="1">
                <a:latin typeface="Helvetica Neue"/>
                <a:ea typeface="Helvetica Neue"/>
                <a:cs typeface="Helvetica Neue"/>
                <a:sym typeface="Helvetica Neue"/>
              </a:rPr>
              <a:t>álculo</a:t>
            </a:r>
            <a:r>
              <a:rPr lang="es-AR" sz="3200" dirty="0">
                <a:latin typeface="Helvetica Neue"/>
                <a:ea typeface="Helvetica Neue"/>
                <a:cs typeface="Helvetica Neue"/>
                <a:sym typeface="Helvetica Neue"/>
              </a:rPr>
              <a:t> de c</a:t>
            </a:r>
            <a:r>
              <a:rPr lang="en-US" sz="3200" dirty="0" err="1">
                <a:latin typeface="Helvetica Neue"/>
                <a:ea typeface="Helvetica Neue"/>
                <a:cs typeface="Helvetica Neue"/>
                <a:sym typeface="Helvetica Neue"/>
              </a:rPr>
              <a:t>ostos</a:t>
            </a:r>
            <a:endParaRPr sz="32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5C3894DF-5057-43EE-8790-9F3488528195}"/>
                  </a:ext>
                </a:extLst>
              </p:cNvPr>
              <p:cNvSpPr txBox="1"/>
              <p:nvPr/>
            </p:nvSpPr>
            <p:spPr>
              <a:xfrm>
                <a:off x="499532" y="1956197"/>
                <a:ext cx="2087303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𝑪𝒐𝒑𝒐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𝝀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𝑾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𝒆</m:t>
                      </m:r>
                    </m:oMath>
                  </m:oMathPara>
                </a14:m>
                <a:endParaRPr lang="es-AR" sz="20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𝑪𝒐𝒑𝒆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𝒎</m:t>
                          </m:r>
                        </m:sub>
                      </m:sSub>
                    </m:oMath>
                  </m:oMathPara>
                </a14:m>
                <a:endParaRPr lang="es-AR" sz="2000" b="1" dirty="0"/>
              </a:p>
            </p:txBody>
          </p:sp>
        </mc:Choice>
        <mc:Fallback xmlns="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5C3894DF-5057-43EE-8790-9F34885281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532" y="1956197"/>
                <a:ext cx="2087303" cy="615553"/>
              </a:xfrm>
              <a:prstGeom prst="rect">
                <a:avLst/>
              </a:prstGeom>
              <a:blipFill>
                <a:blip r:embed="rId3"/>
                <a:stretch>
                  <a:fillRect l="-5556" b="-17822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uadroTexto 2">
            <a:extLst>
              <a:ext uri="{FF2B5EF4-FFF2-40B4-BE49-F238E27FC236}">
                <a16:creationId xmlns:a16="http://schemas.microsoft.com/office/drawing/2014/main" id="{1E1B3C6E-72B9-4683-A97D-F4EB0AA516E2}"/>
              </a:ext>
            </a:extLst>
          </p:cNvPr>
          <p:cNvSpPr txBox="1"/>
          <p:nvPr/>
        </p:nvSpPr>
        <p:spPr>
          <a:xfrm>
            <a:off x="1178692" y="3106651"/>
            <a:ext cx="1398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funcionamiento</a:t>
            </a:r>
            <a:endParaRPr lang="es-AR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D66A092F-7206-412F-9CC0-92F09C4B71FB}"/>
              </a:ext>
            </a:extLst>
          </p:cNvPr>
          <p:cNvSpPr txBox="1"/>
          <p:nvPr/>
        </p:nvSpPr>
        <p:spPr>
          <a:xfrm>
            <a:off x="2351894" y="2867735"/>
            <a:ext cx="9108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70C0"/>
                </a:solidFill>
              </a:rPr>
              <a:t>Inversi</a:t>
            </a:r>
            <a:r>
              <a:rPr lang="es-AR" dirty="0" err="1">
                <a:solidFill>
                  <a:srgbClr val="0070C0"/>
                </a:solidFill>
              </a:rPr>
              <a:t>ón</a:t>
            </a:r>
            <a:endParaRPr lang="es-AR" dirty="0">
              <a:solidFill>
                <a:srgbClr val="0070C0"/>
              </a:solidFill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5432FDB3-DD3E-4608-BE52-38B649592C23}"/>
              </a:ext>
            </a:extLst>
          </p:cNvPr>
          <p:cNvSpPr txBox="1"/>
          <p:nvPr/>
        </p:nvSpPr>
        <p:spPr>
          <a:xfrm>
            <a:off x="3199402" y="2559959"/>
            <a:ext cx="8915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adicional</a:t>
            </a:r>
            <a:endParaRPr lang="es-AR" dirty="0">
              <a:solidFill>
                <a:srgbClr val="FF0000"/>
              </a:solidFill>
            </a:endParaRPr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CEDC2B29-0B69-480B-A0DC-6AEEACFACF82}"/>
              </a:ext>
            </a:extLst>
          </p:cNvPr>
          <p:cNvCxnSpPr/>
          <p:nvPr/>
        </p:nvCxnSpPr>
        <p:spPr>
          <a:xfrm>
            <a:off x="1828800" y="2713847"/>
            <a:ext cx="0" cy="4498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48B7B4B3-F802-4A44-873F-1012CAE7B1D8}"/>
              </a:ext>
            </a:extLst>
          </p:cNvPr>
          <p:cNvCxnSpPr>
            <a:cxnSpLocks/>
          </p:cNvCxnSpPr>
          <p:nvPr/>
        </p:nvCxnSpPr>
        <p:spPr>
          <a:xfrm>
            <a:off x="2807308" y="2619420"/>
            <a:ext cx="0" cy="319365"/>
          </a:xfrm>
          <a:prstGeom prst="straightConnector1">
            <a:avLst/>
          </a:prstGeom>
          <a:ln w="381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ángulo 13">
                <a:extLst>
                  <a:ext uri="{FF2B5EF4-FFF2-40B4-BE49-F238E27FC236}">
                    <a16:creationId xmlns:a16="http://schemas.microsoft.com/office/drawing/2014/main" id="{57BEFEE2-53AB-4138-9A4B-A924571A9B0D}"/>
                  </a:ext>
                </a:extLst>
              </p:cNvPr>
              <p:cNvSpPr/>
              <p:nvPr/>
            </p:nvSpPr>
            <p:spPr>
              <a:xfrm>
                <a:off x="2128470" y="2205819"/>
                <a:ext cx="170091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𝐍</m:t>
                      </m:r>
                      <m:r>
                        <a:rPr lang="en-US" sz="2000" b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sz="20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sz="20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sz="2000" b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𝐂𝐚</m:t>
                      </m:r>
                    </m:oMath>
                  </m:oMathPara>
                </a14:m>
                <a:endParaRPr lang="es-AR" sz="2000" dirty="0"/>
              </a:p>
            </p:txBody>
          </p:sp>
        </mc:Choice>
        <mc:Fallback xmlns="">
          <p:sp>
            <p:nvSpPr>
              <p:cNvPr id="14" name="Rectángulo 13">
                <a:extLst>
                  <a:ext uri="{FF2B5EF4-FFF2-40B4-BE49-F238E27FC236}">
                    <a16:creationId xmlns:a16="http://schemas.microsoft.com/office/drawing/2014/main" id="{57BEFEE2-53AB-4138-9A4B-A924571A9B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8470" y="2205819"/>
                <a:ext cx="1700915" cy="400110"/>
              </a:xfrm>
              <a:prstGeom prst="rect">
                <a:avLst/>
              </a:prstGeom>
              <a:blipFill>
                <a:blip r:embed="rId4"/>
                <a:stretch>
                  <a:fillRect b="-4615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ángulo 16">
                <a:extLst>
                  <a:ext uri="{FF2B5EF4-FFF2-40B4-BE49-F238E27FC236}">
                    <a16:creationId xmlns:a16="http://schemas.microsoft.com/office/drawing/2014/main" id="{4F4A0D7F-BC17-41E9-916E-11A40F6B609B}"/>
                  </a:ext>
                </a:extLst>
              </p:cNvPr>
              <p:cNvSpPr/>
              <p:nvPr/>
            </p:nvSpPr>
            <p:spPr>
              <a:xfrm>
                <a:off x="499532" y="3607177"/>
                <a:ext cx="2640466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𝑪𝒕𝒐𝒕</m:t>
                      </m:r>
                      <m:r>
                        <a:rPr lang="en-US" sz="20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𝑪𝒐𝒑𝒐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𝑪𝒐𝒑𝒆</m:t>
                      </m:r>
                    </m:oMath>
                  </m:oMathPara>
                </a14:m>
                <a:endParaRPr lang="es-AR" sz="2000" b="1" dirty="0"/>
              </a:p>
            </p:txBody>
          </p:sp>
        </mc:Choice>
        <mc:Fallback xmlns="">
          <p:sp>
            <p:nvSpPr>
              <p:cNvPr id="17" name="Rectángulo 16">
                <a:extLst>
                  <a:ext uri="{FF2B5EF4-FFF2-40B4-BE49-F238E27FC236}">
                    <a16:creationId xmlns:a16="http://schemas.microsoft.com/office/drawing/2014/main" id="{4F4A0D7F-BC17-41E9-916E-11A40F6B60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532" y="3607177"/>
                <a:ext cx="2640466" cy="400110"/>
              </a:xfrm>
              <a:prstGeom prst="rect">
                <a:avLst/>
              </a:prstGeom>
              <a:blipFill>
                <a:blip r:embed="rId5"/>
                <a:stretch>
                  <a:fillRect b="-16923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F5514290-7163-412E-8C4B-75DBDB02BF50}"/>
                  </a:ext>
                </a:extLst>
              </p:cNvPr>
              <p:cNvSpPr txBox="1"/>
              <p:nvPr/>
            </p:nvSpPr>
            <p:spPr>
              <a:xfrm>
                <a:off x="4941710" y="1956197"/>
                <a:ext cx="2480038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𝑪𝒐𝒑𝒐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=        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𝝀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𝑾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𝒆</m:t>
                      </m:r>
                    </m:oMath>
                  </m:oMathPara>
                </a14:m>
                <a:endParaRPr lang="es-AR" sz="20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𝑪𝒐𝒑𝒆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𝒎</m:t>
                          </m:r>
                        </m:sub>
                      </m:sSub>
                    </m:oMath>
                  </m:oMathPara>
                </a14:m>
                <a:endParaRPr lang="es-AR" sz="2000" b="1" dirty="0"/>
              </a:p>
            </p:txBody>
          </p:sp>
        </mc:Choice>
        <mc:Fallback xmlns="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F5514290-7163-412E-8C4B-75DBDB02BF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1710" y="1956197"/>
                <a:ext cx="2480038" cy="615553"/>
              </a:xfrm>
              <a:prstGeom prst="rect">
                <a:avLst/>
              </a:prstGeom>
              <a:blipFill>
                <a:blip r:embed="rId6"/>
                <a:stretch>
                  <a:fillRect l="-4680" b="-17822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CuadroTexto 12">
            <a:extLst>
              <a:ext uri="{FF2B5EF4-FFF2-40B4-BE49-F238E27FC236}">
                <a16:creationId xmlns:a16="http://schemas.microsoft.com/office/drawing/2014/main" id="{00F8471A-E9EA-4276-94AA-F4CC5FB3DB7A}"/>
              </a:ext>
            </a:extLst>
          </p:cNvPr>
          <p:cNvSpPr txBox="1"/>
          <p:nvPr/>
        </p:nvSpPr>
        <p:spPr>
          <a:xfrm>
            <a:off x="5620870" y="3106651"/>
            <a:ext cx="1398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funcionamiento</a:t>
            </a:r>
            <a:endParaRPr lang="es-AR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C5AE4DD5-09CC-4287-8AEB-DA8E2B929D13}"/>
              </a:ext>
            </a:extLst>
          </p:cNvPr>
          <p:cNvSpPr txBox="1"/>
          <p:nvPr/>
        </p:nvSpPr>
        <p:spPr>
          <a:xfrm>
            <a:off x="6794072" y="2867735"/>
            <a:ext cx="9108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70C0"/>
                </a:solidFill>
              </a:rPr>
              <a:t>Inversi</a:t>
            </a:r>
            <a:r>
              <a:rPr lang="es-AR" dirty="0" err="1">
                <a:solidFill>
                  <a:srgbClr val="0070C0"/>
                </a:solidFill>
              </a:rPr>
              <a:t>ón</a:t>
            </a:r>
            <a:endParaRPr lang="es-AR" dirty="0">
              <a:solidFill>
                <a:srgbClr val="0070C0"/>
              </a:solidFill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71CF104B-CEBD-46B3-B4FE-054CF501EF7B}"/>
              </a:ext>
            </a:extLst>
          </p:cNvPr>
          <p:cNvSpPr txBox="1"/>
          <p:nvPr/>
        </p:nvSpPr>
        <p:spPr>
          <a:xfrm>
            <a:off x="7641580" y="2559959"/>
            <a:ext cx="8915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adicional</a:t>
            </a:r>
            <a:endParaRPr lang="es-AR" dirty="0">
              <a:solidFill>
                <a:srgbClr val="FF0000"/>
              </a:solidFill>
            </a:endParaRPr>
          </a:p>
        </p:txBody>
      </p: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53EA9BA0-F53E-4D12-9900-83AA928B5D89}"/>
              </a:ext>
            </a:extLst>
          </p:cNvPr>
          <p:cNvCxnSpPr/>
          <p:nvPr/>
        </p:nvCxnSpPr>
        <p:spPr>
          <a:xfrm>
            <a:off x="6270978" y="2713847"/>
            <a:ext cx="0" cy="4498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B1D60C43-CA72-4847-9ECE-0438C6D6E285}"/>
              </a:ext>
            </a:extLst>
          </p:cNvPr>
          <p:cNvCxnSpPr>
            <a:cxnSpLocks/>
          </p:cNvCxnSpPr>
          <p:nvPr/>
        </p:nvCxnSpPr>
        <p:spPr>
          <a:xfrm>
            <a:off x="7249486" y="2619420"/>
            <a:ext cx="0" cy="319365"/>
          </a:xfrm>
          <a:prstGeom prst="straightConnector1">
            <a:avLst/>
          </a:prstGeom>
          <a:ln w="381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ángulo 19">
                <a:extLst>
                  <a:ext uri="{FF2B5EF4-FFF2-40B4-BE49-F238E27FC236}">
                    <a16:creationId xmlns:a16="http://schemas.microsoft.com/office/drawing/2014/main" id="{744B2408-EA64-42A8-8088-A6FB14E3FC77}"/>
                  </a:ext>
                </a:extLst>
              </p:cNvPr>
              <p:cNvSpPr/>
              <p:nvPr/>
            </p:nvSpPr>
            <p:spPr>
              <a:xfrm>
                <a:off x="6570648" y="2205819"/>
                <a:ext cx="170091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𝐍</m:t>
                      </m:r>
                      <m:r>
                        <a:rPr lang="en-US" sz="2000" b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sz="20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sz="20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sz="2000" b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𝐂𝐚</m:t>
                      </m:r>
                    </m:oMath>
                  </m:oMathPara>
                </a14:m>
                <a:endParaRPr lang="es-AR" sz="2000" dirty="0"/>
              </a:p>
            </p:txBody>
          </p:sp>
        </mc:Choice>
        <mc:Fallback xmlns="">
          <p:sp>
            <p:nvSpPr>
              <p:cNvPr id="20" name="Rectángulo 19">
                <a:extLst>
                  <a:ext uri="{FF2B5EF4-FFF2-40B4-BE49-F238E27FC236}">
                    <a16:creationId xmlns:a16="http://schemas.microsoft.com/office/drawing/2014/main" id="{744B2408-EA64-42A8-8088-A6FB14E3FC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0648" y="2205819"/>
                <a:ext cx="1700915" cy="400110"/>
              </a:xfrm>
              <a:prstGeom prst="rect">
                <a:avLst/>
              </a:prstGeom>
              <a:blipFill>
                <a:blip r:embed="rId7"/>
                <a:stretch>
                  <a:fillRect b="-4615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ángulo 20">
                <a:extLst>
                  <a:ext uri="{FF2B5EF4-FFF2-40B4-BE49-F238E27FC236}">
                    <a16:creationId xmlns:a16="http://schemas.microsoft.com/office/drawing/2014/main" id="{413F7358-36F5-45E8-8100-D2F9BA902DB8}"/>
                  </a:ext>
                </a:extLst>
              </p:cNvPr>
              <p:cNvSpPr/>
              <p:nvPr/>
            </p:nvSpPr>
            <p:spPr>
              <a:xfrm>
                <a:off x="4941710" y="3607177"/>
                <a:ext cx="2640466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𝑪𝒕𝒐𝒕</m:t>
                      </m:r>
                      <m:r>
                        <a:rPr lang="en-US" sz="20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𝑪𝒐𝒑𝒐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𝑪𝒐𝒑𝒆</m:t>
                      </m:r>
                    </m:oMath>
                  </m:oMathPara>
                </a14:m>
                <a:endParaRPr lang="es-AR" sz="2000" b="1" dirty="0"/>
              </a:p>
            </p:txBody>
          </p:sp>
        </mc:Choice>
        <mc:Fallback xmlns="">
          <p:sp>
            <p:nvSpPr>
              <p:cNvPr id="21" name="Rectángulo 20">
                <a:extLst>
                  <a:ext uri="{FF2B5EF4-FFF2-40B4-BE49-F238E27FC236}">
                    <a16:creationId xmlns:a16="http://schemas.microsoft.com/office/drawing/2014/main" id="{413F7358-36F5-45E8-8100-D2F9BA902D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1710" y="3607177"/>
                <a:ext cx="2640466" cy="400110"/>
              </a:xfrm>
              <a:prstGeom prst="rect">
                <a:avLst/>
              </a:prstGeom>
              <a:blipFill>
                <a:blip r:embed="rId8"/>
                <a:stretch>
                  <a:fillRect b="-16923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uadroTexto 3">
            <a:extLst>
              <a:ext uri="{FF2B5EF4-FFF2-40B4-BE49-F238E27FC236}">
                <a16:creationId xmlns:a16="http://schemas.microsoft.com/office/drawing/2014/main" id="{A336A882-290E-433A-8CF3-E10B721E32FA}"/>
              </a:ext>
            </a:extLst>
          </p:cNvPr>
          <p:cNvSpPr txBox="1"/>
          <p:nvPr/>
        </p:nvSpPr>
        <p:spPr>
          <a:xfrm>
            <a:off x="1178692" y="1419190"/>
            <a:ext cx="113043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500" dirty="0">
                <a:solidFill>
                  <a:srgbClr val="00B050"/>
                </a:solidFill>
              </a:rPr>
              <a:t>M</a:t>
            </a:r>
            <a:r>
              <a:rPr lang="en-US" sz="2500" dirty="0">
                <a:solidFill>
                  <a:srgbClr val="00B050"/>
                </a:solidFill>
              </a:rPr>
              <a:t>/M/N</a:t>
            </a:r>
            <a:endParaRPr lang="es-AR" sz="2500" dirty="0">
              <a:solidFill>
                <a:srgbClr val="00B050"/>
              </a:solidFill>
            </a:endParaRP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76A2AB05-B124-43B1-8CD6-06AC024133C7}"/>
              </a:ext>
            </a:extLst>
          </p:cNvPr>
          <p:cNvSpPr txBox="1"/>
          <p:nvPr/>
        </p:nvSpPr>
        <p:spPr>
          <a:xfrm>
            <a:off x="5620870" y="1349480"/>
            <a:ext cx="164820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500" dirty="0">
                <a:solidFill>
                  <a:srgbClr val="00B050"/>
                </a:solidFill>
              </a:rPr>
              <a:t>N x M</a:t>
            </a:r>
            <a:r>
              <a:rPr lang="en-US" sz="2500" dirty="0">
                <a:solidFill>
                  <a:srgbClr val="00B050"/>
                </a:solidFill>
              </a:rPr>
              <a:t>/M/1</a:t>
            </a:r>
            <a:endParaRPr lang="es-AR" sz="2500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ángulo 4">
                <a:extLst>
                  <a:ext uri="{FF2B5EF4-FFF2-40B4-BE49-F238E27FC236}">
                    <a16:creationId xmlns:a16="http://schemas.microsoft.com/office/drawing/2014/main" id="{C0BAE626-52CD-4D7F-82E9-B6CF5F2D52D8}"/>
                  </a:ext>
                </a:extLst>
              </p:cNvPr>
              <p:cNvSpPr/>
              <p:nvPr/>
            </p:nvSpPr>
            <p:spPr>
              <a:xfrm>
                <a:off x="5754697" y="1904570"/>
                <a:ext cx="63119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s-AR" sz="2000" dirty="0"/>
              </a:p>
            </p:txBody>
          </p:sp>
        </mc:Choice>
        <mc:Fallback xmlns="">
          <p:sp>
            <p:nvSpPr>
              <p:cNvPr id="5" name="Rectángulo 4">
                <a:extLst>
                  <a:ext uri="{FF2B5EF4-FFF2-40B4-BE49-F238E27FC236}">
                    <a16:creationId xmlns:a16="http://schemas.microsoft.com/office/drawing/2014/main" id="{C0BAE626-52CD-4D7F-82E9-B6CF5F2D52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4697" y="1904570"/>
                <a:ext cx="631198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065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8" grpId="0"/>
      <p:bldP spid="14" grpId="0"/>
      <p:bldP spid="13" grpId="0"/>
      <p:bldP spid="15" grpId="0"/>
      <p:bldP spid="16" grpId="0"/>
      <p:bldP spid="20" grpId="0"/>
      <p:bldP spid="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43;p9">
            <a:extLst>
              <a:ext uri="{FF2B5EF4-FFF2-40B4-BE49-F238E27FC236}">
                <a16:creationId xmlns:a16="http://schemas.microsoft.com/office/drawing/2014/main" id="{3050342D-FDA3-4688-A124-A04102EDBD7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6868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3200" dirty="0">
                <a:latin typeface="Helvetica Neue"/>
                <a:ea typeface="Helvetica Neue"/>
                <a:cs typeface="Helvetica Neue"/>
                <a:sym typeface="Helvetica Neue"/>
              </a:rPr>
              <a:t>C</a:t>
            </a:r>
            <a:r>
              <a:rPr lang="es-AR" sz="3200" dirty="0" err="1">
                <a:latin typeface="Helvetica Neue"/>
                <a:ea typeface="Helvetica Neue"/>
                <a:cs typeface="Helvetica Neue"/>
                <a:sym typeface="Helvetica Neue"/>
              </a:rPr>
              <a:t>álculo</a:t>
            </a:r>
            <a:r>
              <a:rPr lang="es-AR" sz="3200" dirty="0">
                <a:latin typeface="Helvetica Neue"/>
                <a:ea typeface="Helvetica Neue"/>
                <a:cs typeface="Helvetica Neue"/>
                <a:sym typeface="Helvetica Neue"/>
              </a:rPr>
              <a:t> de costos</a:t>
            </a:r>
            <a:endParaRPr sz="32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F535C9CE-8AA4-46BA-B47C-C34EAF975D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27836"/>
            <a:ext cx="9144000" cy="3707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7237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45;p9">
            <a:extLst>
              <a:ext uri="{FF2B5EF4-FFF2-40B4-BE49-F238E27FC236}">
                <a16:creationId xmlns:a16="http://schemas.microsoft.com/office/drawing/2014/main" id="{54E7C207-5201-4E18-A979-733DC73C1BE0}"/>
              </a:ext>
            </a:extLst>
          </p:cNvPr>
          <p:cNvSpPr txBox="1"/>
          <p:nvPr/>
        </p:nvSpPr>
        <p:spPr>
          <a:xfrm>
            <a:off x="310600" y="1244022"/>
            <a:ext cx="8510400" cy="3823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L</a:t>
            </a:r>
            <a:r>
              <a:rPr lang="es-AR" sz="1800" dirty="0">
                <a:solidFill>
                  <a:schemeClr val="tx1"/>
                </a:solidFill>
              </a:rPr>
              <a:t>a </a:t>
            </a:r>
            <a:r>
              <a:rPr lang="es-AR" sz="1800" dirty="0">
                <a:solidFill>
                  <a:schemeClr val="tx1"/>
                </a:solidFill>
                <a:highlight>
                  <a:srgbClr val="FFFF00"/>
                </a:highlight>
              </a:rPr>
              <a:t>alternativa #2</a:t>
            </a:r>
            <a:r>
              <a:rPr lang="es-AR" sz="1800" dirty="0">
                <a:solidFill>
                  <a:schemeClr val="tx1"/>
                </a:solidFill>
              </a:rPr>
              <a:t> fue seleccionada,</a:t>
            </a:r>
          </a:p>
          <a:p>
            <a:endParaRPr lang="es-AR" sz="1800" dirty="0">
              <a:solidFill>
                <a:schemeClr val="tx1"/>
              </a:solidFill>
            </a:endParaRPr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s-AR" sz="1800" dirty="0">
                <a:solidFill>
                  <a:schemeClr val="tx1"/>
                </a:solidFill>
              </a:rPr>
              <a:t>Resultó la de </a:t>
            </a:r>
            <a:r>
              <a:rPr lang="es-AR" sz="1800" b="1" dirty="0">
                <a:solidFill>
                  <a:srgbClr val="00B050"/>
                </a:solidFill>
              </a:rPr>
              <a:t>menor costo total</a:t>
            </a:r>
            <a:r>
              <a:rPr lang="es-AR" sz="1800" dirty="0">
                <a:solidFill>
                  <a:schemeClr val="tx1"/>
                </a:solidFill>
              </a:rPr>
              <a:t>, pero </a:t>
            </a:r>
            <a:r>
              <a:rPr lang="es-AR" sz="1800" b="1" dirty="0">
                <a:solidFill>
                  <a:srgbClr val="FF0000"/>
                </a:solidFill>
              </a:rPr>
              <a:t>mayor costo operativo</a:t>
            </a:r>
            <a:r>
              <a:rPr lang="es-AR" sz="1800" dirty="0">
                <a:solidFill>
                  <a:schemeClr val="tx1"/>
                </a:solidFill>
              </a:rPr>
              <a:t>.</a:t>
            </a:r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s-AR" sz="1800" dirty="0">
                <a:solidFill>
                  <a:schemeClr val="tx1"/>
                </a:solidFill>
              </a:rPr>
              <a:t>Llevó a 0 la media de la fila</a:t>
            </a:r>
          </a:p>
          <a:p>
            <a:pPr marL="285750" lvl="2" indent="-285750">
              <a:buFont typeface="Arial" panose="020B0604020202020204" pitchFamily="34" charset="0"/>
              <a:buChar char="•"/>
            </a:pPr>
            <a:endParaRPr lang="es-AR" sz="1800" dirty="0">
              <a:solidFill>
                <a:schemeClr val="tx1"/>
              </a:solidFill>
            </a:endParaRPr>
          </a:p>
          <a:p>
            <a:pPr marL="285750" lvl="2" indent="-285750">
              <a:buFont typeface="Arial" panose="020B0604020202020204" pitchFamily="34" charset="0"/>
              <a:buChar char="•"/>
            </a:pPr>
            <a:endParaRPr lang="es-AR" sz="1800" dirty="0">
              <a:solidFill>
                <a:schemeClr val="tx1"/>
              </a:solidFill>
            </a:endParaRPr>
          </a:p>
          <a:p>
            <a:pPr lvl="2"/>
            <a:r>
              <a:rPr lang="es-AR" sz="1800" dirty="0">
                <a:solidFill>
                  <a:schemeClr val="tx1"/>
                </a:solidFill>
              </a:rPr>
              <a:t>El modelo está simplificado:</a:t>
            </a:r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s-AR" sz="1800" dirty="0">
                <a:solidFill>
                  <a:schemeClr val="tx1"/>
                </a:solidFill>
              </a:rPr>
              <a:t>Se puede extender con un modelo M/M/N</a:t>
            </a:r>
            <a:r>
              <a:rPr lang="es-AR" sz="1800" dirty="0">
                <a:solidFill>
                  <a:srgbClr val="FF0000"/>
                </a:solidFill>
              </a:rPr>
              <a:t>/K</a:t>
            </a:r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s-AR" sz="1800" dirty="0">
                <a:solidFill>
                  <a:schemeClr val="tx1"/>
                </a:solidFill>
              </a:rPr>
              <a:t>Se debe considerar estacionalidad: </a:t>
            </a:r>
            <a:r>
              <a:rPr lang="es-AR" sz="1800" b="1" dirty="0">
                <a:solidFill>
                  <a:srgbClr val="00B050"/>
                </a:solidFill>
              </a:rPr>
              <a:t>análisis de series de tiempo</a:t>
            </a:r>
          </a:p>
          <a:p>
            <a:pPr lvl="2"/>
            <a:endParaRPr lang="es-AR" sz="1800" dirty="0">
              <a:solidFill>
                <a:schemeClr val="tx1"/>
              </a:solidFill>
            </a:endParaRPr>
          </a:p>
        </p:txBody>
      </p:sp>
      <p:sp>
        <p:nvSpPr>
          <p:cNvPr id="10" name="Google Shape;43;p9">
            <a:extLst>
              <a:ext uri="{FF2B5EF4-FFF2-40B4-BE49-F238E27FC236}">
                <a16:creationId xmlns:a16="http://schemas.microsoft.com/office/drawing/2014/main" id="{3050342D-FDA3-4688-A124-A04102EDBD7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3200" dirty="0">
                <a:latin typeface="Helvetica Neue"/>
                <a:ea typeface="Helvetica Neue"/>
                <a:cs typeface="Helvetica Neue"/>
                <a:sym typeface="Helvetica Neue"/>
              </a:rPr>
              <a:t>Caso Carrefour: </a:t>
            </a:r>
            <a:r>
              <a:rPr lang="en-US" sz="3200" dirty="0" err="1">
                <a:latin typeface="Helvetica Neue"/>
                <a:ea typeface="Helvetica Neue"/>
                <a:cs typeface="Helvetica Neue"/>
                <a:sym typeface="Helvetica Neue"/>
              </a:rPr>
              <a:t>Conclusiones</a:t>
            </a:r>
            <a:endParaRPr sz="32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418543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43;p9">
            <a:extLst>
              <a:ext uri="{FF2B5EF4-FFF2-40B4-BE49-F238E27FC236}">
                <a16:creationId xmlns:a16="http://schemas.microsoft.com/office/drawing/2014/main" id="{3050342D-FDA3-4688-A124-A04102EDBD7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3200" dirty="0">
                <a:latin typeface="Helvetica Neue"/>
                <a:ea typeface="Helvetica Neue"/>
                <a:cs typeface="Helvetica Neue"/>
                <a:sym typeface="Helvetica Neue"/>
              </a:rPr>
              <a:t>Caso Carrefour: </a:t>
            </a:r>
            <a:r>
              <a:rPr lang="en-US" sz="3200" dirty="0" err="1">
                <a:latin typeface="Helvetica Neue"/>
                <a:ea typeface="Helvetica Neue"/>
                <a:cs typeface="Helvetica Neue"/>
                <a:sym typeface="Helvetica Neue"/>
              </a:rPr>
              <a:t>realidad</a:t>
            </a:r>
            <a:endParaRPr sz="32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6517AACB-3E17-42EC-8092-EFD41BAFB3AC}"/>
              </a:ext>
            </a:extLst>
          </p:cNvPr>
          <p:cNvSpPr txBox="1">
            <a:spLocks/>
          </p:cNvSpPr>
          <p:nvPr/>
        </p:nvSpPr>
        <p:spPr>
          <a:xfrm>
            <a:off x="160161" y="1269375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AR" sz="1800" dirty="0"/>
              <a:t>Testeado primero en España y Argentina antes de 2012</a:t>
            </a:r>
          </a:p>
          <a:p>
            <a:r>
              <a:rPr lang="es-AR" sz="1800" dirty="0"/>
              <a:t>Decisión de estandarizarla globalmente en 2016</a:t>
            </a:r>
            <a:endParaRPr lang="en-US" sz="1800" dirty="0"/>
          </a:p>
        </p:txBody>
      </p:sp>
      <p:pic>
        <p:nvPicPr>
          <p:cNvPr id="5" name="Picture 2" descr="https://www.lsa-conso.fr/mediatheque/0/4/3/000048340_87.jpg">
            <a:extLst>
              <a:ext uri="{FF2B5EF4-FFF2-40B4-BE49-F238E27FC236}">
                <a16:creationId xmlns:a16="http://schemas.microsoft.com/office/drawing/2014/main" id="{A29569CD-44B6-4343-BF25-DC4A638644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47" r="14831" b="6683"/>
          <a:stretch/>
        </p:blipFill>
        <p:spPr bwMode="auto">
          <a:xfrm>
            <a:off x="444656" y="2097577"/>
            <a:ext cx="3726903" cy="2583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Elipse 6">
            <a:extLst>
              <a:ext uri="{FF2B5EF4-FFF2-40B4-BE49-F238E27FC236}">
                <a16:creationId xmlns:a16="http://schemas.microsoft.com/office/drawing/2014/main" id="{AC6BAE69-CCC2-45BE-B636-65146925F485}"/>
              </a:ext>
            </a:extLst>
          </p:cNvPr>
          <p:cNvSpPr/>
          <p:nvPr/>
        </p:nvSpPr>
        <p:spPr>
          <a:xfrm>
            <a:off x="6517758" y="1956087"/>
            <a:ext cx="696433" cy="6964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C69B631C-C7EC-4D71-AB54-75579421C027}"/>
              </a:ext>
            </a:extLst>
          </p:cNvPr>
          <p:cNvSpPr/>
          <p:nvPr/>
        </p:nvSpPr>
        <p:spPr>
          <a:xfrm>
            <a:off x="6517758" y="2697708"/>
            <a:ext cx="696433" cy="6964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146F81C9-FE0B-4E58-93A4-593CECBF9912}"/>
              </a:ext>
            </a:extLst>
          </p:cNvPr>
          <p:cNvSpPr/>
          <p:nvPr/>
        </p:nvSpPr>
        <p:spPr>
          <a:xfrm>
            <a:off x="6517758" y="3495454"/>
            <a:ext cx="696433" cy="69643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70384C33-EB2F-4E1E-A63C-AFF210F2ABA1}"/>
              </a:ext>
            </a:extLst>
          </p:cNvPr>
          <p:cNvSpPr/>
          <p:nvPr/>
        </p:nvSpPr>
        <p:spPr>
          <a:xfrm>
            <a:off x="6517758" y="4237074"/>
            <a:ext cx="696433" cy="69643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B6070C62-F173-43DC-ACF8-BB1CD161924A}"/>
              </a:ext>
            </a:extLst>
          </p:cNvPr>
          <p:cNvCxnSpPr>
            <a:cxnSpLocks/>
          </p:cNvCxnSpPr>
          <p:nvPr/>
        </p:nvCxnSpPr>
        <p:spPr>
          <a:xfrm>
            <a:off x="7214191" y="2304303"/>
            <a:ext cx="600740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8FC1019B-E226-4D05-A67D-3B300B9C4B51}"/>
              </a:ext>
            </a:extLst>
          </p:cNvPr>
          <p:cNvCxnSpPr>
            <a:cxnSpLocks/>
          </p:cNvCxnSpPr>
          <p:nvPr/>
        </p:nvCxnSpPr>
        <p:spPr>
          <a:xfrm>
            <a:off x="5917018" y="2309315"/>
            <a:ext cx="600740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199302FB-991A-4F1D-AEED-25BB8CB65164}"/>
              </a:ext>
            </a:extLst>
          </p:cNvPr>
          <p:cNvCxnSpPr>
            <a:cxnSpLocks/>
          </p:cNvCxnSpPr>
          <p:nvPr/>
        </p:nvCxnSpPr>
        <p:spPr>
          <a:xfrm>
            <a:off x="5917018" y="3045923"/>
            <a:ext cx="600740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8016CDF8-D62E-40C9-878F-AF40B6A4A1C9}"/>
              </a:ext>
            </a:extLst>
          </p:cNvPr>
          <p:cNvCxnSpPr>
            <a:cxnSpLocks/>
          </p:cNvCxnSpPr>
          <p:nvPr/>
        </p:nvCxnSpPr>
        <p:spPr>
          <a:xfrm>
            <a:off x="7214191" y="3045620"/>
            <a:ext cx="600740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7FBCC666-0056-487A-883E-56117E5DE9D8}"/>
              </a:ext>
            </a:extLst>
          </p:cNvPr>
          <p:cNvCxnSpPr>
            <a:cxnSpLocks/>
          </p:cNvCxnSpPr>
          <p:nvPr/>
        </p:nvCxnSpPr>
        <p:spPr>
          <a:xfrm flipV="1">
            <a:off x="5699052" y="3803493"/>
            <a:ext cx="818707" cy="433581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A838E657-A046-41D7-9EF8-52F4EE8BC75C}"/>
              </a:ext>
            </a:extLst>
          </p:cNvPr>
          <p:cNvCxnSpPr>
            <a:cxnSpLocks/>
            <a:endCxn id="11" idx="2"/>
          </p:cNvCxnSpPr>
          <p:nvPr/>
        </p:nvCxnSpPr>
        <p:spPr>
          <a:xfrm>
            <a:off x="5699052" y="4239428"/>
            <a:ext cx="818707" cy="345863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00F60918-AB1D-4065-8891-22F56CB06DFB}"/>
              </a:ext>
            </a:extLst>
          </p:cNvPr>
          <p:cNvCxnSpPr>
            <a:cxnSpLocks/>
          </p:cNvCxnSpPr>
          <p:nvPr/>
        </p:nvCxnSpPr>
        <p:spPr>
          <a:xfrm>
            <a:off x="7214191" y="3843670"/>
            <a:ext cx="600740" cy="0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BA583945-7CA0-431D-84F3-45A5AF6F5537}"/>
              </a:ext>
            </a:extLst>
          </p:cNvPr>
          <p:cNvCxnSpPr>
            <a:cxnSpLocks/>
          </p:cNvCxnSpPr>
          <p:nvPr/>
        </p:nvCxnSpPr>
        <p:spPr>
          <a:xfrm>
            <a:off x="7214191" y="4585290"/>
            <a:ext cx="600740" cy="0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Rectángulo 19">
            <a:extLst>
              <a:ext uri="{FF2B5EF4-FFF2-40B4-BE49-F238E27FC236}">
                <a16:creationId xmlns:a16="http://schemas.microsoft.com/office/drawing/2014/main" id="{F816389B-4EFF-4A5A-845A-1BE4928E5062}"/>
              </a:ext>
            </a:extLst>
          </p:cNvPr>
          <p:cNvSpPr/>
          <p:nvPr/>
        </p:nvSpPr>
        <p:spPr>
          <a:xfrm>
            <a:off x="4683642" y="2137145"/>
            <a:ext cx="1233377" cy="3538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B56F9F32-13F6-45DB-BF05-CADC33779428}"/>
              </a:ext>
            </a:extLst>
          </p:cNvPr>
          <p:cNvSpPr/>
          <p:nvPr/>
        </p:nvSpPr>
        <p:spPr>
          <a:xfrm>
            <a:off x="4683642" y="2881720"/>
            <a:ext cx="1233377" cy="3538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1DD22CF5-BEEA-4B8D-A522-0FFD9A9F3D66}"/>
              </a:ext>
            </a:extLst>
          </p:cNvPr>
          <p:cNvSpPr/>
          <p:nvPr/>
        </p:nvSpPr>
        <p:spPr>
          <a:xfrm>
            <a:off x="4465675" y="4053517"/>
            <a:ext cx="1233377" cy="35383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35745209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43;p9">
            <a:extLst>
              <a:ext uri="{FF2B5EF4-FFF2-40B4-BE49-F238E27FC236}">
                <a16:creationId xmlns:a16="http://schemas.microsoft.com/office/drawing/2014/main" id="{3050342D-FDA3-4688-A124-A04102EDBD7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2500" dirty="0">
                <a:latin typeface="Helvetica Neue"/>
                <a:ea typeface="Helvetica Neue"/>
                <a:cs typeface="Helvetica Neue"/>
                <a:sym typeface="Helvetica Neue"/>
              </a:rPr>
              <a:t>N x M/M/1 vs M/M/N: </a:t>
            </a:r>
            <a:r>
              <a:rPr lang="en-US" sz="2500" dirty="0" err="1">
                <a:latin typeface="Helvetica Neue"/>
                <a:ea typeface="Helvetica Neue"/>
                <a:cs typeface="Helvetica Neue"/>
                <a:sym typeface="Helvetica Neue"/>
              </a:rPr>
              <a:t>Justificación</a:t>
            </a:r>
            <a:r>
              <a:rPr lang="en-US" sz="2500" dirty="0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2500" dirty="0" err="1">
                <a:latin typeface="Helvetica Neue"/>
                <a:ea typeface="Helvetica Neue"/>
                <a:cs typeface="Helvetica Neue"/>
                <a:sym typeface="Helvetica Neue"/>
              </a:rPr>
              <a:t>matemática</a:t>
            </a:r>
            <a:endParaRPr sz="25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Marcador de contenido 2">
                <a:extLst>
                  <a:ext uri="{FF2B5EF4-FFF2-40B4-BE49-F238E27FC236}">
                    <a16:creationId xmlns:a16="http://schemas.microsoft.com/office/drawing/2014/main" id="{3AD05A87-EFB4-4414-A487-B6B41C301A7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81247" y="1481471"/>
                <a:ext cx="7759013" cy="349822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rm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None/>
                  <a:defRPr sz="30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L="914400" marR="0" lvl="1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None/>
                  <a:defRPr sz="24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L="1371600" marR="0" lvl="2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None/>
                  <a:defRPr sz="24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L="1828800" marR="0" lvl="3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L="2286000" marR="0" lvl="4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L="2743200" marR="0" lvl="5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L="3200400" marR="0" lvl="6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L="3657600" marR="0" lvl="7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L="4114800" marR="0" lvl="8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None/>
                  <a:defRPr sz="1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indent="0"/>
                <a:r>
                  <a:rPr lang="es-AR" sz="2000" dirty="0"/>
                  <a:t>Prueba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2000" i="1">
                            <a:latin typeface="Cambria Math" panose="02040503050406030204" pitchFamily="18" charset="0"/>
                          </a:rPr>
                          <m:t>𝑊𝑠</m:t>
                        </m:r>
                      </m:e>
                      <m:sub>
                        <m:f>
                          <m:fPr>
                            <m:type m:val="lin"/>
                            <m:ctrlPr>
                              <a:rPr lang="es-AR" sz="20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AR" sz="200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num>
                          <m:den>
                            <m:f>
                              <m:fPr>
                                <m:type m:val="lin"/>
                                <m:ctrlPr>
                                  <a:rPr lang="es-A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s-AR" sz="200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num>
                              <m:den>
                                <m:r>
                                  <a:rPr lang="es-AR" sz="20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den>
                            </m:f>
                          </m:den>
                        </m:f>
                      </m:sub>
                    </m:sSub>
                    <m:r>
                      <a:rPr lang="es-A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s-A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2000" i="1">
                            <a:latin typeface="Cambria Math" panose="02040503050406030204" pitchFamily="18" charset="0"/>
                          </a:rPr>
                          <m:t>𝑊𝑠</m:t>
                        </m:r>
                      </m:e>
                      <m:sub>
                        <m:f>
                          <m:fPr>
                            <m:type m:val="lin"/>
                            <m:ctrlPr>
                              <a:rPr lang="es-AR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AR" sz="20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s-AR" sz="2000" b="0" i="1" smtClean="0">
                                <a:latin typeface="Cambria Math" panose="02040503050406030204" pitchFamily="18" charset="0"/>
                              </a:rPr>
                              <m:t> × </m:t>
                            </m:r>
                            <m:r>
                              <a:rPr lang="es-AR" sz="20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num>
                          <m:den>
                            <m:f>
                              <m:fPr>
                                <m:type m:val="lin"/>
                                <m:ctrlPr>
                                  <a:rPr lang="es-AR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s-AR" sz="2000" i="1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num>
                              <m:den>
                                <m:r>
                                  <a:rPr lang="es-AR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den>
                            </m:f>
                          </m:den>
                        </m:f>
                      </m:sub>
                    </m:sSub>
                  </m:oMath>
                </a14:m>
                <a:endParaRPr lang="en-US" sz="2000" dirty="0"/>
              </a:p>
              <a:p>
                <a:pPr marL="0" indent="0"/>
                <a:endParaRPr lang="es-AR" sz="2000" dirty="0"/>
              </a:p>
              <a:p>
                <a:pPr marL="0" indent="0"/>
                <a:r>
                  <a:rPr lang="es-AR" sz="2000" dirty="0"/>
                  <a:t>Resolvemos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2000" i="1">
                            <a:latin typeface="Cambria Math" panose="02040503050406030204" pitchFamily="18" charset="0"/>
                          </a:rPr>
                          <m:t>𝑊𝑠</m:t>
                        </m:r>
                      </m:e>
                      <m:sub>
                        <m:f>
                          <m:fPr>
                            <m:type m:val="lin"/>
                            <m:ctrlPr>
                              <a:rPr lang="es-AR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AR" sz="20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num>
                          <m:den>
                            <m:f>
                              <m:fPr>
                                <m:type m:val="lin"/>
                                <m:ctrlPr>
                                  <a:rPr lang="es-AR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s-AR" sz="2000" i="1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num>
                              <m:den>
                                <m:r>
                                  <a:rPr lang="es-AR" sz="20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den>
                            </m:f>
                          </m:den>
                        </m:f>
                      </m:sub>
                    </m:sSub>
                    <m:d>
                      <m:dPr>
                        <m:ctrlPr>
                          <a:rPr lang="es-AR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A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AR" sz="200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s-AR" sz="2000" i="1" smtClean="0">
                                <a:latin typeface="Cambria Math" panose="02040503050406030204" pitchFamily="18" charset="0"/>
                              </a:rPr>
                              <m:t>𝑠𝑎𝑙𝑖𝑑𝑎</m:t>
                            </m:r>
                          </m:sub>
                        </m:sSub>
                      </m:e>
                    </m:d>
                    <m:r>
                      <a:rPr lang="es-A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A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2000" i="1">
                            <a:latin typeface="Cambria Math" panose="02040503050406030204" pitchFamily="18" charset="0"/>
                          </a:rPr>
                          <m:t>𝑊𝑠</m:t>
                        </m:r>
                      </m:e>
                      <m:sub>
                        <m:f>
                          <m:fPr>
                            <m:type m:val="lin"/>
                            <m:ctrlPr>
                              <a:rPr lang="es-AR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AR" sz="20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s-AR" sz="2000" b="0" i="1" smtClean="0">
                                <a:latin typeface="Cambria Math" panose="02040503050406030204" pitchFamily="18" charset="0"/>
                              </a:rPr>
                              <m:t> × </m:t>
                            </m:r>
                            <m:r>
                              <a:rPr lang="es-AR" sz="20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num>
                          <m:den>
                            <m:f>
                              <m:fPr>
                                <m:type m:val="lin"/>
                                <m:ctrlPr>
                                  <a:rPr lang="es-AR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s-AR" sz="2000" i="1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num>
                              <m:den>
                                <m:r>
                                  <a:rPr lang="es-AR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den>
                            </m:f>
                          </m:den>
                        </m:f>
                      </m:sub>
                    </m:sSub>
                    <m:r>
                      <a:rPr lang="es-AR" sz="200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s-A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20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s-AR" sz="2000" i="1">
                            <a:latin typeface="Cambria Math" panose="02040503050406030204" pitchFamily="18" charset="0"/>
                          </a:rPr>
                          <m:t>𝑠𝑎𝑙𝑖𝑑𝑎</m:t>
                        </m:r>
                      </m:sub>
                    </m:sSub>
                    <m:r>
                      <a:rPr lang="es-AR" sz="200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AR" sz="2000" dirty="0"/>
                  <a:t> </a:t>
                </a:r>
              </a:p>
              <a:p>
                <a:pPr marL="0" indent="0"/>
                <a14:m>
                  <m:oMath xmlns:m="http://schemas.openxmlformats.org/officeDocument/2006/math">
                    <m:r>
                      <a:rPr lang="es-AR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s-AR" sz="2000" dirty="0"/>
                  <a:t>Siendo</a:t>
                </a:r>
                <a:r>
                  <a:rPr lang="es-AR" sz="20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s-A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𝑠𝑎𝑙𝑖𝑑𝑎</m:t>
                        </m:r>
                      </m:sub>
                    </m:sSub>
                    <m:r>
                      <a:rPr lang="es-AR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=1/</m:t>
                    </m:r>
                    <m:r>
                      <a:rPr lang="es-AR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endParaRPr lang="es-AR" sz="2000" dirty="0"/>
              </a:p>
              <a:p>
                <a:pPr marL="0" indent="0"/>
                <a:r>
                  <a:rPr lang="es-AR" sz="2000" dirty="0"/>
                  <a:t>Averiguar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200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AR" sz="20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s-AR" sz="2000" i="1">
                            <a:latin typeface="Cambria Math" panose="02040503050406030204" pitchFamily="18" charset="0"/>
                          </a:rPr>
                          <m:t>𝑠𝑎𝑙𝑖𝑑𝑎</m:t>
                        </m:r>
                      </m:sub>
                    </m:sSub>
                  </m:oMath>
                </a14:m>
                <a:r>
                  <a:rPr lang="es-AR" sz="2000" dirty="0"/>
                  <a:t> de intersección.</a:t>
                </a:r>
              </a:p>
              <a:p>
                <a:pPr marL="0" indent="0"/>
                <a:endParaRPr lang="es-AR" sz="20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/>
                <a14:m>
                  <m:oMath xmlns:m="http://schemas.openxmlformats.org/officeDocument/2006/math">
                    <m:r>
                      <a:rPr lang="es-AR" sz="20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sSub>
                      <m:sSubPr>
                        <m:ctrlPr>
                          <a:rPr lang="es-AR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s-AR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𝑠𝑎𝑙𝑖𝑑𝑎</m:t>
                        </m:r>
                      </m:sub>
                    </m:sSub>
                    <m:r>
                      <a:rPr lang="es-AR" sz="20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es-AR" sz="2000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 y es único,</a:t>
                </a:r>
              </a:p>
              <a:p>
                <a:pPr marL="0" indent="0"/>
                <a14:m>
                  <m:oMath xmlns:m="http://schemas.openxmlformats.org/officeDocument/2006/math">
                    <m:r>
                      <a:rPr lang="es-AR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𝑊𝑠</m:t>
                    </m:r>
                    <m:d>
                      <m:dPr>
                        <m:ctrlPr>
                          <a:rPr lang="es-AR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AR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AR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s-AR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𝑠𝑎𝑙𝑖𝑑𝑎</m:t>
                            </m:r>
                          </m:sub>
                        </m:sSub>
                      </m:e>
                    </m:d>
                  </m:oMath>
                </a14:m>
                <a:r>
                  <a:rPr lang="es-AR" sz="2000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es una función monótona creciente.</a:t>
                </a:r>
              </a:p>
              <a:p>
                <a:pPr marL="0" indent="0"/>
                <a:endParaRPr lang="es-AR" sz="2000" dirty="0">
                  <a:ea typeface="Cambria Math" panose="02040503050406030204" pitchFamily="18" charset="0"/>
                </a:endParaRPr>
              </a:p>
              <a:p>
                <a:pPr marL="0" indent="0"/>
                <a:r>
                  <a:rPr lang="es-AR" sz="2000" dirty="0">
                    <a:ea typeface="Cambria Math" panose="02040503050406030204" pitchFamily="18" charset="0"/>
                  </a:rPr>
                  <a:t>Se comprueba la hipótesis.</a:t>
                </a:r>
              </a:p>
              <a:p>
                <a:pPr marL="0" indent="0"/>
                <a:endParaRPr lang="es-AR" sz="2000" dirty="0"/>
              </a:p>
              <a:p>
                <a:pPr marL="0" indent="0"/>
                <a:endParaRPr lang="es-AR" sz="2000" dirty="0"/>
              </a:p>
              <a:p>
                <a:pPr marL="0" indent="0"/>
                <a:endParaRPr lang="es-AR" sz="2000" dirty="0"/>
              </a:p>
            </p:txBody>
          </p:sp>
        </mc:Choice>
        <mc:Fallback xmlns="">
          <p:sp>
            <p:nvSpPr>
              <p:cNvPr id="4" name="Marcador de contenido 2">
                <a:extLst>
                  <a:ext uri="{FF2B5EF4-FFF2-40B4-BE49-F238E27FC236}">
                    <a16:creationId xmlns:a16="http://schemas.microsoft.com/office/drawing/2014/main" id="{3AD05A87-EFB4-4414-A487-B6B41C301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247" y="1481471"/>
                <a:ext cx="7759013" cy="3498224"/>
              </a:xfrm>
              <a:prstGeom prst="rect">
                <a:avLst/>
              </a:prstGeom>
              <a:blipFill>
                <a:blip r:embed="rId3"/>
                <a:stretch>
                  <a:fillRect l="-786" t="-505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89306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43;p9">
            <a:extLst>
              <a:ext uri="{FF2B5EF4-FFF2-40B4-BE49-F238E27FC236}">
                <a16:creationId xmlns:a16="http://schemas.microsoft.com/office/drawing/2014/main" id="{3050342D-FDA3-4688-A124-A04102EDBD7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2500" dirty="0">
                <a:latin typeface="Helvetica Neue"/>
                <a:ea typeface="Helvetica Neue"/>
                <a:cs typeface="Helvetica Neue"/>
                <a:sym typeface="Helvetica Neue"/>
              </a:rPr>
              <a:t>N x M/M/1 vs M/M/N: </a:t>
            </a:r>
            <a:r>
              <a:rPr lang="en-US" sz="2500" dirty="0" err="1">
                <a:latin typeface="Helvetica Neue"/>
                <a:ea typeface="Helvetica Neue"/>
                <a:cs typeface="Helvetica Neue"/>
                <a:sym typeface="Helvetica Neue"/>
              </a:rPr>
              <a:t>Justificación</a:t>
            </a:r>
            <a:r>
              <a:rPr lang="en-US" sz="2500" dirty="0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2500" dirty="0" err="1">
                <a:latin typeface="Helvetica Neue"/>
                <a:ea typeface="Helvetica Neue"/>
                <a:cs typeface="Helvetica Neue"/>
                <a:sym typeface="Helvetica Neue"/>
              </a:rPr>
              <a:t>matemática</a:t>
            </a:r>
            <a:endParaRPr sz="25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6251D384-CC66-496B-AED7-EC5B9430A5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171" y="1469953"/>
            <a:ext cx="7803657" cy="3621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5F73D9B5-44DC-415B-85DB-B5E0FEA1470C}"/>
              </a:ext>
            </a:extLst>
          </p:cNvPr>
          <p:cNvSpPr/>
          <p:nvPr/>
        </p:nvSpPr>
        <p:spPr>
          <a:xfrm>
            <a:off x="115838" y="1162176"/>
            <a:ext cx="252184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b="1" dirty="0"/>
              <a:t>Ejemplo 2 x M/M/1 vs M/M/2</a:t>
            </a:r>
          </a:p>
        </p:txBody>
      </p:sp>
    </p:spTree>
    <p:extLst>
      <p:ext uri="{BB962C8B-B14F-4D97-AF65-F5344CB8AC3E}">
        <p14:creationId xmlns:p14="http://schemas.microsoft.com/office/powerpoint/2010/main" val="308577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45;p9">
            <a:extLst>
              <a:ext uri="{FF2B5EF4-FFF2-40B4-BE49-F238E27FC236}">
                <a16:creationId xmlns:a16="http://schemas.microsoft.com/office/drawing/2014/main" id="{54E7C207-5201-4E18-A979-733DC73C1BE0}"/>
              </a:ext>
            </a:extLst>
          </p:cNvPr>
          <p:cNvSpPr txBox="1"/>
          <p:nvPr/>
        </p:nvSpPr>
        <p:spPr>
          <a:xfrm>
            <a:off x="310600" y="1244022"/>
            <a:ext cx="8510400" cy="3823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300" b="1" dirty="0" err="1"/>
              <a:t>Recolección</a:t>
            </a:r>
            <a:r>
              <a:rPr lang="en-US" sz="2300" b="1" dirty="0"/>
              <a:t> de </a:t>
            </a:r>
            <a:r>
              <a:rPr lang="en-US" sz="2300" b="1" dirty="0" err="1"/>
              <a:t>datos</a:t>
            </a:r>
            <a:r>
              <a:rPr lang="en-US" sz="2300" b="1" dirty="0"/>
              <a:t> (2/5)</a:t>
            </a:r>
          </a:p>
          <a:p>
            <a:endParaRPr lang="en-US" sz="2300" b="1" dirty="0"/>
          </a:p>
          <a:p>
            <a:r>
              <a:rPr lang="en-US" sz="2000" dirty="0"/>
              <a:t>Se </a:t>
            </a:r>
            <a:r>
              <a:rPr lang="en-US" sz="2000" dirty="0" err="1"/>
              <a:t>hicieron</a:t>
            </a:r>
            <a:r>
              <a:rPr lang="en-US" sz="2000" dirty="0"/>
              <a:t> </a:t>
            </a:r>
            <a:r>
              <a:rPr lang="en-US" sz="2000" dirty="0" err="1"/>
              <a:t>mediciones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 horas </a:t>
            </a:r>
            <a:r>
              <a:rPr lang="en-US" sz="2000" dirty="0" err="1"/>
              <a:t>representativas</a:t>
            </a:r>
            <a:r>
              <a:rPr lang="en-US" sz="2000" dirty="0"/>
              <a:t> de </a:t>
            </a:r>
            <a:r>
              <a:rPr lang="en-US" sz="2000" dirty="0" err="1"/>
              <a:t>llegadas</a:t>
            </a:r>
            <a:r>
              <a:rPr lang="en-US" sz="2000" dirty="0"/>
              <a:t> de </a:t>
            </a:r>
            <a:r>
              <a:rPr lang="en-US" sz="2000" dirty="0" err="1"/>
              <a:t>clientes</a:t>
            </a:r>
            <a:r>
              <a:rPr lang="en-US" sz="2000" dirty="0"/>
              <a:t>,</a:t>
            </a:r>
            <a:r>
              <a:rPr lang="es-AR" sz="2000" dirty="0"/>
              <a:t> resultando en un </a:t>
            </a:r>
            <a:r>
              <a:rPr lang="es-AR" sz="2000" b="1" dirty="0" err="1"/>
              <a:t>dataset</a:t>
            </a:r>
            <a:r>
              <a:rPr lang="es-AR" sz="2000" b="1" dirty="0"/>
              <a:t> A</a:t>
            </a:r>
            <a:r>
              <a:rPr lang="es-AR" sz="2000" dirty="0"/>
              <a:t> que contiene la hora de llegada de cada cliente.</a:t>
            </a:r>
          </a:p>
          <a:p>
            <a:endParaRPr lang="es-AR" sz="2000" dirty="0"/>
          </a:p>
          <a:p>
            <a:r>
              <a:rPr lang="es-AR" sz="2000" dirty="0"/>
              <a:t>El área de estudio de métodos y tiempos relevó datos de servicio de cuatro cajas representativas. El resultado fue un </a:t>
            </a:r>
            <a:r>
              <a:rPr lang="es-AR" sz="2000" b="1" dirty="0" err="1"/>
              <a:t>dataset</a:t>
            </a:r>
            <a:r>
              <a:rPr lang="es-AR" sz="2000" b="1" dirty="0"/>
              <a:t> B </a:t>
            </a:r>
            <a:r>
              <a:rPr lang="es-AR" sz="2000" dirty="0"/>
              <a:t>con tiempos de servicio de cada caja.</a:t>
            </a:r>
            <a:endParaRPr lang="en-US" sz="2000" dirty="0"/>
          </a:p>
          <a:p>
            <a:endParaRPr lang="en-US" sz="2300" dirty="0"/>
          </a:p>
        </p:txBody>
      </p:sp>
      <p:sp>
        <p:nvSpPr>
          <p:cNvPr id="10" name="Google Shape;43;p9">
            <a:extLst>
              <a:ext uri="{FF2B5EF4-FFF2-40B4-BE49-F238E27FC236}">
                <a16:creationId xmlns:a16="http://schemas.microsoft.com/office/drawing/2014/main" id="{3050342D-FDA3-4688-A124-A04102EDBD7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3200" dirty="0">
                <a:latin typeface="Helvetica Neue"/>
                <a:ea typeface="Helvetica Neue"/>
                <a:cs typeface="Helvetica Neue"/>
                <a:sym typeface="Helvetica Neue"/>
              </a:rPr>
              <a:t>Caso Carrefour: </a:t>
            </a:r>
            <a:r>
              <a:rPr lang="en-US" sz="3200" dirty="0" err="1">
                <a:latin typeface="Helvetica Neue"/>
                <a:ea typeface="Helvetica Neue"/>
                <a:cs typeface="Helvetica Neue"/>
                <a:sym typeface="Helvetica Neue"/>
              </a:rPr>
              <a:t>Enunciado</a:t>
            </a:r>
            <a:endParaRPr sz="32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6979522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43;p9">
            <a:extLst>
              <a:ext uri="{FF2B5EF4-FFF2-40B4-BE49-F238E27FC236}">
                <a16:creationId xmlns:a16="http://schemas.microsoft.com/office/drawing/2014/main" id="{3050342D-FDA3-4688-A124-A04102EDBD7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2800" dirty="0" err="1"/>
              <a:t>Mythbusters</a:t>
            </a:r>
            <a:r>
              <a:rPr lang="en-US" sz="2800" dirty="0"/>
              <a:t> </a:t>
            </a:r>
            <a:r>
              <a:rPr lang="en-US" sz="2800" dirty="0" err="1"/>
              <a:t>Episodio</a:t>
            </a:r>
            <a:r>
              <a:rPr lang="en-US" sz="2800" dirty="0"/>
              <a:t> 5, </a:t>
            </a:r>
            <a:r>
              <a:rPr lang="en-US" sz="2800" dirty="0" err="1"/>
              <a:t>Temporada</a:t>
            </a:r>
            <a:r>
              <a:rPr lang="en-US" sz="2800" dirty="0"/>
              <a:t> 13</a:t>
            </a:r>
            <a:endParaRPr sz="25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4D36D252-248D-4F57-8054-ED5F2A811672}"/>
              </a:ext>
            </a:extLst>
          </p:cNvPr>
          <p:cNvSpPr txBox="1">
            <a:spLocks/>
          </p:cNvSpPr>
          <p:nvPr/>
        </p:nvSpPr>
        <p:spPr>
          <a:xfrm>
            <a:off x="51222" y="1063378"/>
            <a:ext cx="4719175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/>
            <a:r>
              <a:rPr lang="es-AR" sz="2000" dirty="0"/>
              <a:t>Testean empíricamente que: </a:t>
            </a:r>
          </a:p>
          <a:p>
            <a:pPr marL="0" indent="0"/>
            <a:r>
              <a:rPr lang="es-AR" sz="2000" dirty="0"/>
              <a:t>“</a:t>
            </a:r>
            <a:r>
              <a:rPr lang="es-AR" sz="2000" b="1" dirty="0">
                <a:solidFill>
                  <a:srgbClr val="00B050"/>
                </a:solidFill>
              </a:rPr>
              <a:t>N</a:t>
            </a:r>
            <a:r>
              <a:rPr lang="es-AR" sz="2000" dirty="0"/>
              <a:t> x M</a:t>
            </a:r>
            <a:r>
              <a:rPr lang="en-US" sz="2000" dirty="0"/>
              <a:t>/M/1 </a:t>
            </a:r>
            <a:r>
              <a:rPr lang="en-US" sz="2000" b="1" dirty="0">
                <a:solidFill>
                  <a:srgbClr val="FF0000"/>
                </a:solidFill>
              </a:rPr>
              <a:t>MEJOR que </a:t>
            </a:r>
            <a:r>
              <a:rPr lang="en-US" sz="2000" dirty="0"/>
              <a:t>1 x M/M/</a:t>
            </a:r>
            <a:r>
              <a:rPr lang="en-US" sz="2000" b="1" dirty="0">
                <a:solidFill>
                  <a:srgbClr val="00B050"/>
                </a:solidFill>
              </a:rPr>
              <a:t>N</a:t>
            </a:r>
            <a:r>
              <a:rPr lang="en-US" sz="2000" dirty="0"/>
              <a:t>”</a:t>
            </a:r>
            <a:endParaRPr lang="en-US" sz="2000" b="1" dirty="0"/>
          </a:p>
        </p:txBody>
      </p:sp>
      <p:pic>
        <p:nvPicPr>
          <p:cNvPr id="7" name="Picture 2" descr="https://thumbor.forbes.com/thumbor/960x0/https%3A%2F%2Fblogs-images.forbes.com%2Fmerrillbarr%2Ffiles%2F2016%2F03%2FMythBusters-1200x701.jpg">
            <a:extLst>
              <a:ext uri="{FF2B5EF4-FFF2-40B4-BE49-F238E27FC236}">
                <a16:creationId xmlns:a16="http://schemas.microsoft.com/office/drawing/2014/main" id="{6A098D00-2630-48F6-BE14-7F77106C1E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6245" y="2031420"/>
            <a:ext cx="4719175" cy="2757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60909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43;p9">
            <a:extLst>
              <a:ext uri="{FF2B5EF4-FFF2-40B4-BE49-F238E27FC236}">
                <a16:creationId xmlns:a16="http://schemas.microsoft.com/office/drawing/2014/main" id="{3050342D-FDA3-4688-A124-A04102EDBD7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s-AR" sz="2500" i="0" u="none" strike="noStrike" cap="none" dirty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¿Quién tiene razón?</a:t>
            </a:r>
            <a:endParaRPr sz="25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CE6F3B10-C51A-4E8D-95EF-DDBA9B4EF374}"/>
              </a:ext>
            </a:extLst>
          </p:cNvPr>
          <p:cNvSpPr txBox="1">
            <a:spLocks/>
          </p:cNvSpPr>
          <p:nvPr/>
        </p:nvSpPr>
        <p:spPr>
          <a:xfrm>
            <a:off x="154136" y="1191243"/>
            <a:ext cx="8989863" cy="1472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/>
            <a:endParaRPr lang="en-US" sz="1800" dirty="0"/>
          </a:p>
          <a:p>
            <a:pPr marL="0" indent="0"/>
            <a:r>
              <a:rPr lang="en-US" sz="1800" dirty="0"/>
              <a:t>“A </a:t>
            </a:r>
            <a:r>
              <a:rPr lang="en-US" sz="1800" dirty="0" err="1"/>
              <a:t>veces</a:t>
            </a:r>
            <a:r>
              <a:rPr lang="en-US" sz="1800" dirty="0"/>
              <a:t>, la </a:t>
            </a:r>
            <a:r>
              <a:rPr lang="en-US" sz="1800" dirty="0" err="1"/>
              <a:t>psicología</a:t>
            </a:r>
            <a:r>
              <a:rPr lang="en-US" sz="1800" dirty="0"/>
              <a:t> </a:t>
            </a:r>
            <a:r>
              <a:rPr lang="en-US" sz="1800" dirty="0" err="1"/>
              <a:t>en</a:t>
            </a:r>
            <a:r>
              <a:rPr lang="en-US" sz="1800" dirty="0"/>
              <a:t> las </a:t>
            </a:r>
            <a:r>
              <a:rPr lang="en-US" sz="1800" dirty="0" err="1"/>
              <a:t>filas</a:t>
            </a:r>
            <a:r>
              <a:rPr lang="en-US" sz="1800" dirty="0"/>
              <a:t> de </a:t>
            </a:r>
            <a:r>
              <a:rPr lang="en-US" sz="1800" dirty="0" err="1"/>
              <a:t>espera</a:t>
            </a:r>
            <a:r>
              <a:rPr lang="en-US" sz="1800" dirty="0"/>
              <a:t> es </a:t>
            </a:r>
            <a:r>
              <a:rPr lang="en-US" sz="1800" dirty="0" err="1"/>
              <a:t>más</a:t>
            </a:r>
            <a:r>
              <a:rPr lang="en-US" sz="1800" dirty="0"/>
              <a:t> </a:t>
            </a:r>
            <a:r>
              <a:rPr lang="en-US" sz="1800" dirty="0" err="1"/>
              <a:t>imporante</a:t>
            </a:r>
            <a:r>
              <a:rPr lang="en-US" sz="1800" dirty="0"/>
              <a:t> que la </a:t>
            </a:r>
            <a:r>
              <a:rPr lang="en-US" sz="1800" dirty="0" err="1"/>
              <a:t>estadística</a:t>
            </a:r>
            <a:r>
              <a:rPr lang="en-US" sz="1800" dirty="0"/>
              <a:t> </a:t>
            </a:r>
            <a:r>
              <a:rPr lang="en-US" sz="1800" dirty="0" err="1"/>
              <a:t>propia</a:t>
            </a:r>
            <a:r>
              <a:rPr lang="en-US" sz="1800" dirty="0"/>
              <a:t> de </a:t>
            </a:r>
            <a:r>
              <a:rPr lang="en-US" sz="1800" dirty="0" err="1"/>
              <a:t>esperar</a:t>
            </a:r>
            <a:r>
              <a:rPr lang="en-US" sz="1800" dirty="0"/>
              <a:t>.”</a:t>
            </a:r>
            <a:endParaRPr lang="en-US" sz="1800" i="1" dirty="0"/>
          </a:p>
          <a:p>
            <a:pPr marL="1828800" lvl="4" indent="0"/>
            <a:r>
              <a:rPr lang="en-US" b="1" dirty="0"/>
              <a:t>Richard Larson &lt;&lt;Dr. Queue&gt;&gt; </a:t>
            </a:r>
            <a:r>
              <a:rPr lang="en-US" b="1" dirty="0" err="1"/>
              <a:t>Profesor</a:t>
            </a:r>
            <a:r>
              <a:rPr lang="en-US" b="1" dirty="0"/>
              <a:t> del MIT, </a:t>
            </a:r>
            <a:r>
              <a:rPr lang="en-US" b="1" dirty="0" err="1"/>
              <a:t>Investigador</a:t>
            </a:r>
            <a:r>
              <a:rPr lang="en-US" b="1" dirty="0"/>
              <a:t>.</a:t>
            </a:r>
          </a:p>
        </p:txBody>
      </p:sp>
      <p:pic>
        <p:nvPicPr>
          <p:cNvPr id="8" name="Picture 2" descr="Resultado de imagen para richard larson">
            <a:extLst>
              <a:ext uri="{FF2B5EF4-FFF2-40B4-BE49-F238E27FC236}">
                <a16:creationId xmlns:a16="http://schemas.microsoft.com/office/drawing/2014/main" id="{B7DB2AB6-18B5-4E5C-A964-A4701B263C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0089" y="2993101"/>
            <a:ext cx="2069774" cy="2025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ítulo 1">
            <a:extLst>
              <a:ext uri="{FF2B5EF4-FFF2-40B4-BE49-F238E27FC236}">
                <a16:creationId xmlns:a16="http://schemas.microsoft.com/office/drawing/2014/main" id="{84C6AC5C-D2CE-4041-91E9-C5D8C9591D6F}"/>
              </a:ext>
            </a:extLst>
          </p:cNvPr>
          <p:cNvSpPr txBox="1">
            <a:spLocks/>
          </p:cNvSpPr>
          <p:nvPr/>
        </p:nvSpPr>
        <p:spPr>
          <a:xfrm>
            <a:off x="343628" y="3078684"/>
            <a:ext cx="5445647" cy="1854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AR" sz="1800" dirty="0">
                <a:solidFill>
                  <a:schemeClr val="tx1"/>
                </a:solidFill>
              </a:rPr>
              <a:t>* Psicología de filas</a:t>
            </a:r>
            <a:br>
              <a:rPr lang="es-AR" sz="1800" dirty="0">
                <a:solidFill>
                  <a:schemeClr val="tx1"/>
                </a:solidFill>
              </a:rPr>
            </a:br>
            <a:r>
              <a:rPr lang="es-AR" sz="1800" dirty="0">
                <a:solidFill>
                  <a:schemeClr val="tx1"/>
                </a:solidFill>
              </a:rPr>
              <a:t>* “Justicia” en filas</a:t>
            </a:r>
            <a:br>
              <a:rPr lang="es-AR" sz="1800" dirty="0">
                <a:solidFill>
                  <a:schemeClr val="tx1"/>
                </a:solidFill>
              </a:rPr>
            </a:br>
            <a:r>
              <a:rPr lang="es-AR" sz="1800" dirty="0">
                <a:solidFill>
                  <a:schemeClr val="tx1"/>
                </a:solidFill>
              </a:rPr>
              <a:t>* Ajuste cualitativo de modelos estadísticos</a:t>
            </a:r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0346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45;p9">
            <a:extLst>
              <a:ext uri="{FF2B5EF4-FFF2-40B4-BE49-F238E27FC236}">
                <a16:creationId xmlns:a16="http://schemas.microsoft.com/office/drawing/2014/main" id="{54E7C207-5201-4E18-A979-733DC73C1BE0}"/>
              </a:ext>
            </a:extLst>
          </p:cNvPr>
          <p:cNvSpPr txBox="1"/>
          <p:nvPr/>
        </p:nvSpPr>
        <p:spPr>
          <a:xfrm>
            <a:off x="310600" y="1244022"/>
            <a:ext cx="8510400" cy="3823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300" b="1" dirty="0"/>
              <a:t>Gestión de </a:t>
            </a:r>
            <a:r>
              <a:rPr lang="en-US" sz="2300" b="1" dirty="0" err="1"/>
              <a:t>costos</a:t>
            </a:r>
            <a:r>
              <a:rPr lang="en-US" sz="2300" b="1" dirty="0"/>
              <a:t> (3/5)</a:t>
            </a:r>
          </a:p>
          <a:p>
            <a:endParaRPr lang="en-US" sz="2300" b="1" dirty="0"/>
          </a:p>
          <a:p>
            <a:r>
              <a:rPr lang="es-AR" sz="2000" dirty="0"/>
              <a:t>Actualmente las cajas pertenecen a un centro de costos único: que recibe información de otros centros de costos específicos:</a:t>
            </a:r>
          </a:p>
          <a:p>
            <a:endParaRPr lang="es-AR" sz="2300" dirty="0"/>
          </a:p>
          <a:p>
            <a:r>
              <a:rPr lang="es-AR" sz="1500" b="1" dirty="0"/>
              <a:t>Centro de costos CAJA</a:t>
            </a:r>
          </a:p>
          <a:p>
            <a:r>
              <a:rPr lang="es-AR" sz="1500" dirty="0"/>
              <a:t>____ </a:t>
            </a:r>
            <a:r>
              <a:rPr lang="es-AR" sz="1500" i="1" dirty="0">
                <a:solidFill>
                  <a:srgbClr val="FF0000"/>
                </a:solidFill>
              </a:rPr>
              <a:t>De: Centro de costos RRHH</a:t>
            </a:r>
          </a:p>
          <a:p>
            <a:r>
              <a:rPr lang="es-AR" sz="1500" dirty="0"/>
              <a:t>_______* Costo total por empleado (beneficios, sueldo bruto, cargas, seguros,…): </a:t>
            </a:r>
            <a:r>
              <a:rPr lang="es-AR" sz="1500" b="1" dirty="0"/>
              <a:t>$/mes 98.420</a:t>
            </a:r>
          </a:p>
          <a:p>
            <a:r>
              <a:rPr lang="es-AR" sz="1500" dirty="0"/>
              <a:t>____ </a:t>
            </a:r>
            <a:r>
              <a:rPr lang="es-AR" sz="1500" i="1" dirty="0">
                <a:solidFill>
                  <a:srgbClr val="FF0000"/>
                </a:solidFill>
              </a:rPr>
              <a:t>De: Centro de costos Gastos Generales</a:t>
            </a:r>
          </a:p>
          <a:p>
            <a:r>
              <a:rPr lang="es-AR" sz="1500" dirty="0"/>
              <a:t>_______* Consumo de papelería, varios: </a:t>
            </a:r>
            <a:r>
              <a:rPr lang="es-AR" sz="1500" b="1" dirty="0"/>
              <a:t>$/mes 5.530</a:t>
            </a:r>
          </a:p>
          <a:p>
            <a:r>
              <a:rPr lang="es-AR" sz="1500" dirty="0"/>
              <a:t>____ </a:t>
            </a:r>
            <a:r>
              <a:rPr lang="es-AR" sz="1500" i="1" dirty="0">
                <a:solidFill>
                  <a:srgbClr val="FF0000"/>
                </a:solidFill>
              </a:rPr>
              <a:t>De: Centro de costos Limpieza y Mantenimiento</a:t>
            </a:r>
          </a:p>
          <a:p>
            <a:r>
              <a:rPr lang="es-AR" sz="1500" dirty="0">
                <a:solidFill>
                  <a:schemeClr val="tx1"/>
                </a:solidFill>
              </a:rPr>
              <a:t>_______* Mantenimiento de cinta transportadora: </a:t>
            </a:r>
            <a:r>
              <a:rPr lang="es-AR" sz="1500" b="1" dirty="0">
                <a:solidFill>
                  <a:schemeClr val="tx1"/>
                </a:solidFill>
              </a:rPr>
              <a:t>$/mes 1.680</a:t>
            </a:r>
          </a:p>
          <a:p>
            <a:r>
              <a:rPr lang="es-AR" sz="1500" dirty="0">
                <a:solidFill>
                  <a:schemeClr val="tx1"/>
                </a:solidFill>
              </a:rPr>
              <a:t>_______* Limpieza y reparaciones varias de área de trabajo: </a:t>
            </a:r>
            <a:r>
              <a:rPr lang="es-AR" sz="1500" b="1" dirty="0">
                <a:solidFill>
                  <a:schemeClr val="tx1"/>
                </a:solidFill>
              </a:rPr>
              <a:t>$/mes $530</a:t>
            </a:r>
            <a:endParaRPr lang="en-US" sz="1500" b="1" dirty="0">
              <a:solidFill>
                <a:schemeClr val="tx1"/>
              </a:solidFill>
            </a:endParaRPr>
          </a:p>
          <a:p>
            <a:endParaRPr lang="en-US" sz="2300" dirty="0"/>
          </a:p>
        </p:txBody>
      </p:sp>
      <p:sp>
        <p:nvSpPr>
          <p:cNvPr id="10" name="Google Shape;43;p9">
            <a:extLst>
              <a:ext uri="{FF2B5EF4-FFF2-40B4-BE49-F238E27FC236}">
                <a16:creationId xmlns:a16="http://schemas.microsoft.com/office/drawing/2014/main" id="{3050342D-FDA3-4688-A124-A04102EDBD7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3200" dirty="0">
                <a:latin typeface="Helvetica Neue"/>
                <a:ea typeface="Helvetica Neue"/>
                <a:cs typeface="Helvetica Neue"/>
                <a:sym typeface="Helvetica Neue"/>
              </a:rPr>
              <a:t>Caso Carrefour: </a:t>
            </a:r>
            <a:r>
              <a:rPr lang="en-US" sz="3200" dirty="0" err="1">
                <a:latin typeface="Helvetica Neue"/>
                <a:ea typeface="Helvetica Neue"/>
                <a:cs typeface="Helvetica Neue"/>
                <a:sym typeface="Helvetica Neue"/>
              </a:rPr>
              <a:t>Enunciado</a:t>
            </a:r>
            <a:endParaRPr sz="32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057839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45;p9">
            <a:extLst>
              <a:ext uri="{FF2B5EF4-FFF2-40B4-BE49-F238E27FC236}">
                <a16:creationId xmlns:a16="http://schemas.microsoft.com/office/drawing/2014/main" id="{54E7C207-5201-4E18-A979-733DC73C1BE0}"/>
              </a:ext>
            </a:extLst>
          </p:cNvPr>
          <p:cNvSpPr txBox="1"/>
          <p:nvPr/>
        </p:nvSpPr>
        <p:spPr>
          <a:xfrm>
            <a:off x="310600" y="1244022"/>
            <a:ext cx="8510400" cy="3823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300" b="1" dirty="0" err="1"/>
              <a:t>Procesos</a:t>
            </a:r>
            <a:r>
              <a:rPr lang="en-US" sz="2300" b="1" dirty="0"/>
              <a:t> y </a:t>
            </a:r>
            <a:r>
              <a:rPr lang="en-US" sz="2300" b="1" dirty="0" err="1"/>
              <a:t>postventa</a:t>
            </a:r>
            <a:r>
              <a:rPr lang="en-US" sz="2300" b="1" dirty="0"/>
              <a:t> (4/5)</a:t>
            </a:r>
          </a:p>
          <a:p>
            <a:endParaRPr lang="es-AR" sz="2000" dirty="0"/>
          </a:p>
          <a:p>
            <a:r>
              <a:rPr lang="es-AR" sz="2000" dirty="0"/>
              <a:t>El costo de oportunidad se estima en 38$/cliente. </a:t>
            </a:r>
          </a:p>
          <a:p>
            <a:endParaRPr lang="es-AR" sz="2000" dirty="0"/>
          </a:p>
          <a:p>
            <a:r>
              <a:rPr lang="es-AR" sz="2000" dirty="0"/>
              <a:t>La estimación surge de la suposición de pérdida de ventas diarias por tener el sistema cargado. </a:t>
            </a:r>
          </a:p>
          <a:p>
            <a:endParaRPr lang="es-AR" sz="2000" dirty="0"/>
          </a:p>
          <a:p>
            <a:r>
              <a:rPr lang="es-AR" sz="2000" dirty="0"/>
              <a:t>Por lo tanto, el número se obtiene de la correlación entre la cantidad de personas en el sistema y un coeficiente que mide la desaceleración en ventas.</a:t>
            </a:r>
          </a:p>
        </p:txBody>
      </p:sp>
      <p:sp>
        <p:nvSpPr>
          <p:cNvPr id="10" name="Google Shape;43;p9">
            <a:extLst>
              <a:ext uri="{FF2B5EF4-FFF2-40B4-BE49-F238E27FC236}">
                <a16:creationId xmlns:a16="http://schemas.microsoft.com/office/drawing/2014/main" id="{3050342D-FDA3-4688-A124-A04102EDBD7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3200" dirty="0">
                <a:latin typeface="Helvetica Neue"/>
                <a:ea typeface="Helvetica Neue"/>
                <a:cs typeface="Helvetica Neue"/>
                <a:sym typeface="Helvetica Neue"/>
              </a:rPr>
              <a:t>Caso Carrefour: </a:t>
            </a:r>
            <a:r>
              <a:rPr lang="en-US" sz="3200" dirty="0" err="1">
                <a:latin typeface="Helvetica Neue"/>
                <a:ea typeface="Helvetica Neue"/>
                <a:cs typeface="Helvetica Neue"/>
                <a:sym typeface="Helvetica Neue"/>
              </a:rPr>
              <a:t>Enunciado</a:t>
            </a:r>
            <a:endParaRPr sz="32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348677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45;p9">
            <a:extLst>
              <a:ext uri="{FF2B5EF4-FFF2-40B4-BE49-F238E27FC236}">
                <a16:creationId xmlns:a16="http://schemas.microsoft.com/office/drawing/2014/main" id="{54E7C207-5201-4E18-A979-733DC73C1BE0}"/>
              </a:ext>
            </a:extLst>
          </p:cNvPr>
          <p:cNvSpPr txBox="1"/>
          <p:nvPr/>
        </p:nvSpPr>
        <p:spPr>
          <a:xfrm>
            <a:off x="310600" y="1244022"/>
            <a:ext cx="8510400" cy="3823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300" b="1" dirty="0" err="1"/>
              <a:t>Alternativas</a:t>
            </a:r>
            <a:r>
              <a:rPr lang="en-US" sz="2300" b="1" dirty="0"/>
              <a:t> de </a:t>
            </a:r>
            <a:r>
              <a:rPr lang="en-US" sz="2300" b="1" dirty="0" err="1"/>
              <a:t>mejora</a:t>
            </a:r>
            <a:r>
              <a:rPr lang="en-US" sz="2300" b="1" dirty="0"/>
              <a:t> </a:t>
            </a:r>
            <a:r>
              <a:rPr lang="en-US" sz="2300" b="1" dirty="0" err="1"/>
              <a:t>propuestas</a:t>
            </a:r>
            <a:r>
              <a:rPr lang="en-US" sz="2300" b="1" dirty="0"/>
              <a:t> (5/5)</a:t>
            </a:r>
          </a:p>
          <a:p>
            <a:endParaRPr lang="es-AR" sz="2000" dirty="0"/>
          </a:p>
          <a:p>
            <a:r>
              <a:rPr lang="es-AR" sz="2000" b="1" dirty="0">
                <a:solidFill>
                  <a:schemeClr val="tx1"/>
                </a:solidFill>
              </a:rPr>
              <a:t>Alternativa </a:t>
            </a:r>
            <a:r>
              <a:rPr lang="en-US" sz="2000" b="1" dirty="0">
                <a:solidFill>
                  <a:schemeClr val="tx1"/>
                </a:solidFill>
              </a:rPr>
              <a:t>#1: </a:t>
            </a:r>
            <a:r>
              <a:rPr lang="en-US" sz="2000" dirty="0" err="1">
                <a:solidFill>
                  <a:schemeClr val="tx1"/>
                </a:solidFill>
              </a:rPr>
              <a:t>Agregar</a:t>
            </a:r>
            <a:r>
              <a:rPr lang="en-US" sz="2000" dirty="0">
                <a:solidFill>
                  <a:schemeClr val="tx1"/>
                </a:solidFill>
              </a:rPr>
              <a:t> “N” </a:t>
            </a:r>
            <a:r>
              <a:rPr lang="en-US" sz="2000" dirty="0" err="1">
                <a:solidFill>
                  <a:schemeClr val="tx1"/>
                </a:solidFill>
              </a:rPr>
              <a:t>cajas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s-AR" sz="2000" dirty="0">
                <a:solidFill>
                  <a:schemeClr val="tx1"/>
                </a:solidFill>
              </a:rPr>
              <a:t>adicionales. Esto conlleva la siguiente inversión por caja:</a:t>
            </a:r>
          </a:p>
          <a:p>
            <a:r>
              <a:rPr lang="es-AR" sz="2000" dirty="0">
                <a:solidFill>
                  <a:schemeClr val="tx1"/>
                </a:solidFill>
              </a:rPr>
              <a:t>_ Preparación total del espacio: </a:t>
            </a:r>
            <a:r>
              <a:rPr lang="es-AR" sz="2000" b="1" dirty="0">
                <a:solidFill>
                  <a:schemeClr val="tx1"/>
                </a:solidFill>
              </a:rPr>
              <a:t>$ 82.300</a:t>
            </a:r>
          </a:p>
          <a:p>
            <a:r>
              <a:rPr lang="es-AR" sz="2000" dirty="0">
                <a:solidFill>
                  <a:schemeClr val="tx1"/>
                </a:solidFill>
              </a:rPr>
              <a:t>_ Equipos y tecnología de caja: </a:t>
            </a:r>
            <a:r>
              <a:rPr lang="es-AR" sz="2000" b="1" dirty="0">
                <a:solidFill>
                  <a:schemeClr val="tx1"/>
                </a:solidFill>
              </a:rPr>
              <a:t>$ 250.500</a:t>
            </a:r>
          </a:p>
          <a:p>
            <a:r>
              <a:rPr lang="es-AR" sz="2000" dirty="0">
                <a:solidFill>
                  <a:schemeClr val="tx1"/>
                </a:solidFill>
              </a:rPr>
              <a:t>_ Actualización de procesos, calidad del sector: </a:t>
            </a:r>
            <a:r>
              <a:rPr lang="es-AR" sz="2000" b="1" dirty="0">
                <a:solidFill>
                  <a:schemeClr val="tx1"/>
                </a:solidFill>
              </a:rPr>
              <a:t>$ 25.600</a:t>
            </a:r>
          </a:p>
          <a:p>
            <a:r>
              <a:rPr lang="es-AR" sz="2000" i="1" dirty="0">
                <a:solidFill>
                  <a:schemeClr val="tx1"/>
                </a:solidFill>
              </a:rPr>
              <a:t>La inversión se amortiza en 10 años.</a:t>
            </a:r>
          </a:p>
          <a:p>
            <a:endParaRPr lang="es-AR" sz="2000" dirty="0">
              <a:solidFill>
                <a:schemeClr val="tx1"/>
              </a:solidFill>
            </a:endParaRPr>
          </a:p>
          <a:p>
            <a:r>
              <a:rPr lang="es-AR" sz="2000" dirty="0">
                <a:solidFill>
                  <a:schemeClr val="tx1"/>
                </a:solidFill>
              </a:rPr>
              <a:t>El espacio del que se dispone permite agregar hasta 5 cajas adicionales.</a:t>
            </a:r>
          </a:p>
        </p:txBody>
      </p:sp>
      <p:sp>
        <p:nvSpPr>
          <p:cNvPr id="10" name="Google Shape;43;p9">
            <a:extLst>
              <a:ext uri="{FF2B5EF4-FFF2-40B4-BE49-F238E27FC236}">
                <a16:creationId xmlns:a16="http://schemas.microsoft.com/office/drawing/2014/main" id="{3050342D-FDA3-4688-A124-A04102EDBD7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3200" dirty="0">
                <a:latin typeface="Helvetica Neue"/>
                <a:ea typeface="Helvetica Neue"/>
                <a:cs typeface="Helvetica Neue"/>
                <a:sym typeface="Helvetica Neue"/>
              </a:rPr>
              <a:t>Caso Carrefour: </a:t>
            </a:r>
            <a:r>
              <a:rPr lang="en-US" sz="3200" dirty="0" err="1">
                <a:latin typeface="Helvetica Neue"/>
                <a:ea typeface="Helvetica Neue"/>
                <a:cs typeface="Helvetica Neue"/>
                <a:sym typeface="Helvetica Neue"/>
              </a:rPr>
              <a:t>Enunciado</a:t>
            </a:r>
            <a:endParaRPr sz="32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176315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45;p9">
            <a:extLst>
              <a:ext uri="{FF2B5EF4-FFF2-40B4-BE49-F238E27FC236}">
                <a16:creationId xmlns:a16="http://schemas.microsoft.com/office/drawing/2014/main" id="{54E7C207-5201-4E18-A979-733DC73C1BE0}"/>
              </a:ext>
            </a:extLst>
          </p:cNvPr>
          <p:cNvSpPr txBox="1"/>
          <p:nvPr/>
        </p:nvSpPr>
        <p:spPr>
          <a:xfrm>
            <a:off x="310600" y="1244022"/>
            <a:ext cx="8510400" cy="3823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300" b="1" dirty="0" err="1"/>
              <a:t>Alternativas</a:t>
            </a:r>
            <a:r>
              <a:rPr lang="en-US" sz="2300" b="1" dirty="0"/>
              <a:t> de </a:t>
            </a:r>
            <a:r>
              <a:rPr lang="en-US" sz="2300" b="1" dirty="0" err="1"/>
              <a:t>mejora</a:t>
            </a:r>
            <a:r>
              <a:rPr lang="en-US" sz="2300" b="1" dirty="0"/>
              <a:t> </a:t>
            </a:r>
            <a:r>
              <a:rPr lang="en-US" sz="2300" b="1" dirty="0" err="1"/>
              <a:t>propuestas</a:t>
            </a:r>
            <a:r>
              <a:rPr lang="en-US" sz="2300" b="1" dirty="0"/>
              <a:t> (5/5)</a:t>
            </a:r>
          </a:p>
          <a:p>
            <a:endParaRPr lang="es-AR" sz="2000" dirty="0"/>
          </a:p>
          <a:p>
            <a:r>
              <a:rPr lang="es-AR" sz="2000" b="1" dirty="0">
                <a:solidFill>
                  <a:schemeClr val="tx1"/>
                </a:solidFill>
              </a:rPr>
              <a:t>Alternativa </a:t>
            </a:r>
            <a:r>
              <a:rPr lang="en-US" sz="2000" b="1" dirty="0">
                <a:solidFill>
                  <a:schemeClr val="tx1"/>
                </a:solidFill>
              </a:rPr>
              <a:t>#2: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Cambiar</a:t>
            </a:r>
            <a:r>
              <a:rPr lang="en-US" sz="2000" dirty="0">
                <a:solidFill>
                  <a:schemeClr val="tx1"/>
                </a:solidFill>
              </a:rPr>
              <a:t> el Sistema de </a:t>
            </a:r>
            <a:r>
              <a:rPr lang="en-US" sz="2000" dirty="0" err="1">
                <a:solidFill>
                  <a:schemeClr val="tx1"/>
                </a:solidFill>
              </a:rPr>
              <a:t>cajas</a:t>
            </a:r>
            <a:r>
              <a:rPr lang="en-US" sz="2000" dirty="0">
                <a:solidFill>
                  <a:schemeClr val="tx1"/>
                </a:solidFill>
              </a:rPr>
              <a:t> a una fila </a:t>
            </a:r>
            <a:r>
              <a:rPr lang="en-US" sz="2000" dirty="0" err="1">
                <a:solidFill>
                  <a:schemeClr val="tx1"/>
                </a:solidFill>
              </a:rPr>
              <a:t>única</a:t>
            </a:r>
            <a:r>
              <a:rPr lang="en-US" sz="2000" dirty="0">
                <a:solidFill>
                  <a:schemeClr val="tx1"/>
                </a:solidFill>
              </a:rPr>
              <a:t> que </a:t>
            </a:r>
            <a:r>
              <a:rPr lang="en-US" sz="2000" dirty="0" err="1">
                <a:solidFill>
                  <a:schemeClr val="tx1"/>
                </a:solidFill>
              </a:rPr>
              <a:t>distribuya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s-AR" sz="2000" dirty="0">
                <a:solidFill>
                  <a:schemeClr val="tx1"/>
                </a:solidFill>
              </a:rPr>
              <a:t>clientes</a:t>
            </a:r>
            <a:r>
              <a:rPr lang="en-US" sz="2000" dirty="0">
                <a:solidFill>
                  <a:schemeClr val="tx1"/>
                </a:solidFill>
              </a:rPr>
              <a:t> de </a:t>
            </a:r>
            <a:r>
              <a:rPr lang="en-US" sz="2000" dirty="0" err="1">
                <a:solidFill>
                  <a:schemeClr val="tx1"/>
                </a:solidFill>
              </a:rPr>
              <a:t>manera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homogénea</a:t>
            </a:r>
            <a:r>
              <a:rPr lang="en-US" sz="2000" dirty="0">
                <a:solidFill>
                  <a:schemeClr val="tx1"/>
                </a:solidFill>
              </a:rPr>
              <a:t>. Para </a:t>
            </a:r>
            <a:r>
              <a:rPr lang="en-US" sz="2000" dirty="0" err="1">
                <a:solidFill>
                  <a:schemeClr val="tx1"/>
                </a:solidFill>
              </a:rPr>
              <a:t>lograrlo</a:t>
            </a:r>
            <a:r>
              <a:rPr lang="en-US" sz="2000" dirty="0">
                <a:solidFill>
                  <a:schemeClr val="tx1"/>
                </a:solidFill>
              </a:rPr>
              <a:t> se </a:t>
            </a:r>
            <a:r>
              <a:rPr lang="en-US" sz="2000" dirty="0" err="1">
                <a:solidFill>
                  <a:schemeClr val="tx1"/>
                </a:solidFill>
              </a:rPr>
              <a:t>necesita</a:t>
            </a:r>
            <a:r>
              <a:rPr lang="en-US" sz="2000" dirty="0">
                <a:solidFill>
                  <a:schemeClr val="tx1"/>
                </a:solidFill>
              </a:rPr>
              <a:t>: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r>
              <a:rPr lang="en-US" sz="1800" dirty="0">
                <a:solidFill>
                  <a:schemeClr val="tx1"/>
                </a:solidFill>
              </a:rPr>
              <a:t>_</a:t>
            </a:r>
            <a:r>
              <a:rPr lang="en-US" sz="1800" dirty="0" err="1">
                <a:solidFill>
                  <a:schemeClr val="tx1"/>
                </a:solidFill>
              </a:rPr>
              <a:t>Inversión</a:t>
            </a:r>
            <a:r>
              <a:rPr lang="en-US" sz="1800" dirty="0">
                <a:solidFill>
                  <a:schemeClr val="tx1"/>
                </a:solidFill>
              </a:rPr>
              <a:t> de </a:t>
            </a:r>
            <a:r>
              <a:rPr lang="en-US" sz="1800" b="1" dirty="0">
                <a:solidFill>
                  <a:schemeClr val="tx1"/>
                </a:solidFill>
              </a:rPr>
              <a:t>$ 75.600 </a:t>
            </a:r>
            <a:r>
              <a:rPr lang="en-US" sz="1800" dirty="0" err="1">
                <a:solidFill>
                  <a:schemeClr val="tx1"/>
                </a:solidFill>
              </a:rPr>
              <a:t>en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actualización</a:t>
            </a:r>
            <a:r>
              <a:rPr lang="en-US" sz="1800" dirty="0">
                <a:solidFill>
                  <a:schemeClr val="tx1"/>
                </a:solidFill>
              </a:rPr>
              <a:t> del </a:t>
            </a:r>
            <a:r>
              <a:rPr lang="en-US" sz="1800" dirty="0" err="1">
                <a:solidFill>
                  <a:schemeClr val="tx1"/>
                </a:solidFill>
              </a:rPr>
              <a:t>espacio</a:t>
            </a:r>
            <a:r>
              <a:rPr lang="en-US" sz="1800" dirty="0">
                <a:solidFill>
                  <a:schemeClr val="tx1"/>
                </a:solidFill>
              </a:rPr>
              <a:t> de </a:t>
            </a:r>
            <a:r>
              <a:rPr lang="en-US" sz="1800" dirty="0" err="1">
                <a:solidFill>
                  <a:schemeClr val="tx1"/>
                </a:solidFill>
              </a:rPr>
              <a:t>trabajo</a:t>
            </a:r>
            <a:r>
              <a:rPr lang="en-US" sz="1800" dirty="0">
                <a:solidFill>
                  <a:schemeClr val="tx1"/>
                </a:solidFill>
              </a:rPr>
              <a:t> y </a:t>
            </a:r>
            <a:r>
              <a:rPr lang="en-US" sz="1800" dirty="0" err="1">
                <a:solidFill>
                  <a:schemeClr val="tx1"/>
                </a:solidFill>
              </a:rPr>
              <a:t>procesos</a:t>
            </a:r>
            <a:r>
              <a:rPr lang="en-US" sz="1800" dirty="0">
                <a:solidFill>
                  <a:schemeClr val="tx1"/>
                </a:solidFill>
              </a:rPr>
              <a:t> con una </a:t>
            </a:r>
            <a:r>
              <a:rPr lang="en-US" sz="1800" dirty="0" err="1">
                <a:solidFill>
                  <a:schemeClr val="tx1"/>
                </a:solidFill>
              </a:rPr>
              <a:t>amortización</a:t>
            </a:r>
            <a:r>
              <a:rPr lang="en-US" sz="1800" dirty="0">
                <a:solidFill>
                  <a:schemeClr val="tx1"/>
                </a:solidFill>
              </a:rPr>
              <a:t> de 10 </a:t>
            </a:r>
            <a:r>
              <a:rPr lang="en-US" sz="1800" dirty="0" err="1">
                <a:solidFill>
                  <a:schemeClr val="tx1"/>
                </a:solidFill>
              </a:rPr>
              <a:t>años</a:t>
            </a:r>
            <a:r>
              <a:rPr lang="en-US" sz="1800" dirty="0">
                <a:solidFill>
                  <a:schemeClr val="tx1"/>
                </a:solidFill>
              </a:rPr>
              <a:t>.</a:t>
            </a:r>
            <a:br>
              <a:rPr lang="en-US" sz="1800" dirty="0">
                <a:solidFill>
                  <a:schemeClr val="tx1"/>
                </a:solidFill>
              </a:rPr>
            </a:br>
            <a:endParaRPr lang="en-US" sz="1800" dirty="0">
              <a:solidFill>
                <a:schemeClr val="tx1"/>
              </a:solidFill>
            </a:endParaRPr>
          </a:p>
          <a:p>
            <a:r>
              <a:rPr lang="en-US" sz="1800" dirty="0">
                <a:solidFill>
                  <a:schemeClr val="tx1"/>
                </a:solidFill>
              </a:rPr>
              <a:t>_Roles </a:t>
            </a:r>
            <a:r>
              <a:rPr lang="en-US" sz="1800" dirty="0" err="1">
                <a:solidFill>
                  <a:schemeClr val="tx1"/>
                </a:solidFill>
              </a:rPr>
              <a:t>adicionales</a:t>
            </a:r>
            <a:r>
              <a:rPr lang="en-US" sz="1800" dirty="0">
                <a:solidFill>
                  <a:schemeClr val="tx1"/>
                </a:solidFill>
              </a:rPr>
              <a:t>: </a:t>
            </a:r>
            <a:r>
              <a:rPr lang="en-US" sz="1800" b="1" dirty="0" err="1">
                <a:solidFill>
                  <a:schemeClr val="tx1"/>
                </a:solidFill>
              </a:rPr>
              <a:t>cuatro</a:t>
            </a:r>
            <a:r>
              <a:rPr lang="en-US" sz="1800" b="1" dirty="0">
                <a:solidFill>
                  <a:schemeClr val="tx1"/>
                </a:solidFill>
              </a:rPr>
              <a:t> personas </a:t>
            </a:r>
            <a:r>
              <a:rPr lang="en-US" sz="1800" dirty="0" err="1">
                <a:solidFill>
                  <a:schemeClr val="tx1"/>
                </a:solidFill>
              </a:rPr>
              <a:t>encargadas</a:t>
            </a:r>
            <a:r>
              <a:rPr lang="en-US" sz="1800" dirty="0">
                <a:solidFill>
                  <a:schemeClr val="tx1"/>
                </a:solidFill>
              </a:rPr>
              <a:t> de </a:t>
            </a:r>
            <a:r>
              <a:rPr lang="en-US" sz="1800" dirty="0" err="1">
                <a:solidFill>
                  <a:schemeClr val="tx1"/>
                </a:solidFill>
              </a:rPr>
              <a:t>organizar</a:t>
            </a:r>
            <a:r>
              <a:rPr lang="en-US" sz="1800" dirty="0">
                <a:solidFill>
                  <a:schemeClr val="tx1"/>
                </a:solidFill>
              </a:rPr>
              <a:t> y </a:t>
            </a:r>
            <a:r>
              <a:rPr lang="en-US" sz="1800" dirty="0" err="1">
                <a:solidFill>
                  <a:schemeClr val="tx1"/>
                </a:solidFill>
              </a:rPr>
              <a:t>distribuir</a:t>
            </a:r>
            <a:r>
              <a:rPr lang="en-US" sz="1800" dirty="0">
                <a:solidFill>
                  <a:schemeClr val="tx1"/>
                </a:solidFill>
              </a:rPr>
              <a:t> a los </a:t>
            </a:r>
            <a:r>
              <a:rPr lang="en-US" sz="1800" dirty="0" err="1">
                <a:solidFill>
                  <a:schemeClr val="tx1"/>
                </a:solidFill>
              </a:rPr>
              <a:t>clientes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en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cada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caja</a:t>
            </a:r>
            <a:r>
              <a:rPr lang="en-US" sz="1800" dirty="0">
                <a:solidFill>
                  <a:schemeClr val="tx1"/>
                </a:solidFill>
              </a:rPr>
              <a:t>. El </a:t>
            </a:r>
            <a:r>
              <a:rPr lang="en-US" sz="1800" dirty="0" err="1">
                <a:solidFill>
                  <a:schemeClr val="tx1"/>
                </a:solidFill>
              </a:rPr>
              <a:t>gasto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adicional</a:t>
            </a:r>
            <a:r>
              <a:rPr lang="en-US" sz="1800" dirty="0">
                <a:solidFill>
                  <a:schemeClr val="tx1"/>
                </a:solidFill>
              </a:rPr>
              <a:t> por </a:t>
            </a:r>
            <a:r>
              <a:rPr lang="en-US" sz="1800" dirty="0" err="1">
                <a:solidFill>
                  <a:schemeClr val="tx1"/>
                </a:solidFill>
              </a:rPr>
              <a:t>mes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impacta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en</a:t>
            </a:r>
            <a:r>
              <a:rPr lang="en-US" sz="1800" dirty="0">
                <a:solidFill>
                  <a:schemeClr val="tx1"/>
                </a:solidFill>
              </a:rPr>
              <a:t> dos </a:t>
            </a:r>
            <a:r>
              <a:rPr lang="en-US" sz="1800" dirty="0" err="1">
                <a:solidFill>
                  <a:schemeClr val="tx1"/>
                </a:solidFill>
              </a:rPr>
              <a:t>centros</a:t>
            </a:r>
            <a:r>
              <a:rPr lang="en-US" sz="1800" dirty="0">
                <a:solidFill>
                  <a:schemeClr val="tx1"/>
                </a:solidFill>
              </a:rPr>
              <a:t> de </a:t>
            </a:r>
            <a:r>
              <a:rPr lang="en-US" sz="1800" dirty="0" err="1">
                <a:solidFill>
                  <a:schemeClr val="tx1"/>
                </a:solidFill>
              </a:rPr>
              <a:t>costos</a:t>
            </a:r>
            <a:r>
              <a:rPr lang="en-US" sz="1800" dirty="0">
                <a:solidFill>
                  <a:schemeClr val="tx1"/>
                </a:solidFill>
              </a:rPr>
              <a:t>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$/</a:t>
            </a:r>
            <a:r>
              <a:rPr lang="en-US" sz="1800" dirty="0" err="1">
                <a:solidFill>
                  <a:schemeClr val="tx1"/>
                </a:solidFill>
              </a:rPr>
              <a:t>mes</a:t>
            </a:r>
            <a:r>
              <a:rPr lang="en-US" sz="1800" dirty="0">
                <a:solidFill>
                  <a:schemeClr val="tx1"/>
                </a:solidFill>
              </a:rPr>
              <a:t> 80.300 </a:t>
            </a:r>
            <a:r>
              <a:rPr lang="en-US" sz="1800" dirty="0" err="1">
                <a:solidFill>
                  <a:schemeClr val="tx1"/>
                </a:solidFill>
              </a:rPr>
              <a:t>adicionales</a:t>
            </a:r>
            <a:r>
              <a:rPr lang="en-US" sz="1800" dirty="0">
                <a:solidFill>
                  <a:schemeClr val="tx1"/>
                </a:solidFill>
              </a:rPr>
              <a:t> por </a:t>
            </a:r>
            <a:r>
              <a:rPr lang="en-US" sz="1800" dirty="0" err="1">
                <a:solidFill>
                  <a:schemeClr val="tx1"/>
                </a:solidFill>
              </a:rPr>
              <a:t>cada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rol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en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centro</a:t>
            </a:r>
            <a:r>
              <a:rPr lang="en-US" sz="1800" dirty="0">
                <a:solidFill>
                  <a:schemeClr val="tx1"/>
                </a:solidFill>
              </a:rPr>
              <a:t> de </a:t>
            </a:r>
            <a:r>
              <a:rPr lang="en-US" sz="1800" dirty="0" err="1">
                <a:solidFill>
                  <a:schemeClr val="tx1"/>
                </a:solidFill>
              </a:rPr>
              <a:t>costos</a:t>
            </a:r>
            <a:r>
              <a:rPr lang="en-US" sz="1800" dirty="0">
                <a:solidFill>
                  <a:schemeClr val="tx1"/>
                </a:solidFill>
              </a:rPr>
              <a:t> RRHH.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Un </a:t>
            </a:r>
            <a:r>
              <a:rPr lang="en-US" sz="1800" dirty="0" err="1">
                <a:solidFill>
                  <a:schemeClr val="tx1"/>
                </a:solidFill>
              </a:rPr>
              <a:t>aumento</a:t>
            </a:r>
            <a:r>
              <a:rPr lang="en-US" sz="1800" dirty="0">
                <a:solidFill>
                  <a:schemeClr val="tx1"/>
                </a:solidFill>
              </a:rPr>
              <a:t> del 10% </a:t>
            </a:r>
            <a:r>
              <a:rPr lang="en-US" sz="1800" dirty="0" err="1">
                <a:solidFill>
                  <a:schemeClr val="tx1"/>
                </a:solidFill>
              </a:rPr>
              <a:t>en</a:t>
            </a:r>
            <a:r>
              <a:rPr lang="en-US" sz="1800" dirty="0">
                <a:solidFill>
                  <a:schemeClr val="tx1"/>
                </a:solidFill>
              </a:rPr>
              <a:t> Centro de </a:t>
            </a:r>
            <a:r>
              <a:rPr lang="en-US" sz="1800" dirty="0" err="1">
                <a:solidFill>
                  <a:schemeClr val="tx1"/>
                </a:solidFill>
              </a:rPr>
              <a:t>costos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gastos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generales</a:t>
            </a:r>
            <a:r>
              <a:rPr lang="en-US" sz="18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0" name="Google Shape;43;p9">
            <a:extLst>
              <a:ext uri="{FF2B5EF4-FFF2-40B4-BE49-F238E27FC236}">
                <a16:creationId xmlns:a16="http://schemas.microsoft.com/office/drawing/2014/main" id="{3050342D-FDA3-4688-A124-A04102EDBD7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3200" dirty="0">
                <a:latin typeface="Helvetica Neue"/>
                <a:ea typeface="Helvetica Neue"/>
                <a:cs typeface="Helvetica Neue"/>
                <a:sym typeface="Helvetica Neue"/>
              </a:rPr>
              <a:t>Caso Carrefour: </a:t>
            </a:r>
            <a:r>
              <a:rPr lang="en-US" sz="3200" dirty="0" err="1">
                <a:latin typeface="Helvetica Neue"/>
                <a:ea typeface="Helvetica Neue"/>
                <a:cs typeface="Helvetica Neue"/>
                <a:sym typeface="Helvetica Neue"/>
              </a:rPr>
              <a:t>Enunciado</a:t>
            </a:r>
            <a:endParaRPr sz="32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8733085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Google Shape;45;p9">
                <a:extLst>
                  <a:ext uri="{FF2B5EF4-FFF2-40B4-BE49-F238E27FC236}">
                    <a16:creationId xmlns:a16="http://schemas.microsoft.com/office/drawing/2014/main" id="{54E7C207-5201-4E18-A979-733DC73C1BE0}"/>
                  </a:ext>
                </a:extLst>
              </p:cNvPr>
              <p:cNvSpPr txBox="1"/>
              <p:nvPr/>
            </p:nvSpPr>
            <p:spPr>
              <a:xfrm>
                <a:off x="316244" y="1244023"/>
                <a:ext cx="8510400" cy="318122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r>
                  <a:rPr lang="en-US" sz="1800" b="1" dirty="0">
                    <a:solidFill>
                      <a:schemeClr val="tx1"/>
                    </a:solidFill>
                  </a:rPr>
                  <a:t>Dataset A: </a:t>
                </a:r>
                <a:r>
                  <a:rPr lang="en-US" sz="1800" dirty="0">
                    <a:solidFill>
                      <a:schemeClr val="tx1"/>
                    </a:solidFill>
                  </a:rPr>
                  <a:t>horas de </a:t>
                </a:r>
                <a:r>
                  <a:rPr lang="en-US" sz="1800" dirty="0" err="1">
                    <a:solidFill>
                      <a:schemeClr val="tx1"/>
                    </a:solidFill>
                  </a:rPr>
                  <a:t>llegadas</a:t>
                </a:r>
                <a:r>
                  <a:rPr lang="en-US" sz="1800" dirty="0">
                    <a:solidFill>
                      <a:schemeClr val="tx1"/>
                    </a:solidFill>
                  </a:rPr>
                  <a:t>.</a:t>
                </a:r>
              </a:p>
              <a:p>
                <a:endParaRPr lang="en-US" sz="1800" dirty="0">
                  <a:solidFill>
                    <a:schemeClr val="tx1"/>
                  </a:solidFill>
                </a:endParaRPr>
              </a:p>
              <a:p>
                <a:r>
                  <a:rPr lang="en-US" sz="1800" dirty="0" err="1">
                    <a:solidFill>
                      <a:schemeClr val="tx1"/>
                    </a:solidFill>
                  </a:rPr>
                  <a:t>Suponiendo</a:t>
                </a:r>
                <a:r>
                  <a:rPr lang="en-US" sz="1800" dirty="0">
                    <a:solidFill>
                      <a:schemeClr val="tx1"/>
                    </a:solidFill>
                  </a:rPr>
                  <a:t> que los </a:t>
                </a:r>
                <a:r>
                  <a:rPr lang="en-US" sz="1800" dirty="0" err="1">
                    <a:solidFill>
                      <a:schemeClr val="tx1"/>
                    </a:solidFill>
                  </a:rPr>
                  <a:t>datos</a:t>
                </a:r>
                <a:r>
                  <a:rPr lang="en-US" sz="1800" dirty="0">
                    <a:solidFill>
                      <a:schemeClr val="tx1"/>
                    </a:solidFill>
                  </a:rPr>
                  <a:t> se </a:t>
                </a:r>
                <a:r>
                  <a:rPr lang="en-US" sz="1800" dirty="0" err="1">
                    <a:solidFill>
                      <a:schemeClr val="tx1"/>
                    </a:solidFill>
                  </a:rPr>
                  <a:t>distribuyen</a:t>
                </a:r>
                <a:r>
                  <a:rPr lang="en-US" sz="1800" dirty="0">
                    <a:solidFill>
                      <a:schemeClr val="tx1"/>
                    </a:solidFill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</a:rPr>
                  <a:t>exponencialmente</a:t>
                </a:r>
                <a:r>
                  <a:rPr lang="en-US" sz="1800" dirty="0">
                    <a:solidFill>
                      <a:schemeClr val="tx1"/>
                    </a:solidFill>
                  </a:rPr>
                  <a:t>.</a:t>
                </a:r>
              </a:p>
              <a:p>
                <a:endParaRPr lang="en-US" sz="1800" dirty="0">
                  <a:solidFill>
                    <a:schemeClr val="tx1"/>
                  </a:solidFill>
                </a:endParaRPr>
              </a:p>
              <a:p>
                <a:pPr marL="342900" indent="-342900">
                  <a:lnSpc>
                    <a:spcPct val="150000"/>
                  </a:lnSpc>
                  <a:buAutoNum type="arabicParenR"/>
                </a:pPr>
                <a:r>
                  <a:rPr lang="en-US" sz="1800" dirty="0" err="1">
                    <a:solidFill>
                      <a:schemeClr val="tx1"/>
                    </a:solidFill>
                  </a:rPr>
                  <a:t>Calcular</a:t>
                </a:r>
                <a:r>
                  <a:rPr lang="en-US" sz="1800" dirty="0">
                    <a:solidFill>
                      <a:schemeClr val="tx1"/>
                    </a:solidFill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</a:rPr>
                  <a:t>tiempo</a:t>
                </a:r>
                <a:r>
                  <a:rPr lang="en-US" sz="1800" dirty="0">
                    <a:solidFill>
                      <a:schemeClr val="tx1"/>
                    </a:solidFill>
                  </a:rPr>
                  <a:t> entre </a:t>
                </a:r>
                <a:r>
                  <a:rPr lang="en-US" sz="1800" dirty="0" err="1">
                    <a:solidFill>
                      <a:schemeClr val="tx1"/>
                    </a:solidFill>
                  </a:rPr>
                  <a:t>arribos</a:t>
                </a:r>
                <a:r>
                  <a:rPr lang="en-US" sz="1800" dirty="0">
                    <a:solidFill>
                      <a:schemeClr val="tx1"/>
                    </a:solidFill>
                  </a:rPr>
                  <a:t>.</a:t>
                </a:r>
              </a:p>
              <a:p>
                <a:pPr marL="342900" indent="-342900">
                  <a:lnSpc>
                    <a:spcPct val="150000"/>
                  </a:lnSpc>
                  <a:buAutoNum type="arabicParenR"/>
                </a:pPr>
                <a:r>
                  <a:rPr lang="en-US" sz="1800" dirty="0" err="1">
                    <a:solidFill>
                      <a:schemeClr val="tx1"/>
                    </a:solidFill>
                  </a:rPr>
                  <a:t>Calcular</a:t>
                </a:r>
                <a:r>
                  <a:rPr lang="en-US" sz="1800" dirty="0">
                    <a:solidFill>
                      <a:schemeClr val="tx1"/>
                    </a:solidFill>
                  </a:rPr>
                  <a:t> </a:t>
                </a:r>
                <a:r>
                  <a:rPr lang="en-US" sz="1800" dirty="0" err="1">
                    <a:solidFill>
                      <a:schemeClr val="tx1"/>
                    </a:solidFill>
                  </a:rPr>
                  <a:t>soluci</a:t>
                </a:r>
                <a:r>
                  <a:rPr lang="es-AR" sz="1800" dirty="0" err="1">
                    <a:solidFill>
                      <a:schemeClr val="tx1"/>
                    </a:solidFill>
                  </a:rPr>
                  <a:t>ón</a:t>
                </a:r>
                <a:r>
                  <a:rPr lang="es-AR" sz="1800" dirty="0">
                    <a:solidFill>
                      <a:schemeClr val="tx1"/>
                    </a:solidFill>
                  </a:rPr>
                  <a:t> analítica Máxima Verosimilitud para distribución exponencial</a:t>
                </a:r>
                <a:r>
                  <a:rPr lang="en-US" sz="1800" dirty="0">
                    <a:solidFill>
                      <a:schemeClr val="tx1"/>
                    </a:solidFill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𝑀𝐿𝐸</m:t>
                        </m:r>
                      </m:sub>
                    </m:sSub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sz="1800" dirty="0">
                  <a:solidFill>
                    <a:schemeClr val="tx1"/>
                  </a:solidFill>
                </a:endParaRPr>
              </a:p>
              <a:p>
                <a:pPr marL="342900" indent="-342900">
                  <a:lnSpc>
                    <a:spcPct val="150000"/>
                  </a:lnSpc>
                  <a:buAutoNum type="arabicParenR"/>
                </a:pPr>
                <a:r>
                  <a:rPr lang="en-US" sz="1800" dirty="0" err="1">
                    <a:solidFill>
                      <a:schemeClr val="tx1"/>
                    </a:solidFill>
                  </a:rPr>
                  <a:t>Calcular</a:t>
                </a:r>
                <a:r>
                  <a:rPr lang="en-US" sz="1800" dirty="0">
                    <a:solidFill>
                      <a:schemeClr val="tx1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sz="1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type m:val="skw"/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den>
                    </m:f>
                  </m:oMath>
                </a14:m>
                <a:endParaRPr lang="en-US" sz="1800" dirty="0">
                  <a:solidFill>
                    <a:schemeClr val="tx1"/>
                  </a:solidFill>
                </a:endParaRPr>
              </a:p>
              <a:p>
                <a:pPr lvl="1"/>
                <a:endParaRPr lang="en-US" sz="1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Google Shape;45;p9">
                <a:extLst>
                  <a:ext uri="{FF2B5EF4-FFF2-40B4-BE49-F238E27FC236}">
                    <a16:creationId xmlns:a16="http://schemas.microsoft.com/office/drawing/2014/main" id="{54E7C207-5201-4E18-A979-733DC73C1B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244" y="1244023"/>
                <a:ext cx="8510400" cy="3181222"/>
              </a:xfrm>
              <a:prstGeom prst="rect">
                <a:avLst/>
              </a:prstGeom>
              <a:blipFill>
                <a:blip r:embed="rId3"/>
                <a:stretch>
                  <a:fillRect l="-645" r="-1218" b="-2413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Google Shape;43;p9">
            <a:extLst>
              <a:ext uri="{FF2B5EF4-FFF2-40B4-BE49-F238E27FC236}">
                <a16:creationId xmlns:a16="http://schemas.microsoft.com/office/drawing/2014/main" id="{3050342D-FDA3-4688-A124-A04102EDBD7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3200" dirty="0" err="1">
                <a:latin typeface="Helvetica Neue"/>
                <a:ea typeface="Helvetica Neue"/>
                <a:cs typeface="Helvetica Neue"/>
                <a:sym typeface="Helvetica Neue"/>
              </a:rPr>
              <a:t>Ajuste</a:t>
            </a:r>
            <a:r>
              <a:rPr lang="en-US" sz="3200" dirty="0">
                <a:latin typeface="Helvetica Neue"/>
                <a:ea typeface="Helvetica Neue"/>
                <a:cs typeface="Helvetica Neue"/>
                <a:sym typeface="Helvetica Neue"/>
              </a:rPr>
              <a:t> de </a:t>
            </a:r>
            <a:r>
              <a:rPr lang="en-US" sz="3200" dirty="0" err="1">
                <a:latin typeface="Helvetica Neue"/>
                <a:ea typeface="Helvetica Neue"/>
                <a:cs typeface="Helvetica Neue"/>
                <a:sym typeface="Helvetica Neue"/>
              </a:rPr>
              <a:t>llegadas</a:t>
            </a:r>
            <a:endParaRPr sz="32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420BCB69-D0D0-4859-8FD4-E5FADCD55673}"/>
              </a:ext>
            </a:extLst>
          </p:cNvPr>
          <p:cNvSpPr txBox="1"/>
          <p:nvPr/>
        </p:nvSpPr>
        <p:spPr>
          <a:xfrm>
            <a:off x="-39511" y="4835723"/>
            <a:ext cx="3161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*MLE: </a:t>
            </a:r>
            <a:r>
              <a:rPr lang="es-AR" dirty="0" err="1"/>
              <a:t>Maximum</a:t>
            </a:r>
            <a:r>
              <a:rPr lang="es-AR" dirty="0"/>
              <a:t> </a:t>
            </a:r>
            <a:r>
              <a:rPr lang="es-AR" dirty="0" err="1"/>
              <a:t>Likelihood</a:t>
            </a:r>
            <a:r>
              <a:rPr lang="es-AR" dirty="0"/>
              <a:t> </a:t>
            </a:r>
            <a:r>
              <a:rPr lang="es-AR" dirty="0" err="1"/>
              <a:t>Estimator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7172897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43;p9">
            <a:extLst>
              <a:ext uri="{FF2B5EF4-FFF2-40B4-BE49-F238E27FC236}">
                <a16:creationId xmlns:a16="http://schemas.microsoft.com/office/drawing/2014/main" id="{3050342D-FDA3-4688-A124-A04102EDBD7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US" sz="3200" dirty="0">
                <a:latin typeface="Helvetica Neue"/>
                <a:ea typeface="Helvetica Neue"/>
                <a:cs typeface="Helvetica Neue"/>
                <a:sym typeface="Helvetica Neue"/>
              </a:rPr>
              <a:t>Caso Carrefour: Dataset A</a:t>
            </a:r>
            <a:endParaRPr sz="3200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aphicFrame>
        <p:nvGraphicFramePr>
          <p:cNvPr id="2" name="Tabla 2">
            <a:extLst>
              <a:ext uri="{FF2B5EF4-FFF2-40B4-BE49-F238E27FC236}">
                <a16:creationId xmlns:a16="http://schemas.microsoft.com/office/drawing/2014/main" id="{BAC3C16E-D4D0-4EB1-B5A2-40AD6D5F9C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3538753"/>
              </p:ext>
            </p:extLst>
          </p:nvPr>
        </p:nvGraphicFramePr>
        <p:xfrm>
          <a:off x="972642" y="1216745"/>
          <a:ext cx="7353810" cy="38448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1368">
                  <a:extLst>
                    <a:ext uri="{9D8B030D-6E8A-4147-A177-3AD203B41FA5}">
                      <a16:colId xmlns:a16="http://schemas.microsoft.com/office/drawing/2014/main" val="3039377414"/>
                    </a:ext>
                  </a:extLst>
                </a:gridCol>
                <a:gridCol w="948055">
                  <a:extLst>
                    <a:ext uri="{9D8B030D-6E8A-4147-A177-3AD203B41FA5}">
                      <a16:colId xmlns:a16="http://schemas.microsoft.com/office/drawing/2014/main" val="1413964872"/>
                    </a:ext>
                  </a:extLst>
                </a:gridCol>
                <a:gridCol w="1037924">
                  <a:extLst>
                    <a:ext uri="{9D8B030D-6E8A-4147-A177-3AD203B41FA5}">
                      <a16:colId xmlns:a16="http://schemas.microsoft.com/office/drawing/2014/main" val="1579942366"/>
                    </a:ext>
                  </a:extLst>
                </a:gridCol>
                <a:gridCol w="884063">
                  <a:extLst>
                    <a:ext uri="{9D8B030D-6E8A-4147-A177-3AD203B41FA5}">
                      <a16:colId xmlns:a16="http://schemas.microsoft.com/office/drawing/2014/main" val="671679625"/>
                    </a:ext>
                  </a:extLst>
                </a:gridCol>
                <a:gridCol w="781368">
                  <a:extLst>
                    <a:ext uri="{9D8B030D-6E8A-4147-A177-3AD203B41FA5}">
                      <a16:colId xmlns:a16="http://schemas.microsoft.com/office/drawing/2014/main" val="2606032816"/>
                    </a:ext>
                  </a:extLst>
                </a:gridCol>
                <a:gridCol w="960069">
                  <a:extLst>
                    <a:ext uri="{9D8B030D-6E8A-4147-A177-3AD203B41FA5}">
                      <a16:colId xmlns:a16="http://schemas.microsoft.com/office/drawing/2014/main" val="703679803"/>
                    </a:ext>
                  </a:extLst>
                </a:gridCol>
                <a:gridCol w="781368">
                  <a:extLst>
                    <a:ext uri="{9D8B030D-6E8A-4147-A177-3AD203B41FA5}">
                      <a16:colId xmlns:a16="http://schemas.microsoft.com/office/drawing/2014/main" val="3439306300"/>
                    </a:ext>
                  </a:extLst>
                </a:gridCol>
                <a:gridCol w="1179595">
                  <a:extLst>
                    <a:ext uri="{9D8B030D-6E8A-4147-A177-3AD203B41FA5}">
                      <a16:colId xmlns:a16="http://schemas.microsoft.com/office/drawing/2014/main" val="202414826"/>
                    </a:ext>
                  </a:extLst>
                </a:gridCol>
              </a:tblGrid>
              <a:tr h="340155">
                <a:tc>
                  <a:txBody>
                    <a:bodyPr/>
                    <a:lstStyle/>
                    <a:p>
                      <a:pPr algn="ctr"/>
                      <a:r>
                        <a:rPr lang="es-AR" sz="1300" dirty="0"/>
                        <a:t>Cliente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300" dirty="0"/>
                        <a:t>t llegada </a:t>
                      </a:r>
                    </a:p>
                    <a:p>
                      <a:pPr algn="ctr"/>
                      <a:r>
                        <a:rPr lang="es-AR" sz="1300" dirty="0"/>
                        <a:t>(</a:t>
                      </a:r>
                      <a:r>
                        <a:rPr lang="es-AR" sz="1300" dirty="0" err="1"/>
                        <a:t>hr</a:t>
                      </a:r>
                      <a:r>
                        <a:rPr lang="es-AR" sz="13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300" dirty="0"/>
                        <a:t>Cliente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300" dirty="0"/>
                        <a:t>t llegada (</a:t>
                      </a:r>
                      <a:r>
                        <a:rPr lang="es-AR" sz="1300" dirty="0" err="1"/>
                        <a:t>hr</a:t>
                      </a:r>
                      <a:r>
                        <a:rPr lang="es-AR" sz="13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300" dirty="0"/>
                        <a:t>Cliente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300" dirty="0"/>
                        <a:t>t llegada (</a:t>
                      </a:r>
                      <a:r>
                        <a:rPr lang="es-AR" sz="1300" dirty="0" err="1"/>
                        <a:t>hr</a:t>
                      </a:r>
                      <a:r>
                        <a:rPr lang="es-AR" sz="13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300" dirty="0"/>
                        <a:t>Cliente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300" dirty="0"/>
                        <a:t>t llegada (</a:t>
                      </a:r>
                      <a:r>
                        <a:rPr lang="es-AR" sz="1300" dirty="0" err="1"/>
                        <a:t>hr</a:t>
                      </a:r>
                      <a:r>
                        <a:rPr lang="es-AR" sz="13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7830885"/>
                  </a:ext>
                </a:extLst>
              </a:tr>
              <a:tr h="274937">
                <a:tc>
                  <a:txBody>
                    <a:bodyPr/>
                    <a:lstStyle/>
                    <a:p>
                      <a:pPr algn="ctr" fontAlgn="t"/>
                      <a:r>
                        <a:rPr lang="es-AR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0.003901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AR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0.023536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AR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0.055728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AR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0.086168</a:t>
                      </a: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2733731395"/>
                  </a:ext>
                </a:extLst>
              </a:tr>
              <a:tr h="274937">
                <a:tc>
                  <a:txBody>
                    <a:bodyPr/>
                    <a:lstStyle/>
                    <a:p>
                      <a:pPr algn="ctr" fontAlgn="t"/>
                      <a:r>
                        <a:rPr lang="es-AR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0.004268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AR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0.024878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AR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0.062244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AR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0.090282</a:t>
                      </a: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1540524455"/>
                  </a:ext>
                </a:extLst>
              </a:tr>
              <a:tr h="274937">
                <a:tc>
                  <a:txBody>
                    <a:bodyPr/>
                    <a:lstStyle/>
                    <a:p>
                      <a:pPr algn="ctr" fontAlgn="t"/>
                      <a:r>
                        <a:rPr lang="es-AR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0.004272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AR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0.026227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AR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0.062387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AR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0.093318</a:t>
                      </a: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3526154513"/>
                  </a:ext>
                </a:extLst>
              </a:tr>
              <a:tr h="274937">
                <a:tc>
                  <a:txBody>
                    <a:bodyPr/>
                    <a:lstStyle/>
                    <a:p>
                      <a:pPr algn="ctr" fontAlgn="t"/>
                      <a:r>
                        <a:rPr lang="es-AR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0.006435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AR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0.026962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AR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0.062389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AR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0.095437</a:t>
                      </a: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1308392310"/>
                  </a:ext>
                </a:extLst>
              </a:tr>
              <a:tr h="274937">
                <a:tc>
                  <a:txBody>
                    <a:bodyPr/>
                    <a:lstStyle/>
                    <a:p>
                      <a:pPr algn="ctr" fontAlgn="t"/>
                      <a:r>
                        <a:rPr lang="es-AR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0.007569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AR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0.029923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AR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0.065519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AR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0.097116</a:t>
                      </a: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524498560"/>
                  </a:ext>
                </a:extLst>
              </a:tr>
              <a:tr h="274937">
                <a:tc>
                  <a:txBody>
                    <a:bodyPr/>
                    <a:lstStyle/>
                    <a:p>
                      <a:pPr algn="ctr" fontAlgn="t"/>
                      <a:r>
                        <a:rPr lang="es-AR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0.009741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AR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0.034442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AR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0.068953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AR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0.097832</a:t>
                      </a: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1128762512"/>
                  </a:ext>
                </a:extLst>
              </a:tr>
              <a:tr h="274937">
                <a:tc>
                  <a:txBody>
                    <a:bodyPr/>
                    <a:lstStyle/>
                    <a:p>
                      <a:pPr algn="ctr" fontAlgn="t"/>
                      <a:r>
                        <a:rPr lang="es-AR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0.009818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AR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0.034868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AR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0.07154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AR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0.100418</a:t>
                      </a: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3312933499"/>
                  </a:ext>
                </a:extLst>
              </a:tr>
              <a:tr h="274937">
                <a:tc>
                  <a:txBody>
                    <a:bodyPr/>
                    <a:lstStyle/>
                    <a:p>
                      <a:pPr algn="ctr" fontAlgn="t"/>
                      <a:r>
                        <a:rPr lang="es-AR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0.016306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AR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0.035042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AR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0.07299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AR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0.100751</a:t>
                      </a: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385734360"/>
                  </a:ext>
                </a:extLst>
              </a:tr>
              <a:tr h="274937">
                <a:tc>
                  <a:txBody>
                    <a:bodyPr/>
                    <a:lstStyle/>
                    <a:p>
                      <a:pPr algn="ctr" fontAlgn="t"/>
                      <a:r>
                        <a:rPr lang="es-AR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0.017514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AR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0.036729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AR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0.074813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AR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0.10267</a:t>
                      </a: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2347145443"/>
                  </a:ext>
                </a:extLst>
              </a:tr>
              <a:tr h="274937">
                <a:tc>
                  <a:txBody>
                    <a:bodyPr/>
                    <a:lstStyle/>
                    <a:p>
                      <a:pPr algn="ctr" fontAlgn="t"/>
                      <a:r>
                        <a:rPr lang="es-AR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0.018026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AR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0.039295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AR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0.077081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AR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0.102803</a:t>
                      </a: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1021985048"/>
                  </a:ext>
                </a:extLst>
              </a:tr>
              <a:tr h="274937">
                <a:tc>
                  <a:txBody>
                    <a:bodyPr/>
                    <a:lstStyle/>
                    <a:p>
                      <a:pPr algn="ctr" fontAlgn="t"/>
                      <a:r>
                        <a:rPr lang="es-AR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0.019699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AR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0.043612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AR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0.083548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AR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0.103896</a:t>
                      </a: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2197318724"/>
                  </a:ext>
                </a:extLst>
              </a:tr>
              <a:tr h="274937">
                <a:tc>
                  <a:txBody>
                    <a:bodyPr/>
                    <a:lstStyle/>
                    <a:p>
                      <a:pPr algn="ctr" fontAlgn="t"/>
                      <a:r>
                        <a:rPr lang="es-AR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0.023112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AR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0.04885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AR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0.085569</a:t>
                      </a: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AR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5443" marR="5443" marT="5443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0.105236</a:t>
                      </a: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2401540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8162431"/>
      </p:ext>
    </p:extLst>
  </p:cSld>
  <p:clrMapOvr>
    <a:masterClrMapping/>
  </p:clrMapOvr>
</p:sld>
</file>

<file path=ppt/theme/theme1.xml><?xml version="1.0" encoding="utf-8"?>
<a:theme xmlns:a="http://schemas.openxmlformats.org/drawingml/2006/main" name="biz">
  <a:themeElements>
    <a:clrScheme name="Custom 233">
      <a:dk1>
        <a:srgbClr val="000000"/>
      </a:dk1>
      <a:lt1>
        <a:srgbClr val="FFFFFF"/>
      </a:lt1>
      <a:dk2>
        <a:srgbClr val="2388DB"/>
      </a:dk2>
      <a:lt2>
        <a:srgbClr val="BBD7F8"/>
      </a:lt2>
      <a:accent1>
        <a:srgbClr val="80B606"/>
      </a:accent1>
      <a:accent2>
        <a:srgbClr val="E29F1D"/>
      </a:accent2>
      <a:accent3>
        <a:srgbClr val="1D6FB2"/>
      </a:accent3>
      <a:accent4>
        <a:srgbClr val="3FAC98"/>
      </a:accent4>
      <a:accent5>
        <a:srgbClr val="5B57BB"/>
      </a:accent5>
      <a:accent6>
        <a:srgbClr val="D1505E"/>
      </a:accent6>
      <a:hlink>
        <a:srgbClr val="185DA2"/>
      </a:hlink>
      <a:folHlink>
        <a:srgbClr val="00487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498</TotalTime>
  <Words>2121</Words>
  <Application>Microsoft Office PowerPoint</Application>
  <PresentationFormat>Presentación en pantalla (16:9)</PresentationFormat>
  <Paragraphs>554</Paragraphs>
  <Slides>31</Slides>
  <Notes>31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31</vt:i4>
      </vt:variant>
    </vt:vector>
  </HeadingPairs>
  <TitlesOfParts>
    <vt:vector size="36" baseType="lpstr">
      <vt:lpstr>Arial</vt:lpstr>
      <vt:lpstr>Cambria Math</vt:lpstr>
      <vt:lpstr>Helvetica Neue</vt:lpstr>
      <vt:lpstr>Calibri</vt:lpstr>
      <vt:lpstr>biz</vt:lpstr>
      <vt:lpstr>Caso Integrador Carrefour: Clase 08</vt:lpstr>
      <vt:lpstr>Caso Carrefour: Enunciado</vt:lpstr>
      <vt:lpstr>Caso Carrefour: Enunciado</vt:lpstr>
      <vt:lpstr>Caso Carrefour: Enunciado</vt:lpstr>
      <vt:lpstr>Caso Carrefour: Enunciado</vt:lpstr>
      <vt:lpstr>Caso Carrefour: Enunciado</vt:lpstr>
      <vt:lpstr>Caso Carrefour: Enunciado</vt:lpstr>
      <vt:lpstr>Ajuste de llegadas</vt:lpstr>
      <vt:lpstr>Caso Carrefour: Dataset A</vt:lpstr>
      <vt:lpstr>Caso Carrefour: Dataset A</vt:lpstr>
      <vt:lpstr>Ajuste de llegadas</vt:lpstr>
      <vt:lpstr>Caso Carrefour: Dataset B</vt:lpstr>
      <vt:lpstr>Ajuste de servicio</vt:lpstr>
      <vt:lpstr>Ajuste de servicio</vt:lpstr>
      <vt:lpstr>Ajuste de servicio</vt:lpstr>
      <vt:lpstr>Datos Sistema Control</vt:lpstr>
      <vt:lpstr>Datos Alternativa #1</vt:lpstr>
      <vt:lpstr>Datos Alternativa #2</vt:lpstr>
      <vt:lpstr>Datos Alternativa #2</vt:lpstr>
      <vt:lpstr>Resumen de datos</vt:lpstr>
      <vt:lpstr>Parámetros de filas Control y Alternativa #1</vt:lpstr>
      <vt:lpstr>Parámetros de filas Alternativa #2</vt:lpstr>
      <vt:lpstr>Parámetros de filas</vt:lpstr>
      <vt:lpstr>Cálculo de costos</vt:lpstr>
      <vt:lpstr>Cálculo de costos</vt:lpstr>
      <vt:lpstr>Caso Carrefour: Conclusiones</vt:lpstr>
      <vt:lpstr>Caso Carrefour: realidad</vt:lpstr>
      <vt:lpstr>N x M/M/1 vs M/M/N: Justificación matemática</vt:lpstr>
      <vt:lpstr>N x M/M/1 vs M/M/N: Justificación matemática</vt:lpstr>
      <vt:lpstr>Mythbusters Episodio 5, Temporada 13</vt:lpstr>
      <vt:lpstr>¿Quién tiene razón?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Ejercicio Carrefour: ¿Implementar fila única? Clase 10</dc:title>
  <cp:lastModifiedBy>Rodrigo Maranzana</cp:lastModifiedBy>
  <cp:revision>60</cp:revision>
  <dcterms:modified xsi:type="dcterms:W3CDTF">2021-04-03T13:56:48Z</dcterms:modified>
</cp:coreProperties>
</file>