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71" r:id="rId3"/>
    <p:sldId id="270" r:id="rId4"/>
    <p:sldId id="26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59" r:id="rId15"/>
    <p:sldId id="258" r:id="rId16"/>
    <p:sldId id="25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9457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61465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0897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55232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03145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8116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425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084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42917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728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9624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85753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363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2064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Título del tema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05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>
            <a:extLst>
              <a:ext uri="{FF2B5EF4-FFF2-40B4-BE49-F238E27FC236}">
                <a16:creationId xmlns:a16="http://schemas.microsoft.com/office/drawing/2014/main" id="{E981E251-50D8-4ADA-84F0-69A990F9A297}"/>
              </a:ext>
            </a:extLst>
          </p:cNvPr>
          <p:cNvSpPr txBox="1">
            <a:spLocks/>
          </p:cNvSpPr>
          <p:nvPr/>
        </p:nvSpPr>
        <p:spPr>
          <a:xfrm>
            <a:off x="457200" y="445540"/>
            <a:ext cx="7886700" cy="63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/>
              <a:t>Ejercicio B: </a:t>
            </a:r>
            <a:r>
              <a:rPr lang="es-AR" sz="1875" dirty="0"/>
              <a:t>Encontrar el estado estable</a:t>
            </a:r>
            <a:endParaRPr lang="en-US" sz="18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B1986D5-25BE-42B2-A1C2-83A7DB227247}"/>
                  </a:ext>
                </a:extLst>
              </p:cNvPr>
              <p:cNvSpPr/>
              <p:nvPr/>
            </p:nvSpPr>
            <p:spPr>
              <a:xfrm>
                <a:off x="3687346" y="1146609"/>
                <a:ext cx="112883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b="1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endParaRPr lang="en-US" sz="22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2B1986D5-25BE-42B2-A1C2-83A7DB227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346" y="1146609"/>
                <a:ext cx="112883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51FD427-5B54-4E4F-AAD5-B023A61D5E6A}"/>
                  </a:ext>
                </a:extLst>
              </p:cNvPr>
              <p:cNvSpPr/>
              <p:nvPr/>
            </p:nvSpPr>
            <p:spPr>
              <a:xfrm>
                <a:off x="1750297" y="1708918"/>
                <a:ext cx="5926302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875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51FD427-5B54-4E4F-AAD5-B023A61D5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97" y="1708918"/>
                <a:ext cx="5926302" cy="1424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8B885D-6ED5-4E86-8EFE-27AD77F60D2A}"/>
                  </a:ext>
                </a:extLst>
              </p:cNvPr>
              <p:cNvSpPr/>
              <p:nvPr/>
            </p:nvSpPr>
            <p:spPr>
              <a:xfrm>
                <a:off x="2798098" y="3819896"/>
                <a:ext cx="3872535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𝟔𝟎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98B885D-6ED5-4E86-8EFE-27AD77F60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98" y="3819896"/>
                <a:ext cx="3872535" cy="957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98B7CE84-1FA2-4632-B156-C9AC1618E023}"/>
              </a:ext>
            </a:extLst>
          </p:cNvPr>
          <p:cNvSpPr txBox="1"/>
          <p:nvPr/>
        </p:nvSpPr>
        <p:spPr>
          <a:xfrm>
            <a:off x="1167938" y="3449390"/>
            <a:ext cx="25194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35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Sistema de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ecuaciones</a:t>
            </a:r>
            <a:r>
              <a:rPr lang="en-US" sz="135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35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lineales</a:t>
            </a:r>
            <a:r>
              <a:rPr lang="en-US" sz="135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7947571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6DEDCE-5E72-4AC1-81C0-82E48EA5B89D}"/>
              </a:ext>
            </a:extLst>
          </p:cNvPr>
          <p:cNvSpPr txBox="1"/>
          <p:nvPr/>
        </p:nvSpPr>
        <p:spPr>
          <a:xfrm>
            <a:off x="1440179" y="1192142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Despejamos</a:t>
            </a: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F6D8FC-C067-48A9-95A1-425C083BBBCF}"/>
                  </a:ext>
                </a:extLst>
              </p:cNvPr>
              <p:cNvSpPr/>
              <p:nvPr/>
            </p:nvSpPr>
            <p:spPr>
              <a:xfrm>
                <a:off x="1784705" y="2921345"/>
                <a:ext cx="4165884" cy="89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5F6D8FC-C067-48A9-95A1-425C083BB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05" y="2921345"/>
                <a:ext cx="4165884" cy="891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F16EF64-7DB5-4331-9132-D9F1F3E87F25}"/>
              </a:ext>
            </a:extLst>
          </p:cNvPr>
          <p:cNvSpPr txBox="1"/>
          <p:nvPr/>
        </p:nvSpPr>
        <p:spPr>
          <a:xfrm>
            <a:off x="1443122" y="2621263"/>
            <a:ext cx="143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Forma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matricial</a:t>
            </a:r>
            <a:endParaRPr lang="en-US" sz="1500" b="1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BE9823-49F1-4999-8821-194F014A0148}"/>
              </a:ext>
            </a:extLst>
          </p:cNvPr>
          <p:cNvSpPr txBox="1"/>
          <p:nvPr/>
        </p:nvSpPr>
        <p:spPr>
          <a:xfrm>
            <a:off x="6393694" y="3069838"/>
            <a:ext cx="2529154" cy="78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5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Sistema Homogéneo</a:t>
            </a:r>
          </a:p>
          <a:p>
            <a:pPr defTabSz="685800">
              <a:buClrTx/>
            </a:pPr>
            <a:r>
              <a:rPr lang="es-AR" sz="150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Det</a:t>
            </a:r>
            <a:r>
              <a:rPr lang="es-AR" sz="15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(Matriz) = 0</a:t>
            </a:r>
          </a:p>
          <a:p>
            <a:pPr defTabSz="685800">
              <a:buClrTx/>
            </a:pPr>
            <a:r>
              <a:rPr lang="es-AR" sz="15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-&gt; Compatible indeterminado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A6D0A97-16CD-45EB-BC3F-C96336438B89}"/>
                  </a:ext>
                </a:extLst>
              </p:cNvPr>
              <p:cNvSpPr/>
              <p:nvPr/>
            </p:nvSpPr>
            <p:spPr>
              <a:xfrm>
                <a:off x="2151513" y="4277008"/>
                <a:ext cx="3436390" cy="792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→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sub>
                      </m:sSub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𝒃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𝒄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A6D0A97-16CD-45EB-BC3F-C96336438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13" y="4277008"/>
                <a:ext cx="3436390" cy="792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E81F3D7-A1C1-441C-986F-27BC7A08EB11}"/>
              </a:ext>
            </a:extLst>
          </p:cNvPr>
          <p:cNvSpPr txBox="1"/>
          <p:nvPr/>
        </p:nvSpPr>
        <p:spPr>
          <a:xfrm>
            <a:off x="1443121" y="3941069"/>
            <a:ext cx="16057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</a:t>
            </a:r>
            <a:r>
              <a:rPr lang="es-AR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órmula</a:t>
            </a:r>
            <a:r>
              <a:rPr lang="es-AR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adicional</a:t>
            </a:r>
            <a:endParaRPr lang="en-US" sz="1500" b="1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96D5F7A-B4A1-477A-8EAE-27A53BF62FA5}"/>
                  </a:ext>
                </a:extLst>
              </p:cNvPr>
              <p:cNvSpPr/>
              <p:nvPr/>
            </p:nvSpPr>
            <p:spPr>
              <a:xfrm>
                <a:off x="1738088" y="1546246"/>
                <a:ext cx="3894592" cy="957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𝟕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096D5F7A-B4A1-477A-8EAE-27A53BF62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088" y="1546246"/>
                <a:ext cx="3894592" cy="957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80060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A08E81-F156-4211-9009-A941C991C543}"/>
              </a:ext>
            </a:extLst>
          </p:cNvPr>
          <p:cNvSpPr txBox="1"/>
          <p:nvPr/>
        </p:nvSpPr>
        <p:spPr>
          <a:xfrm>
            <a:off x="1421864" y="1269054"/>
            <a:ext cx="28547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Sistema de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ecuaciones</a:t>
            </a: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 resolver: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63943A-6675-4C2D-93A9-61873F1E2AD3}"/>
              </a:ext>
            </a:extLst>
          </p:cNvPr>
          <p:cNvSpPr txBox="1"/>
          <p:nvPr/>
        </p:nvSpPr>
        <p:spPr>
          <a:xfrm>
            <a:off x="1426481" y="3189036"/>
            <a:ext cx="14388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500" b="1" u="sng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Forma </a:t>
            </a:r>
            <a:r>
              <a:rPr lang="en-US" sz="1500" b="1" u="sng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matricial</a:t>
            </a:r>
            <a:endParaRPr lang="en-US" sz="1500" b="1" u="sng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42DC594-77BD-4D34-838F-42428F52967C}"/>
                  </a:ext>
                </a:extLst>
              </p:cNvPr>
              <p:cNvSpPr/>
              <p:nvPr/>
            </p:nvSpPr>
            <p:spPr>
              <a:xfrm>
                <a:off x="2624704" y="1673079"/>
                <a:ext cx="3894592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𝟕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𝟓𝟎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𝝅</m:t>
                          </m:r>
                        </m:e>
                        <m:sub>
                          <m: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F42DC594-77BD-4D34-838F-42428F529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704" y="1673079"/>
                <a:ext cx="3894592" cy="1246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F163A0-5CAF-44C6-B652-08E24246F05B}"/>
                  </a:ext>
                </a:extLst>
              </p:cNvPr>
              <p:cNvSpPr/>
              <p:nvPr/>
            </p:nvSpPr>
            <p:spPr>
              <a:xfrm>
                <a:off x="2680789" y="3670108"/>
                <a:ext cx="4379276" cy="1155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𝟐𝟎</m:t>
                                </m:r>
                              </m:e>
                              <m:e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n-US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𝑨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s-AR" sz="1350" b="1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𝑪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75" b="1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b="1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b="1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F163A0-5CAF-44C6-B652-08E24246F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89" y="3670108"/>
                <a:ext cx="4379276" cy="1155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3880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B: </a:t>
            </a:r>
            <a:r>
              <a:rPr lang="es-ES" sz="18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Matricialmente desde T al sistema de ecuaciones</a:t>
            </a:r>
            <a:endParaRPr lang="en-US" sz="18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8E4D873-5CB0-4D6C-9B1B-DF7A435E9AA1}"/>
                  </a:ext>
                </a:extLst>
              </p:cNvPr>
              <p:cNvSpPr/>
              <p:nvPr/>
            </p:nvSpPr>
            <p:spPr>
              <a:xfrm>
                <a:off x="3470621" y="1789540"/>
                <a:ext cx="112883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b="1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</m:oMath>
                </a14:m>
                <a:endParaRPr lang="en-US" sz="225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8E4D873-5CB0-4D6C-9B1B-DF7A435E9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21" y="1789540"/>
                <a:ext cx="112883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0691E0D-1607-488E-992F-8290EEB470C4}"/>
                  </a:ext>
                </a:extLst>
              </p:cNvPr>
              <p:cNvSpPr/>
              <p:nvPr/>
            </p:nvSpPr>
            <p:spPr>
              <a:xfrm>
                <a:off x="3470621" y="2415706"/>
                <a:ext cx="1617751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90691E0D-1607-488E-992F-8290EEB47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21" y="2415706"/>
                <a:ext cx="1617751" cy="438582"/>
              </a:xfrm>
              <a:prstGeom prst="rect">
                <a:avLst/>
              </a:prstGeom>
              <a:blipFill>
                <a:blip r:embed="rId4"/>
                <a:stretch>
                  <a:fillRect t="-8333" r="-4135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CC7E0AF-F72C-48F8-A546-D8227BB87512}"/>
                  </a:ext>
                </a:extLst>
              </p:cNvPr>
              <p:cNvSpPr/>
              <p:nvPr/>
            </p:nvSpPr>
            <p:spPr>
              <a:xfrm>
                <a:off x="3470620" y="2975526"/>
                <a:ext cx="1766830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n-US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𝐓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𝐈</m:t>
                    </m:r>
                    <m:r>
                      <a:rPr lang="es-AR" sz="2250" b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)=</m:t>
                    </m:r>
                  </m:oMath>
                </a14:m>
                <a:r>
                  <a:rPr lang="en-US" sz="22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CC7E0AF-F72C-48F8-A546-D8227BB87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20" y="2975526"/>
                <a:ext cx="1766830" cy="438582"/>
              </a:xfrm>
              <a:prstGeom prst="rect">
                <a:avLst/>
              </a:prstGeom>
              <a:blipFill>
                <a:blip r:embed="rId5"/>
                <a:stretch>
                  <a:fillRect t="-8333" r="-413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2536A3E-A2EA-4384-BF45-628E614572F8}"/>
                  </a:ext>
                </a:extLst>
              </p:cNvPr>
              <p:cNvSpPr/>
              <p:nvPr/>
            </p:nvSpPr>
            <p:spPr>
              <a:xfrm>
                <a:off x="3404304" y="3746014"/>
                <a:ext cx="1897507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r>
                      <a:rPr lang="es-AR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lang="es-AR" sz="225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s-AR" sz="2250" b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𝐓</m:t>
                        </m:r>
                      </m:e>
                      <m:sup>
                        <m:r>
                          <a:rPr lang="es-AR" sz="225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𝒕</m:t>
                        </m:r>
                      </m:sup>
                    </m:sSup>
                    <m:r>
                      <a:rPr lang="es-AR" sz="2250" b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lang="es-AR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𝑰</m:t>
                    </m:r>
                    <m:r>
                      <a:rPr lang="es-AR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lang="en-US" sz="2250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𝝅</m:t>
                    </m:r>
                    <m:r>
                      <a:rPr lang="es-AR" sz="2250" b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250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rPr>
                  <a:t> 0</a:t>
                </a: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2536A3E-A2EA-4384-BF45-628E61457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04" y="3746014"/>
                <a:ext cx="1897507" cy="438582"/>
              </a:xfrm>
              <a:prstGeom prst="rect">
                <a:avLst/>
              </a:prstGeom>
              <a:blipFill>
                <a:blip r:embed="rId6"/>
                <a:stretch>
                  <a:fillRect l="-2244" t="-8451" r="-3526" b="-30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88176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219804-3A73-4104-9DB6-0AD496A6E1A3}"/>
              </a:ext>
            </a:extLst>
          </p:cNvPr>
          <p:cNvSpPr txBox="1"/>
          <p:nvPr/>
        </p:nvSpPr>
        <p:spPr>
          <a:xfrm>
            <a:off x="1601317" y="2100737"/>
            <a:ext cx="561262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Resolvemos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el Sistema y </a:t>
            </a: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obtenemos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el </a:t>
            </a: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estado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75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estable</a:t>
            </a:r>
            <a:r>
              <a:rPr lang="en-US" sz="187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C38596F-40CD-4E94-96BC-C2EF0764F7C8}"/>
                  </a:ext>
                </a:extLst>
              </p:cNvPr>
              <p:cNvSpPr/>
              <p:nvPr/>
            </p:nvSpPr>
            <p:spPr>
              <a:xfrm>
                <a:off x="2980624" y="2821677"/>
                <a:ext cx="4038991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 kern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𝝅</m:t>
                      </m:r>
                      <m:r>
                        <a:rPr lang="es-AR" sz="2250" b="1" i="1" kern="1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n-US" sz="2250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5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𝟐𝟑𝟖</m:t>
                                </m:r>
                              </m:e>
                              <m:e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𝟒𝟕𝟔</m:t>
                                </m:r>
                              </m:e>
                              <m:e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2250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𝟐𝟖𝟓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250" kern="1200" dirty="0">
                  <a:solidFill>
                    <a:srgbClr val="FF0000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BC38596F-40CD-4E94-96BC-C2EF0764F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24" y="2821677"/>
                <a:ext cx="4038991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011501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C: clientes leales en Junio</a:t>
            </a:r>
            <a:endParaRPr lang="en-US"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71F5FA9-4B11-4154-ACFE-AAA3944982C4}"/>
                  </a:ext>
                </a:extLst>
              </p:cNvPr>
              <p:cNvSpPr/>
              <p:nvPr/>
            </p:nvSpPr>
            <p:spPr>
              <a:xfrm>
                <a:off x="434275" y="2430149"/>
                <a:ext cx="3564887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𝟐𝟑𝟕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0.236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𝟒𝟖𝟔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0.4525</m:t>
                                </m:r>
                              </m:e>
                              <m:e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8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571F5FA9-4B11-4154-ACFE-AAA394498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5" y="2430149"/>
                <a:ext cx="3564887" cy="1424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E95F84E-5B3D-4275-A85E-ABA8628A1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217" y="1488271"/>
            <a:ext cx="4315583" cy="38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98032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C: </a:t>
            </a:r>
            <a:r>
              <a:rPr lang="es-ES" sz="14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alternativa interesante, ¿quiénes son los leales de Marzo a Junio?</a:t>
            </a:r>
            <a:endParaRPr lang="en-US" sz="14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5B6536-0252-4E19-91C5-AF762B80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633" y="1419220"/>
            <a:ext cx="4037692" cy="34150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944277A-B214-40E3-8C0E-5F663AA8479D}"/>
                  </a:ext>
                </a:extLst>
              </p:cNvPr>
              <p:cNvSpPr/>
              <p:nvPr/>
            </p:nvSpPr>
            <p:spPr>
              <a:xfrm>
                <a:off x="1078470" y="1196411"/>
                <a:ext cx="2903195" cy="1085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0.50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575" i="1" strike="sngStrike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944277A-B214-40E3-8C0E-5F663AA84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70" y="1196411"/>
                <a:ext cx="2903195" cy="1085337"/>
              </a:xfrm>
              <a:prstGeom prst="rect">
                <a:avLst/>
              </a:prstGeom>
              <a:blipFill>
                <a:blip r:embed="rId4"/>
                <a:stretch>
                  <a:fillRect b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8CF549B-C7DD-4FC3-9895-6E65B685BEF8}"/>
                  </a:ext>
                </a:extLst>
              </p:cNvPr>
              <p:cNvSpPr/>
              <p:nvPr/>
            </p:nvSpPr>
            <p:spPr>
              <a:xfrm>
                <a:off x="457200" y="2596650"/>
                <a:ext cx="3590666" cy="108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𝑑𝑖𝑎𝑔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𝟑𝟎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𝟔𝟎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AR" sz="1575" b="1" i="1" kern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F8CF549B-C7DD-4FC3-9895-6E65B685B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96650"/>
                <a:ext cx="3590666" cy="1080914"/>
              </a:xfrm>
              <a:prstGeom prst="rect">
                <a:avLst/>
              </a:prstGeom>
              <a:blipFill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924A422-76A4-45CE-A13E-E451830E8F1E}"/>
                  </a:ext>
                </a:extLst>
              </p:cNvPr>
              <p:cNvSpPr/>
              <p:nvPr/>
            </p:nvSpPr>
            <p:spPr>
              <a:xfrm>
                <a:off x="457200" y="4417747"/>
                <a:ext cx="4282537" cy="330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15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s-AR" sz="15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AR" sz="15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𝒅𝒊𝒂𝒈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lang="es-AR" sz="1575" b="1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3 </m:t>
                          </m:r>
                        </m:sub>
                      </m:sSub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s-AR" sz="18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0.0054</m:t>
                                </m:r>
                              </m:e>
                              <m:e>
                                <m: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0.0864</m:t>
                                </m:r>
                              </m:e>
                              <m:e>
                                <m:r>
                                  <a:rPr lang="es-AR" sz="1800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E924A422-76A4-45CE-A13E-E451830E8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7747"/>
                <a:ext cx="4282537" cy="330787"/>
              </a:xfrm>
              <a:prstGeom prst="rect">
                <a:avLst/>
              </a:prstGeom>
              <a:blipFill>
                <a:blip r:embed="rId6"/>
                <a:stretch>
                  <a:fillRect r="-2276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ADA146F2-C0D5-4EF1-9FCB-113B03D70490}"/>
              </a:ext>
            </a:extLst>
          </p:cNvPr>
          <p:cNvSpPr txBox="1"/>
          <p:nvPr/>
        </p:nvSpPr>
        <p:spPr>
          <a:xfrm>
            <a:off x="2831092" y="4771307"/>
            <a:ext cx="747071" cy="268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Del total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b="1" dirty="0"/>
              <a:t>Ejercicio 7: Mercado de café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EFE6E4-C95E-44F6-A3AE-5B598AB4533D}"/>
              </a:ext>
            </a:extLst>
          </p:cNvPr>
          <p:cNvSpPr txBox="1">
            <a:spLocks/>
          </p:cNvSpPr>
          <p:nvPr/>
        </p:nvSpPr>
        <p:spPr>
          <a:xfrm>
            <a:off x="192662" y="1203275"/>
            <a:ext cx="8878318" cy="161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ES" sz="1500" dirty="0"/>
              <a:t>Los consumidores de café en el área de Pontevedra usan tres marcas A, B, C. En marzo se hizo una encuesta en lo que entrevistó a las 8450 personas que compran café y los resultados fueron:</a:t>
            </a:r>
          </a:p>
          <a:p>
            <a:pPr marL="385763" indent="-385763">
              <a:buFont typeface="+mj-lt"/>
              <a:buAutoNum type="arabicPeriod"/>
            </a:pPr>
            <a:r>
              <a:rPr lang="es-ES" sz="1500" dirty="0"/>
              <a:t>Si las compras se hacen mensualmente, ¿cuál será la distribución del mercado de café en Pontevedra en el mes de junio?</a:t>
            </a:r>
          </a:p>
          <a:p>
            <a:pPr marL="385763" indent="-385763">
              <a:buFont typeface="+mj-lt"/>
              <a:buAutoNum type="arabicPeriod"/>
            </a:pPr>
            <a:r>
              <a:rPr lang="es-ES" sz="1500" dirty="0"/>
              <a:t>A la larga, ¿cómo se distribuirán los clientes de café?</a:t>
            </a:r>
          </a:p>
          <a:p>
            <a:pPr marL="385763" indent="-385763">
              <a:buFont typeface="+mj-lt"/>
              <a:buAutoNum type="arabicPeriod"/>
            </a:pPr>
            <a:r>
              <a:rPr lang="es-ES" sz="1500" dirty="0"/>
              <a:t>En junio, cual es la proporción de clientes leales a sus marcas de café?</a:t>
            </a:r>
            <a:endParaRPr lang="es-AR" sz="15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698A96-8B0C-40CA-A315-1A126427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1" y="3020786"/>
            <a:ext cx="8149517" cy="1984044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B056580-E154-4B69-8402-31EB2B499E57}"/>
              </a:ext>
            </a:extLst>
          </p:cNvPr>
          <p:cNvSpPr/>
          <p:nvPr/>
        </p:nvSpPr>
        <p:spPr>
          <a:xfrm>
            <a:off x="586254" y="3358129"/>
            <a:ext cx="1802617" cy="115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71E319-8A0D-4E16-8D82-CA5166F1C18A}"/>
                  </a:ext>
                </a:extLst>
              </p:cNvPr>
              <p:cNvSpPr txBox="1"/>
              <p:nvPr/>
            </p:nvSpPr>
            <p:spPr>
              <a:xfrm>
                <a:off x="586254" y="3081130"/>
                <a:ext cx="137717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800">
                  <a:buClrTx/>
                </a:pPr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Vector inicial</a:t>
                </a:r>
                <a:r>
                  <a:rPr lang="es-AR" sz="1350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350" b="1" i="1" kern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AR" sz="1350" b="1" i="1" kern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s-AR" sz="1350" b="1" i="1" kern="1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A71E319-8A0D-4E16-8D82-CA5166F1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54" y="3081130"/>
                <a:ext cx="1377172" cy="300082"/>
              </a:xfrm>
              <a:prstGeom prst="rect">
                <a:avLst/>
              </a:prstGeom>
              <a:blipFill>
                <a:blip r:embed="rId4"/>
                <a:stretch>
                  <a:fillRect l="-885" t="-2000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78C0CB22-20F8-47EB-ACFF-744F48B38522}"/>
              </a:ext>
            </a:extLst>
          </p:cNvPr>
          <p:cNvSpPr/>
          <p:nvPr/>
        </p:nvSpPr>
        <p:spPr>
          <a:xfrm>
            <a:off x="2676312" y="3435808"/>
            <a:ext cx="4410289" cy="13593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srgbClr val="0070C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3EC8E8-13C5-4A0E-8508-53C0BD1DEF67}"/>
                  </a:ext>
                </a:extLst>
              </p:cNvPr>
              <p:cNvSpPr txBox="1"/>
              <p:nvPr/>
            </p:nvSpPr>
            <p:spPr>
              <a:xfrm>
                <a:off x="6170626" y="3089797"/>
                <a:ext cx="1217000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685800">
                  <a:buClrTx/>
                </a:pPr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T</a:t>
                </a:r>
                <a14:m>
                  <m:oMath xmlns:m="http://schemas.openxmlformats.org/officeDocument/2006/math"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𝐫𝐚𝐧𝐬𝐢𝐜𝐢</m:t>
                    </m:r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ó</m:t>
                    </m:r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𝐧</m:t>
                    </m:r>
                    <m:r>
                      <a:rPr lang="es-AR" sz="1350" b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s-AR" sz="1350" b="1" i="1" kern="12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𝑻</m:t>
                    </m:r>
                  </m:oMath>
                </a14:m>
                <a:r>
                  <a:rPr lang="es-AR" sz="1350" b="1" kern="1200" dirty="0">
                    <a:solidFill>
                      <a:srgbClr val="0070C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63EC8E8-13C5-4A0E-8508-53C0BD1DE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26" y="3089797"/>
                <a:ext cx="1217000" cy="300082"/>
              </a:xfrm>
              <a:prstGeom prst="rect">
                <a:avLst/>
              </a:prstGeom>
              <a:blipFill>
                <a:blip r:embed="rId5"/>
                <a:stretch>
                  <a:fillRect l="-1000" t="-4082" b="-20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C0D3DA67-9FCE-48D8-805E-9CEF07BB26FB}"/>
              </a:ext>
            </a:extLst>
          </p:cNvPr>
          <p:cNvSpPr/>
          <p:nvPr/>
        </p:nvSpPr>
        <p:spPr>
          <a:xfrm>
            <a:off x="7739743" y="3602863"/>
            <a:ext cx="711526" cy="11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C52D358-C0D1-488A-9A3D-50F4FEBBB622}"/>
              </a:ext>
            </a:extLst>
          </p:cNvPr>
          <p:cNvSpPr txBox="1"/>
          <p:nvPr/>
        </p:nvSpPr>
        <p:spPr>
          <a:xfrm>
            <a:off x="5435192" y="4832667"/>
            <a:ext cx="124373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A probabilidad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7FEA2EE-CFCD-40CF-A79A-708374C8CA47}"/>
              </a:ext>
            </a:extLst>
          </p:cNvPr>
          <p:cNvSpPr txBox="1"/>
          <p:nvPr/>
        </p:nvSpPr>
        <p:spPr>
          <a:xfrm>
            <a:off x="1690306" y="4823942"/>
            <a:ext cx="1734386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srgbClr val="0070C0"/>
                </a:solidFill>
                <a:latin typeface="Calibri" panose="020F0502020204030204"/>
                <a:ea typeface="+mn-ea"/>
                <a:cs typeface="+mn-cs"/>
              </a:rPr>
              <a:t>VALORES ABSOLUTOS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5A23E38-EBC0-42E2-9CC1-E9BD38534269}"/>
              </a:ext>
            </a:extLst>
          </p:cNvPr>
          <p:cNvCxnSpPr>
            <a:stCxn id="11" idx="3"/>
          </p:cNvCxnSpPr>
          <p:nvPr/>
        </p:nvCxnSpPr>
        <p:spPr>
          <a:xfrm flipV="1">
            <a:off x="3424692" y="4971167"/>
            <a:ext cx="1969180" cy="2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5A5AEC2-9372-4FFC-9470-6041C5A829CB}"/>
              </a:ext>
            </a:extLst>
          </p:cNvPr>
          <p:cNvCxnSpPr>
            <a:cxnSpLocks/>
          </p:cNvCxnSpPr>
          <p:nvPr/>
        </p:nvCxnSpPr>
        <p:spPr>
          <a:xfrm flipV="1">
            <a:off x="6643665" y="4805187"/>
            <a:ext cx="938236" cy="190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977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3200" b="1" dirty="0"/>
              <a:t>Matriz de transición T: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A1D236-414D-47D2-AA22-71D4B5E0B759}"/>
                  </a:ext>
                </a:extLst>
              </p:cNvPr>
              <p:cNvSpPr txBox="1"/>
              <p:nvPr/>
            </p:nvSpPr>
            <p:spPr>
              <a:xfrm>
                <a:off x="1208380" y="2571750"/>
                <a:ext cx="3725251" cy="1069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62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262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2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2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AR" sz="262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25" i="1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</m:t>
                            </m:r>
                            <m: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r>
                              <a:rPr lang="es-AR" sz="2625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2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AA1D236-414D-47D2-AA22-71D4B5E0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80" y="2571750"/>
                <a:ext cx="3725251" cy="1069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CBD6413-386C-41E7-A7F9-B9138002FF60}"/>
                  </a:ext>
                </a:extLst>
              </p:cNvPr>
              <p:cNvSpPr/>
              <p:nvPr/>
            </p:nvSpPr>
            <p:spPr>
              <a:xfrm>
                <a:off x="1208379" y="1559245"/>
                <a:ext cx="31881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lang="es-AR" sz="2250" b="1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lang="es-AR" sz="2250" b="1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2250" b="1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AR" sz="2250" b="1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𝒄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AR" sz="2400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s-AR" sz="2400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s-AR" sz="2400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endParaRPr lang="es-AR" sz="225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CBD6413-386C-41E7-A7F9-B9138002F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79" y="1559245"/>
                <a:ext cx="3188180" cy="461665"/>
              </a:xfrm>
              <a:prstGeom prst="rect">
                <a:avLst/>
              </a:prstGeom>
              <a:blipFill>
                <a:blip r:embed="rId4"/>
                <a:stretch>
                  <a:fillRect l="-382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32119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2509801-95F6-4D9B-B862-1E60CC05AEA4}"/>
              </a:ext>
            </a:extLst>
          </p:cNvPr>
          <p:cNvSpPr/>
          <p:nvPr/>
        </p:nvSpPr>
        <p:spPr>
          <a:xfrm>
            <a:off x="1161399" y="4376442"/>
            <a:ext cx="2167338" cy="6483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32D369-8513-41A8-9BF3-60CFB52FD79F}"/>
              </a:ext>
            </a:extLst>
          </p:cNvPr>
          <p:cNvSpPr/>
          <p:nvPr/>
        </p:nvSpPr>
        <p:spPr>
          <a:xfrm>
            <a:off x="1161399" y="3852079"/>
            <a:ext cx="2167338" cy="5243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2B8346-DACD-459E-A6F5-1A88AC136664}"/>
              </a:ext>
            </a:extLst>
          </p:cNvPr>
          <p:cNvSpPr/>
          <p:nvPr/>
        </p:nvSpPr>
        <p:spPr>
          <a:xfrm>
            <a:off x="1161399" y="3203776"/>
            <a:ext cx="2167338" cy="6483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068B8B4-2A65-47C4-9D9C-E1281085A1A2}"/>
                  </a:ext>
                </a:extLst>
              </p:cNvPr>
              <p:cNvSpPr txBox="1"/>
              <p:nvPr/>
            </p:nvSpPr>
            <p:spPr>
              <a:xfrm>
                <a:off x="559360" y="3253833"/>
                <a:ext cx="2847902" cy="1720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07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690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676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2028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676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068B8B4-2A65-47C4-9D9C-E1281085A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" y="3253833"/>
                <a:ext cx="2847902" cy="1720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7C4543CD-FC31-40D3-9A6C-485E98B3F3E1}"/>
                  </a:ext>
                </a:extLst>
              </p:cNvPr>
              <p:cNvSpPr/>
              <p:nvPr/>
            </p:nvSpPr>
            <p:spPr>
              <a:xfrm>
                <a:off x="3468883" y="3413275"/>
                <a:ext cx="2503586" cy="1424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0.60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0.20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7C4543CD-FC31-40D3-9A6C-485E98B3F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83" y="3413275"/>
                <a:ext cx="2503586" cy="1424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04E7C2D-512B-4A7C-94BC-60A8A335A149}"/>
                  </a:ext>
                </a:extLst>
              </p:cNvPr>
              <p:cNvSpPr txBox="1"/>
              <p:nvPr/>
            </p:nvSpPr>
            <p:spPr>
              <a:xfrm>
                <a:off x="559360" y="2231223"/>
                <a:ext cx="4967578" cy="542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1690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3380</m:t>
                                    </m:r>
                                  </m:num>
                                  <m:den>
                                    <m:r>
                                      <a:rPr lang="es-AR" sz="18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8450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d>
                        <m:d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04E7C2D-512B-4A7C-94BC-60A8A335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0" y="2231223"/>
                <a:ext cx="4967578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914419ED-C92C-4CA2-BE11-EABF6A718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60" y="284110"/>
            <a:ext cx="6666800" cy="16230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45752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2500" b="1" dirty="0"/>
              <a:t>Modelo gráfico: Cadena de </a:t>
            </a:r>
            <a:r>
              <a:rPr lang="es-AR" sz="2500" b="1" dirty="0" err="1"/>
              <a:t>markov</a:t>
            </a:r>
            <a:r>
              <a:rPr lang="es-AR" sz="2500" b="1" dirty="0"/>
              <a:t> discreta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823BE5C-21E1-4A22-9360-707DB20B1CBE}"/>
              </a:ext>
            </a:extLst>
          </p:cNvPr>
          <p:cNvGrpSpPr/>
          <p:nvPr/>
        </p:nvGrpSpPr>
        <p:grpSpPr>
          <a:xfrm>
            <a:off x="220945" y="1281869"/>
            <a:ext cx="7495908" cy="3732965"/>
            <a:chOff x="-678242" y="649572"/>
            <a:chExt cx="8498578" cy="436285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5ECF60B5-972D-415A-AF48-474062AE0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9920" y="747771"/>
              <a:ext cx="4684160" cy="41493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2564F044-3BF3-4CB2-9759-B94666B8CF0C}"/>
                    </a:ext>
                  </a:extLst>
                </p:cNvPr>
                <p:cNvSpPr txBox="1"/>
                <p:nvPr/>
              </p:nvSpPr>
              <p:spPr>
                <a:xfrm>
                  <a:off x="6626355" y="1223415"/>
                  <a:ext cx="119398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𝒃𝒃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𝟔𝟎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4" name="CuadroTexto 3">
                  <a:extLst>
                    <a:ext uri="{FF2B5EF4-FFF2-40B4-BE49-F238E27FC236}">
                      <a16:creationId xmlns:a16="http://schemas.microsoft.com/office/drawing/2014/main" id="{2564F044-3BF3-4CB2-9759-B94666B8C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355" y="1223415"/>
                  <a:ext cx="1193981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5780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771C399D-CAD8-4AA1-9C94-093E7C9E09D2}"/>
                    </a:ext>
                  </a:extLst>
                </p:cNvPr>
                <p:cNvSpPr txBox="1"/>
                <p:nvPr/>
              </p:nvSpPr>
              <p:spPr>
                <a:xfrm>
                  <a:off x="5765447" y="2672417"/>
                  <a:ext cx="11795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𝒃𝒄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771C399D-CAD8-4AA1-9C94-093E7C9E0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5447" y="2672417"/>
                  <a:ext cx="1179554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647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FE2114C3-D6F4-4505-B8F7-742A57AA6E80}"/>
                    </a:ext>
                  </a:extLst>
                </p:cNvPr>
                <p:cNvSpPr txBox="1"/>
                <p:nvPr/>
              </p:nvSpPr>
              <p:spPr>
                <a:xfrm>
                  <a:off x="2175331" y="2678021"/>
                  <a:ext cx="11811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𝒄𝒂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𝟐𝟓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FE2114C3-D6F4-4505-B8F7-742A57AA6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331" y="2678021"/>
                  <a:ext cx="1181157" cy="323165"/>
                </a:xfrm>
                <a:prstGeom prst="rect">
                  <a:avLst/>
                </a:prstGeom>
                <a:blipFill>
                  <a:blip r:embed="rId6"/>
                  <a:stretch>
                    <a:fillRect r="-6433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2FAE33A8-7DCC-45E3-BDA5-55D54F907D6B}"/>
                    </a:ext>
                  </a:extLst>
                </p:cNvPr>
                <p:cNvSpPr txBox="1"/>
                <p:nvPr/>
              </p:nvSpPr>
              <p:spPr>
                <a:xfrm>
                  <a:off x="4004897" y="649572"/>
                  <a:ext cx="11955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𝒂𝒃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𝟓𝟎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2FAE33A8-7DCC-45E3-BDA5-55D54F907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7" y="649572"/>
                  <a:ext cx="1195584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6358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A916E474-BDB3-4003-8A5F-C98DB1784C12}"/>
                    </a:ext>
                  </a:extLst>
                </p:cNvPr>
                <p:cNvSpPr txBox="1"/>
                <p:nvPr/>
              </p:nvSpPr>
              <p:spPr>
                <a:xfrm>
                  <a:off x="4004897" y="1813838"/>
                  <a:ext cx="119558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𝒃𝒂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A916E474-BDB3-4003-8A5F-C98DB1784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97" y="1813838"/>
                  <a:ext cx="1195584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6358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561B64DD-9D25-4578-A2B0-42EB0A72D5A8}"/>
                    </a:ext>
                  </a:extLst>
                </p:cNvPr>
                <p:cNvSpPr txBox="1"/>
                <p:nvPr/>
              </p:nvSpPr>
              <p:spPr>
                <a:xfrm>
                  <a:off x="4246634" y="2460485"/>
                  <a:ext cx="117955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𝒄𝒃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𝟐𝟓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561B64DD-9D25-4578-A2B0-42EB0A72D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634" y="2460485"/>
                  <a:ext cx="1179554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647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FEBDBA18-454A-4040-805A-4682696BAB42}"/>
                    </a:ext>
                  </a:extLst>
                </p:cNvPr>
                <p:cNvSpPr txBox="1"/>
                <p:nvPr/>
              </p:nvSpPr>
              <p:spPr>
                <a:xfrm>
                  <a:off x="3660972" y="2858766"/>
                  <a:ext cx="118115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𝒂𝒄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FEBDBA18-454A-4040-805A-4682696BA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972" y="2858766"/>
                  <a:ext cx="1181157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5848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619CD0AE-827B-4707-9CC4-4248673C6159}"/>
                    </a:ext>
                  </a:extLst>
                </p:cNvPr>
                <p:cNvSpPr txBox="1"/>
                <p:nvPr/>
              </p:nvSpPr>
              <p:spPr>
                <a:xfrm>
                  <a:off x="1212055" y="1223415"/>
                  <a:ext cx="119718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𝒂𝒂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𝟑𝟎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619CD0AE-827B-4707-9CC4-4248673C6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055" y="1223415"/>
                  <a:ext cx="1197187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6358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988EE89-8FB6-45EF-A0A7-81AA137BDC2C}"/>
                    </a:ext>
                  </a:extLst>
                </p:cNvPr>
                <p:cNvSpPr txBox="1"/>
                <p:nvPr/>
              </p:nvSpPr>
              <p:spPr>
                <a:xfrm>
                  <a:off x="4800543" y="4527159"/>
                  <a:ext cx="1165127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500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𝒄𝒄</m:t>
                            </m:r>
                          </m:sub>
                        </m:sSub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  <m:r>
                          <a:rPr lang="en-US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  <m:r>
                          <a:rPr lang="es-AR" sz="1500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𝟓𝟎</m:t>
                        </m:r>
                      </m:oMath>
                    </m:oMathPara>
                  </a14:m>
                  <a:endParaRPr lang="en-US" sz="1500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988EE89-8FB6-45EF-A0A7-81AA137BD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543" y="4527159"/>
                  <a:ext cx="1165127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59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DDE4260B-D99E-4148-BDA1-32E656C30008}"/>
                    </a:ext>
                  </a:extLst>
                </p:cNvPr>
                <p:cNvSpPr/>
                <p:nvPr/>
              </p:nvSpPr>
              <p:spPr>
                <a:xfrm>
                  <a:off x="-678242" y="3347047"/>
                  <a:ext cx="3444151" cy="16653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87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  <m:r>
                          <a:rPr lang="es-AR" sz="187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187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0.30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0.50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0.60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0.25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0.25</m:t>
                                  </m:r>
                                </m:e>
                                <m:e>
                                  <m:r>
                                    <a:rPr lang="es-AR" sz="18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0.50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AR" sz="187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DDE4260B-D99E-4148-BDA1-32E656C30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78242" y="3347047"/>
                  <a:ext cx="3444151" cy="16653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882037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FE07471-E6B4-4215-B7DB-163E2A68A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151" y="1244433"/>
                <a:ext cx="7886700" cy="422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</m:oMath>
                  </m:oMathPara>
                </a14:m>
                <a:endParaRPr lang="en-US" sz="2625" dirty="0"/>
              </a:p>
              <a:p>
                <a:pPr marL="0" indent="0"/>
                <a:endParaRPr lang="en-US" sz="2625" dirty="0"/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6FE07471-E6B4-4215-B7DB-163E2A68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1" y="1244433"/>
                <a:ext cx="7886700" cy="422367"/>
              </a:xfrm>
              <a:prstGeom prst="rect">
                <a:avLst/>
              </a:prstGeom>
              <a:blipFill>
                <a:blip r:embed="rId3"/>
                <a:stretch>
                  <a:fillRect b="-15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42CA4953-E91F-4019-80DC-68E3647133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5715" y="1785830"/>
                <a:ext cx="7886700" cy="422367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685800">
                  <a:spcBef>
                    <a:spcPts val="750"/>
                  </a:spcBef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2625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625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>
                  <a:spcBef>
                    <a:spcPts val="750"/>
                  </a:spcBef>
                  <a:buClrTx/>
                  <a:buNone/>
                </a:pPr>
                <a:endParaRPr lang="en-US" sz="26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42CA4953-E91F-4019-80DC-68E36471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5" y="1785830"/>
                <a:ext cx="7886700" cy="422367"/>
              </a:xfrm>
              <a:prstGeom prst="rect">
                <a:avLst/>
              </a:prstGeom>
              <a:blipFill>
                <a:blip r:embed="rId4"/>
                <a:stretch>
                  <a:fillRect t="-144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7AA816C9-C992-4174-9740-156BE72C8D7C}"/>
              </a:ext>
            </a:extLst>
          </p:cNvPr>
          <p:cNvGrpSpPr/>
          <p:nvPr/>
        </p:nvGrpSpPr>
        <p:grpSpPr>
          <a:xfrm>
            <a:off x="2657535" y="2341548"/>
            <a:ext cx="3162151" cy="2718724"/>
            <a:chOff x="3124147" y="2657152"/>
            <a:chExt cx="6245547" cy="5532498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ECC0664B-9CB7-45E6-A216-653B702E9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147" y="2657152"/>
              <a:ext cx="6245547" cy="5532498"/>
            </a:xfrm>
            <a:prstGeom prst="rect">
              <a:avLst/>
            </a:prstGeom>
          </p:spPr>
        </p:pic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D83B953F-BF94-4E54-B58E-81F97DC39460}"/>
                </a:ext>
              </a:extLst>
            </p:cNvPr>
            <p:cNvGrpSpPr/>
            <p:nvPr/>
          </p:nvGrpSpPr>
          <p:grpSpPr>
            <a:xfrm>
              <a:off x="3544560" y="2913697"/>
              <a:ext cx="5446856" cy="4960693"/>
              <a:chOff x="3486224" y="2922574"/>
              <a:chExt cx="5446856" cy="49606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3218BE3C-E4B7-4B12-85BE-54796FA9B2E3}"/>
                      </a:ext>
                    </a:extLst>
                  </p:cNvPr>
                  <p:cNvSpPr txBox="1"/>
                  <p:nvPr/>
                </p:nvSpPr>
                <p:spPr>
                  <a:xfrm>
                    <a:off x="8148236" y="3246093"/>
                    <a:ext cx="784844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𝒃𝒃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9" name="CuadroTexto 8">
                    <a:extLst>
                      <a:ext uri="{FF2B5EF4-FFF2-40B4-BE49-F238E27FC236}">
                        <a16:creationId xmlns:a16="http://schemas.microsoft.com/office/drawing/2014/main" id="{3218BE3C-E4B7-4B12-85BE-54796FA9B2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236" y="3246093"/>
                    <a:ext cx="784844" cy="5154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923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26DE2C8A-A4CB-41D6-AE8D-3F9EE73F68AC}"/>
                      </a:ext>
                    </a:extLst>
                  </p:cNvPr>
                  <p:cNvSpPr txBox="1"/>
                  <p:nvPr/>
                </p:nvSpPr>
                <p:spPr>
                  <a:xfrm>
                    <a:off x="7838184" y="5223345"/>
                    <a:ext cx="763256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𝒃𝒄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0" name="CuadroTexto 9">
                    <a:extLst>
                      <a:ext uri="{FF2B5EF4-FFF2-40B4-BE49-F238E27FC236}">
                        <a16:creationId xmlns:a16="http://schemas.microsoft.com/office/drawing/2014/main" id="{26DE2C8A-A4CB-41D6-AE8D-3F9EE73F68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8184" y="5223345"/>
                    <a:ext cx="763256" cy="5154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813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B7928EB5-3CB5-4915-BE03-B224C1900662}"/>
                      </a:ext>
                    </a:extLst>
                  </p:cNvPr>
                  <p:cNvSpPr txBox="1"/>
                  <p:nvPr/>
                </p:nvSpPr>
                <p:spPr>
                  <a:xfrm>
                    <a:off x="3893311" y="5316326"/>
                    <a:ext cx="765655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𝒄𝒂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1" name="CuadroTexto 10">
                    <a:extLst>
                      <a:ext uri="{FF2B5EF4-FFF2-40B4-BE49-F238E27FC236}">
                        <a16:creationId xmlns:a16="http://schemas.microsoft.com/office/drawing/2014/main" id="{B7928EB5-3CB5-4915-BE03-B224C19006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3311" y="5316326"/>
                    <a:ext cx="765655" cy="5154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762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181610AC-2B38-4FE6-8840-0696902661F6}"/>
                      </a:ext>
                    </a:extLst>
                  </p:cNvPr>
                  <p:cNvSpPr txBox="1"/>
                  <p:nvPr/>
                </p:nvSpPr>
                <p:spPr>
                  <a:xfrm>
                    <a:off x="5818832" y="2922574"/>
                    <a:ext cx="787243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𝒂𝒃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181610AC-2B38-4FE6-8840-0696902661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832" y="2922574"/>
                    <a:ext cx="787243" cy="51540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923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F1FE56FF-E7E5-4CFD-8075-22E7BBFCE5E6}"/>
                      </a:ext>
                    </a:extLst>
                  </p:cNvPr>
                  <p:cNvSpPr txBox="1"/>
                  <p:nvPr/>
                </p:nvSpPr>
                <p:spPr>
                  <a:xfrm>
                    <a:off x="5774726" y="4176229"/>
                    <a:ext cx="787243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𝒃𝒂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3" name="CuadroTexto 12">
                    <a:extLst>
                      <a:ext uri="{FF2B5EF4-FFF2-40B4-BE49-F238E27FC236}">
                        <a16:creationId xmlns:a16="http://schemas.microsoft.com/office/drawing/2014/main" id="{F1FE56FF-E7E5-4CFD-8075-22E7BBFCE5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726" y="4176229"/>
                    <a:ext cx="787243" cy="5154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9231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D4B04FB5-1224-4A89-9C36-CD7B1BC4255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2408" y="5487344"/>
                    <a:ext cx="763256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𝒄𝒃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D4B04FB5-1224-4A89-9C36-CD7B1BC425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2408" y="5487344"/>
                    <a:ext cx="763256" cy="51540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9524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id="{34373843-8D54-40DD-9C81-D541963993EE}"/>
                      </a:ext>
                    </a:extLst>
                  </p:cNvPr>
                  <p:cNvSpPr txBox="1"/>
                  <p:nvPr/>
                </p:nvSpPr>
                <p:spPr>
                  <a:xfrm>
                    <a:off x="5032216" y="5471810"/>
                    <a:ext cx="765655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𝒂𝒄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id="{34373843-8D54-40DD-9C81-D54196399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2216" y="5471810"/>
                    <a:ext cx="765655" cy="51540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125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5311A1F3-C0DE-47C4-B3B2-3D77510131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224" y="3243221"/>
                    <a:ext cx="789642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𝒂𝒂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5311A1F3-C0DE-47C4-B3B2-3D7751013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224" y="3243221"/>
                    <a:ext cx="789642" cy="51540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4615" b="-341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D2C5CFF6-B0FE-44BC-AA69-4F5B9EA64975}"/>
                      </a:ext>
                    </a:extLst>
                  </p:cNvPr>
                  <p:cNvSpPr txBox="1"/>
                  <p:nvPr/>
                </p:nvSpPr>
                <p:spPr>
                  <a:xfrm>
                    <a:off x="5795564" y="7367863"/>
                    <a:ext cx="741668" cy="5154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685800">
                      <a:buClrTx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1500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𝒄𝒄</m:t>
                              </m:r>
                            </m:sub>
                          </m:sSub>
                        </m:oMath>
                      </m:oMathPara>
                    </a14:m>
                    <a:endParaRPr lang="en-US" sz="1500" b="1" kern="1200" dirty="0">
                      <a:solidFill>
                        <a:srgbClr val="FF0000"/>
                      </a:solidFill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D2C5CFF6-B0FE-44BC-AA69-4F5B9EA649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5564" y="7367863"/>
                    <a:ext cx="741668" cy="51540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4918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06747044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 a 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95B4D2-5980-4C10-9CC1-B794E9EF1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sz="2625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  <m:sup>
                          <m:r>
                            <a:rPr lang="es-AR" sz="262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2625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s-AR" sz="262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625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6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AR" sz="2625" i="1"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</m:oMath>
                  </m:oMathPara>
                </a14:m>
                <a:endParaRPr lang="en-US" sz="2625" dirty="0"/>
              </a:p>
              <a:p>
                <a:pPr marL="0" indent="0"/>
                <a:endParaRPr lang="en-US" sz="2625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95B4D2-5980-4C10-9CC1-B794E9EF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9" y="1086725"/>
                <a:ext cx="7886700" cy="42236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0C2937D-C36A-446A-9B5E-652C4C7C5E9A}"/>
                  </a:ext>
                </a:extLst>
              </p:cNvPr>
              <p:cNvSpPr txBox="1"/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s-AR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p>
                        <m:r>
                          <a:rPr lang="es-AR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es-AR" sz="2625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</m:oMath>
                </a14:m>
                <a:r>
                  <a:rPr lang="en-US" sz="2625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AR" sz="2625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25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25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𝑎𝑎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𝑎𝑏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𝑎𝑐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𝑏𝑎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𝑏𝑏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𝑏𝑐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𝑐𝑎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𝑐𝑏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𝑐𝑐</m:t>
                                  </m:r>
                                </m:sub>
                                <m:sup>
                                  <m:r>
                                    <a:rPr lang="es-AR" sz="262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sz="262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0C2937D-C36A-446A-9B5E-652C4C7C5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1" y="2282314"/>
                <a:ext cx="8905275" cy="1376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>
            <a:extLst>
              <a:ext uri="{FF2B5EF4-FFF2-40B4-BE49-F238E27FC236}">
                <a16:creationId xmlns:a16="http://schemas.microsoft.com/office/drawing/2014/main" id="{B2C5380A-A51C-4E6A-B80A-4CE818DAF10B}"/>
              </a:ext>
            </a:extLst>
          </p:cNvPr>
          <p:cNvGrpSpPr/>
          <p:nvPr/>
        </p:nvGrpSpPr>
        <p:grpSpPr>
          <a:xfrm>
            <a:off x="1017403" y="2282313"/>
            <a:ext cx="6499931" cy="2291554"/>
            <a:chOff x="1356537" y="3043084"/>
            <a:chExt cx="8666574" cy="3055405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0445200-D584-4363-841F-C9B0BD9B6C02}"/>
                </a:ext>
              </a:extLst>
            </p:cNvPr>
            <p:cNvSpPr/>
            <p:nvPr/>
          </p:nvSpPr>
          <p:spPr>
            <a:xfrm>
              <a:off x="1356537" y="3266525"/>
              <a:ext cx="2927496" cy="524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50B18E9-8BD8-449A-8989-438B18B1C630}"/>
                </a:ext>
              </a:extLst>
            </p:cNvPr>
            <p:cNvSpPr/>
            <p:nvPr/>
          </p:nvSpPr>
          <p:spPr>
            <a:xfrm>
              <a:off x="5089882" y="3248404"/>
              <a:ext cx="762000" cy="15736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D8F77B8D-FF87-4F77-A2CD-791AE4C44196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3833008" y="2778340"/>
              <a:ext cx="244150" cy="2269597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8A6AAA0A-ACB9-4F04-AFB3-A88EE0A4AB4B}"/>
                    </a:ext>
                  </a:extLst>
                </p:cNvPr>
                <p:cNvSpPr/>
                <p:nvPr/>
              </p:nvSpPr>
              <p:spPr>
                <a:xfrm>
                  <a:off x="2820284" y="5482936"/>
                  <a:ext cx="7202827" cy="6155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685800">
                    <a:buClrTx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</m:t>
                            </m:r>
                          </m:sub>
                          <m:sup>
                            <m:r>
                              <a:rPr lang="es-AR" sz="2400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bSup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𝑎𝑏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𝑏𝑎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𝑎𝑐</m:t>
                            </m:r>
                          </m:sub>
                        </m:sSub>
                        <m:r>
                          <a:rPr lang="es-AR" sz="24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  <m:sSub>
                          <m:sSubPr>
                            <m:ctrlP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lang="es-AR" sz="24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𝑐𝑎</m:t>
                            </m:r>
                          </m:sub>
                        </m:sSub>
                      </m:oMath>
                    </m:oMathPara>
                  </a14:m>
                  <a:endParaRPr lang="en-US" sz="225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8A6AAA0A-ACB9-4F04-AFB3-A88EE0A4A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284" y="5482936"/>
                  <a:ext cx="7202827" cy="615553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39C3593-B743-4B5A-B141-FE7842604EF8}"/>
                </a:ext>
              </a:extLst>
            </p:cNvPr>
            <p:cNvSpPr/>
            <p:nvPr/>
          </p:nvSpPr>
          <p:spPr>
            <a:xfrm>
              <a:off x="8878617" y="3043084"/>
              <a:ext cx="762000" cy="6908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1" name="Conector: curvado 10">
              <a:extLst>
                <a:ext uri="{FF2B5EF4-FFF2-40B4-BE49-F238E27FC236}">
                  <a16:creationId xmlns:a16="http://schemas.microsoft.com/office/drawing/2014/main" id="{2FAED633-A5D1-4782-B6AF-DE618B36828C}"/>
                </a:ext>
              </a:extLst>
            </p:cNvPr>
            <p:cNvCxnSpPr>
              <a:cxnSpLocks/>
              <a:stCxn id="10" idx="2"/>
              <a:endCxn id="9" idx="3"/>
            </p:cNvCxnSpPr>
            <p:nvPr/>
          </p:nvCxnSpPr>
          <p:spPr>
            <a:xfrm rot="16200000" flipH="1">
              <a:off x="8612986" y="4380588"/>
              <a:ext cx="2056754" cy="763495"/>
            </a:xfrm>
            <a:prstGeom prst="curvedConnector4">
              <a:avLst>
                <a:gd name="adj1" fmla="val 42518"/>
                <a:gd name="adj2" fmla="val 13992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5286172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0F15AC-B771-445E-ADCB-7984689F7336}"/>
              </a:ext>
            </a:extLst>
          </p:cNvPr>
          <p:cNvSpPr txBox="1"/>
          <p:nvPr/>
        </p:nvSpPr>
        <p:spPr>
          <a:xfrm>
            <a:off x="3531657" y="1635942"/>
            <a:ext cx="889924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MARZO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6E9667-0553-47B7-80F2-DBFDE2B4FA3D}"/>
              </a:ext>
            </a:extLst>
          </p:cNvPr>
          <p:cNvSpPr txBox="1"/>
          <p:nvPr/>
        </p:nvSpPr>
        <p:spPr>
          <a:xfrm>
            <a:off x="4583240" y="1635942"/>
            <a:ext cx="72006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ABRIL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094712-A84D-46DC-BBB4-DC7E8F712CB0}"/>
              </a:ext>
            </a:extLst>
          </p:cNvPr>
          <p:cNvSpPr txBox="1"/>
          <p:nvPr/>
        </p:nvSpPr>
        <p:spPr>
          <a:xfrm>
            <a:off x="5604087" y="1635942"/>
            <a:ext cx="751424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MAYO</a:t>
            </a:r>
          </a:p>
        </p:txBody>
      </p:sp>
      <p:sp>
        <p:nvSpPr>
          <p:cNvPr id="7" name="Flecha: curvada hacia arriba 6">
            <a:extLst>
              <a:ext uri="{FF2B5EF4-FFF2-40B4-BE49-F238E27FC236}">
                <a16:creationId xmlns:a16="http://schemas.microsoft.com/office/drawing/2014/main" id="{85663292-7114-476D-8CA1-3FDBFB4AD3BC}"/>
              </a:ext>
            </a:extLst>
          </p:cNvPr>
          <p:cNvSpPr/>
          <p:nvPr/>
        </p:nvSpPr>
        <p:spPr>
          <a:xfrm>
            <a:off x="4165327" y="1944902"/>
            <a:ext cx="522373" cy="1550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956096-C669-4B85-84D6-A67F63575291}"/>
              </a:ext>
            </a:extLst>
          </p:cNvPr>
          <p:cNvSpPr txBox="1"/>
          <p:nvPr/>
        </p:nvSpPr>
        <p:spPr>
          <a:xfrm>
            <a:off x="6655087" y="1635942"/>
            <a:ext cx="756938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725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JUNIO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05E7400-001F-4DB7-9617-3EE09534250A}"/>
              </a:ext>
            </a:extLst>
          </p:cNvPr>
          <p:cNvSpPr txBox="1"/>
          <p:nvPr/>
        </p:nvSpPr>
        <p:spPr>
          <a:xfrm>
            <a:off x="7364671" y="1883945"/>
            <a:ext cx="7408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s-AR" sz="1350" b="1" kern="1200" dirty="0">
                <a:solidFill>
                  <a:srgbClr val="00B0F0"/>
                </a:solidFill>
                <a:latin typeface="Calibri" panose="020F0502020204030204"/>
                <a:ea typeface="+mn-ea"/>
                <a:cs typeface="+mn-cs"/>
              </a:rPr>
              <a:t>3 Saltos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D325418-3E36-4E9C-A1B0-4695AF03412D}"/>
                  </a:ext>
                </a:extLst>
              </p:cNvPr>
              <p:cNvSpPr/>
              <p:nvPr/>
            </p:nvSpPr>
            <p:spPr>
              <a:xfrm>
                <a:off x="311231" y="2571750"/>
                <a:ext cx="9023592" cy="12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buClrTx/>
                </a:pPr>
                <a:r>
                  <a:rPr lang="es-AR" sz="1575" kern="1200" dirty="0">
                    <a:solidFill>
                      <a:srgbClr val="7030A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p>
                        <m: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lang="es-AR" sz="1575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s-AR" sz="1575" kern="1200" dirty="0">
                    <a:solidFill>
                      <a:srgbClr val="7030A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575" i="1" kern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</m:mr>
                        </m:m>
                      </m:e>
                    </m:d>
                    <m:r>
                      <a:rPr lang="es-AR" sz="1575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575" i="1" kern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</m:mr>
                        </m:m>
                      </m:e>
                    </m:d>
                    <m:r>
                      <a:rPr lang="es-AR" sz="1575" i="1" kern="12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s-AR" sz="1575" i="1" kern="1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575" i="1" kern="1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0.30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0.60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0.25</m:t>
                              </m:r>
                            </m:e>
                            <m:e>
                              <m:r>
                                <a:rPr lang="es-AR" sz="1575" i="1" kern="1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D325418-3E36-4E9C-A1B0-4695AF03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1" y="2571750"/>
                <a:ext cx="9023592" cy="1211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F1A519B-D0D2-41B9-9CB9-6299D7DA61B2}"/>
                  </a:ext>
                </a:extLst>
              </p:cNvPr>
              <p:cNvSpPr/>
              <p:nvPr/>
            </p:nvSpPr>
            <p:spPr>
              <a:xfrm>
                <a:off x="242865" y="1187744"/>
                <a:ext cx="2535438" cy="1259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1575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0.30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0.50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0.60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0.25</m:t>
                                    </m:r>
                                  </m:e>
                                  <m:e>
                                    <m:r>
                                      <a:rPr lang="es-AR" sz="1575" i="1" kern="12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0.50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2F1A519B-D0D2-41B9-9CB9-6299D7DA6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65" y="1187744"/>
                <a:ext cx="2535438" cy="125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echa: curvada hacia arriba 11">
            <a:extLst>
              <a:ext uri="{FF2B5EF4-FFF2-40B4-BE49-F238E27FC236}">
                <a16:creationId xmlns:a16="http://schemas.microsoft.com/office/drawing/2014/main" id="{F32CCFEF-63A4-4C41-9ADC-433A5DF448AF}"/>
              </a:ext>
            </a:extLst>
          </p:cNvPr>
          <p:cNvSpPr/>
          <p:nvPr/>
        </p:nvSpPr>
        <p:spPr>
          <a:xfrm>
            <a:off x="5149020" y="1944902"/>
            <a:ext cx="522373" cy="1550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lecha: curvada hacia arriba 12">
            <a:extLst>
              <a:ext uri="{FF2B5EF4-FFF2-40B4-BE49-F238E27FC236}">
                <a16:creationId xmlns:a16="http://schemas.microsoft.com/office/drawing/2014/main" id="{55B1C6A0-6353-4EE3-9334-C00718F4CAE7}"/>
              </a:ext>
            </a:extLst>
          </p:cNvPr>
          <p:cNvSpPr/>
          <p:nvPr/>
        </p:nvSpPr>
        <p:spPr>
          <a:xfrm>
            <a:off x="6208351" y="1944902"/>
            <a:ext cx="522373" cy="1550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s-AR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B99CE3C-3F3E-4A55-9A6F-2643D6237B60}"/>
                  </a:ext>
                </a:extLst>
              </p:cNvPr>
              <p:cNvSpPr/>
              <p:nvPr/>
            </p:nvSpPr>
            <p:spPr>
              <a:xfrm>
                <a:off x="311231" y="3835737"/>
                <a:ext cx="2958246" cy="1211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s-AR" sz="15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5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5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0.237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0.485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0.236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0.486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0.2425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0.4525</m:t>
                                </m:r>
                              </m:e>
                              <m:e>
                                <m:r>
                                  <a:rPr lang="es-AR" sz="15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5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1B99CE3C-3F3E-4A55-9A6F-2643D6237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1" y="3835737"/>
                <a:ext cx="2958246" cy="1211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413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368A0AB-BC3B-4C7E-BAEF-1A2950A8FCF8}"/>
                  </a:ext>
                </a:extLst>
              </p:cNvPr>
              <p:cNvSpPr/>
              <p:nvPr/>
            </p:nvSpPr>
            <p:spPr>
              <a:xfrm>
                <a:off x="962043" y="1446210"/>
                <a:ext cx="204562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AR" sz="3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AR" sz="3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AR" sz="3000" i="1" kern="12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3000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lang="es-AR" sz="3000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AR" sz="30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3368A0AB-BC3B-4C7E-BAEF-1A2950A8F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43" y="1446210"/>
                <a:ext cx="204562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D84339A-175D-4F1C-99A8-33BECBF2FADC}"/>
                  </a:ext>
                </a:extLst>
              </p:cNvPr>
              <p:cNvSpPr/>
              <p:nvPr/>
            </p:nvSpPr>
            <p:spPr>
              <a:xfrm>
                <a:off x="904150" y="2175166"/>
                <a:ext cx="5410455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sz="1875" i="1" kern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1875" i="1" kern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1875" i="1" kern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0.237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0.236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0.486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0.278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0.4525</m:t>
                                </m:r>
                              </m:e>
                              <m:e>
                                <m:r>
                                  <a:rPr lang="es-AR" sz="1875" i="1" kern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0.305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1875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D84339A-175D-4F1C-99A8-33BECBF2F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50" y="2175166"/>
                <a:ext cx="5410455" cy="1424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5D6847A-F1A9-4E9C-8C5A-ADCC9368F2A6}"/>
                  </a:ext>
                </a:extLst>
              </p:cNvPr>
              <p:cNvSpPr/>
              <p:nvPr/>
            </p:nvSpPr>
            <p:spPr>
              <a:xfrm>
                <a:off x="962043" y="3988025"/>
                <a:ext cx="3917098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lang="es-AR" sz="1875" b="1" i="1" kern="12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s-AR" sz="1875" b="1" kern="1200" dirty="0">
                    <a:solidFill>
                      <a:srgbClr val="FF0000"/>
                    </a:solidFill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1875" b="1" i="1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AR" sz="1875" b="1" i="1" kern="1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𝟐𝟑𝟖𝟖</m:t>
                              </m:r>
                            </m:e>
                            <m:e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𝟒𝟕𝟐𝟒</m:t>
                              </m:r>
                            </m:e>
                            <m:e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es-AR" sz="1875" b="1" i="1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𝟐𝟖𝟖𝟖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AR" sz="1875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65D6847A-F1A9-4E9C-8C5A-ADCC9368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43" y="3988025"/>
                <a:ext cx="3917098" cy="380873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20897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637</Words>
  <Application>Microsoft Office PowerPoint</Application>
  <PresentationFormat>Presentación en pantalla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Arial</vt:lpstr>
      <vt:lpstr>Cambria Math</vt:lpstr>
      <vt:lpstr>Helvetica Neue</vt:lpstr>
      <vt:lpstr>biz</vt:lpstr>
      <vt:lpstr>Título del tema Clase 05</vt:lpstr>
      <vt:lpstr>Ejercicio 7: Mercado de café</vt:lpstr>
      <vt:lpstr>Matriz de transición T:</vt:lpstr>
      <vt:lpstr>Presentación de PowerPoint</vt:lpstr>
      <vt:lpstr>Modelo gráfico: Cadena de markov discreta</vt:lpstr>
      <vt:lpstr>Introducción a ejercicio A</vt:lpstr>
      <vt:lpstr>Introducción a ejercicio A</vt:lpstr>
      <vt:lpstr>Ejercicio A</vt:lpstr>
      <vt:lpstr>Ejercicio A</vt:lpstr>
      <vt:lpstr>Presentación de PowerPoint</vt:lpstr>
      <vt:lpstr>Ejercicio B</vt:lpstr>
      <vt:lpstr>Ejercicio B</vt:lpstr>
      <vt:lpstr>Ejercicio B: Matricialmente desde T al sistema de ecuaciones</vt:lpstr>
      <vt:lpstr>Ejercicio B</vt:lpstr>
      <vt:lpstr>Ejercicio C: clientes leales en Junio</vt:lpstr>
      <vt:lpstr>Ejercicio C: alternativa interesante, ¿quiénes son los leales de Marzo a Junio?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3</cp:revision>
  <dcterms:modified xsi:type="dcterms:W3CDTF">2021-04-02T14:47:06Z</dcterms:modified>
</cp:coreProperties>
</file>