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F126B422-9D72-4D51-854D-AD919F2E7338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8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slide" Target="../slides/slide6.xml"/><Relationship Id="rId1" Type="http://schemas.openxmlformats.org/officeDocument/2006/relationships/slide" Target="../slides/slide5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slide" Target="../slides/slide10.xml"/><Relationship Id="rId1" Type="http://schemas.openxmlformats.org/officeDocument/2006/relationships/slide" Target="../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78A88C-57D1-47F1-BF63-093AB7A8841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041B4F6-F728-455B-929F-86AF1A348C88}">
      <dgm:prSet/>
      <dgm:spPr/>
      <dgm:t>
        <a:bodyPr/>
        <a:lstStyle/>
        <a:p>
          <a:r>
            <a:rPr lang="es-ES" dirty="0"/>
            <a:t>Estos algoritmos son más simples pero no son muy eficientes.</a:t>
          </a:r>
        </a:p>
      </dgm:t>
    </dgm:pt>
    <dgm:pt modelId="{6655A9C9-B327-4472-A9AD-A1D15E3A2EE1}" type="parTrans" cxnId="{A858F537-8206-4109-800D-BC22B4EFCA1E}">
      <dgm:prSet/>
      <dgm:spPr/>
      <dgm:t>
        <a:bodyPr/>
        <a:lstStyle/>
        <a:p>
          <a:endParaRPr lang="es-ES"/>
        </a:p>
      </dgm:t>
    </dgm:pt>
    <dgm:pt modelId="{03F796D6-2E4C-4C57-B400-A3052A0FDB7C}" type="sibTrans" cxnId="{A858F537-8206-4109-800D-BC22B4EFCA1E}">
      <dgm:prSet/>
      <dgm:spPr/>
      <dgm:t>
        <a:bodyPr/>
        <a:lstStyle/>
        <a:p>
          <a:endParaRPr lang="es-ES"/>
        </a:p>
      </dgm:t>
    </dgm:pt>
    <dgm:pt modelId="{0243118B-3E62-43F6-BFE0-F51600F25B4D}">
      <dgm:prSet/>
      <dgm:spPr/>
      <dgm:t>
        <a:bodyPr/>
        <a:lstStyle/>
        <a:p>
          <a:r>
            <a:rPr lang="es-ES" dirty="0"/>
            <a:t>Vamos a ver los siguientes algoritmos:</a:t>
          </a:r>
        </a:p>
      </dgm:t>
    </dgm:pt>
    <dgm:pt modelId="{3A92E488-6483-4377-834B-082A492073F2}" type="parTrans" cxnId="{6A25C2B7-8A71-4101-BF20-39708880F896}">
      <dgm:prSet/>
      <dgm:spPr/>
      <dgm:t>
        <a:bodyPr/>
        <a:lstStyle/>
        <a:p>
          <a:endParaRPr lang="es-ES"/>
        </a:p>
      </dgm:t>
    </dgm:pt>
    <dgm:pt modelId="{E57C58E5-0D7B-4E4D-A3EC-F2BF8A24EE72}" type="sibTrans" cxnId="{6A25C2B7-8A71-4101-BF20-39708880F896}">
      <dgm:prSet/>
      <dgm:spPr/>
      <dgm:t>
        <a:bodyPr/>
        <a:lstStyle/>
        <a:p>
          <a:endParaRPr lang="es-ES"/>
        </a:p>
      </dgm:t>
    </dgm:pt>
    <dgm:pt modelId="{E14CDAB7-9120-44DA-9479-0D220CA94BE9}">
      <dgm:prSet/>
      <dgm:spPr/>
      <dgm:t>
        <a:bodyPr/>
        <a:lstStyle/>
        <a:p>
          <a:r>
            <a:rPr lang="es-ES">
              <a:solidFill>
                <a:schemeClr val="bg1"/>
              </a:solidFill>
              <a:hlinkClick xmlns:r="http://schemas.openxmlformats.org/officeDocument/2006/relationships" r:id="rId1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Burbuja</a:t>
          </a:r>
          <a:endParaRPr lang="es-ES" dirty="0">
            <a:solidFill>
              <a:schemeClr val="bg1"/>
            </a:solidFill>
          </a:endParaRPr>
        </a:p>
      </dgm:t>
    </dgm:pt>
    <dgm:pt modelId="{9923E319-59A4-483A-8964-1C7A7090F76B}" type="parTrans" cxnId="{D38B532D-95C9-49E7-877D-66BFD15907DA}">
      <dgm:prSet/>
      <dgm:spPr/>
      <dgm:t>
        <a:bodyPr/>
        <a:lstStyle/>
        <a:p>
          <a:endParaRPr lang="es-ES"/>
        </a:p>
      </dgm:t>
    </dgm:pt>
    <dgm:pt modelId="{0317907D-7A64-4576-8A06-2563FCB05417}" type="sibTrans" cxnId="{D38B532D-95C9-49E7-877D-66BFD15907DA}">
      <dgm:prSet/>
      <dgm:spPr/>
      <dgm:t>
        <a:bodyPr/>
        <a:lstStyle/>
        <a:p>
          <a:endParaRPr lang="es-ES"/>
        </a:p>
      </dgm:t>
    </dgm:pt>
    <dgm:pt modelId="{0DB6A58E-2056-4D2B-8FAE-9570AEF70389}">
      <dgm:prSet/>
      <dgm:spPr/>
      <dgm:t>
        <a:bodyPr/>
        <a:lstStyle/>
        <a:p>
          <a:r>
            <a:rPr lang="es-ES">
              <a:solidFill>
                <a:schemeClr val="bg1"/>
              </a:solidFill>
              <a:hlinkClick xmlns:r="http://schemas.openxmlformats.org/officeDocument/2006/relationships"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Inserción</a:t>
          </a:r>
          <a:endParaRPr lang="es-ES" dirty="0">
            <a:solidFill>
              <a:schemeClr val="bg1"/>
            </a:solidFill>
          </a:endParaRPr>
        </a:p>
      </dgm:t>
    </dgm:pt>
    <dgm:pt modelId="{7384D61F-3FD8-49C5-A158-7CD6991B9D2A}" type="parTrans" cxnId="{F0E48B8D-13A8-4A7E-9CFB-6B083D9162BC}">
      <dgm:prSet/>
      <dgm:spPr/>
      <dgm:t>
        <a:bodyPr/>
        <a:lstStyle/>
        <a:p>
          <a:endParaRPr lang="es-ES"/>
        </a:p>
      </dgm:t>
    </dgm:pt>
    <dgm:pt modelId="{07586DB6-397A-40D3-9B04-8445CFCB2DF6}" type="sibTrans" cxnId="{F0E48B8D-13A8-4A7E-9CFB-6B083D9162BC}">
      <dgm:prSet/>
      <dgm:spPr/>
      <dgm:t>
        <a:bodyPr/>
        <a:lstStyle/>
        <a:p>
          <a:endParaRPr lang="es-ES"/>
        </a:p>
      </dgm:t>
    </dgm:pt>
    <dgm:pt modelId="{224F5552-47ED-4A5C-99E0-2FCD8DDB5DBB}">
      <dgm:prSet/>
      <dgm:spPr/>
      <dgm:t>
        <a:bodyPr/>
        <a:lstStyle/>
        <a:p>
          <a:r>
            <a:rPr lang="es-ES">
              <a:solidFill>
                <a:schemeClr val="bg1"/>
              </a:solidFill>
              <a:hlinkClick xmlns:r="http://schemas.openxmlformats.org/officeDocument/2006/relationships"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Selección</a:t>
          </a:r>
          <a:endParaRPr lang="es-ES" dirty="0">
            <a:solidFill>
              <a:schemeClr val="bg1"/>
            </a:solidFill>
          </a:endParaRPr>
        </a:p>
      </dgm:t>
    </dgm:pt>
    <dgm:pt modelId="{CBF2A037-9211-4F66-9E5D-CCB1DE9C59E3}" type="parTrans" cxnId="{ABA33504-0FF0-4990-BBF8-9539D7A7E9E7}">
      <dgm:prSet/>
      <dgm:spPr/>
      <dgm:t>
        <a:bodyPr/>
        <a:lstStyle/>
        <a:p>
          <a:endParaRPr lang="es-ES"/>
        </a:p>
      </dgm:t>
    </dgm:pt>
    <dgm:pt modelId="{D2D4892F-2EF6-446E-8F03-186C0307FC17}" type="sibTrans" cxnId="{ABA33504-0FF0-4990-BBF8-9539D7A7E9E7}">
      <dgm:prSet/>
      <dgm:spPr/>
      <dgm:t>
        <a:bodyPr/>
        <a:lstStyle/>
        <a:p>
          <a:endParaRPr lang="es-ES"/>
        </a:p>
      </dgm:t>
    </dgm:pt>
    <dgm:pt modelId="{3217EAF0-E55B-4491-B2FA-6458581F65B2}" type="pres">
      <dgm:prSet presAssocID="{D178A88C-57D1-47F1-BF63-093AB7A88411}" presName="Name0" presStyleCnt="0">
        <dgm:presLayoutVars>
          <dgm:dir/>
          <dgm:animLvl val="lvl"/>
          <dgm:resizeHandles val="exact"/>
        </dgm:presLayoutVars>
      </dgm:prSet>
      <dgm:spPr/>
    </dgm:pt>
    <dgm:pt modelId="{9795DA07-4F23-4D52-B6FD-9FA91F966A4D}" type="pres">
      <dgm:prSet presAssocID="{A041B4F6-F728-455B-929F-86AF1A348C88}" presName="linNode" presStyleCnt="0"/>
      <dgm:spPr/>
    </dgm:pt>
    <dgm:pt modelId="{1CE08F6C-586E-4DFE-978A-E379F718B10C}" type="pres">
      <dgm:prSet presAssocID="{A041B4F6-F728-455B-929F-86AF1A348C88}" presName="parentText" presStyleLbl="node1" presStyleIdx="0" presStyleCnt="2" custLinFactNeighborX="68312" custLinFactNeighborY="-2">
        <dgm:presLayoutVars>
          <dgm:chMax val="1"/>
          <dgm:bulletEnabled val="1"/>
        </dgm:presLayoutVars>
      </dgm:prSet>
      <dgm:spPr/>
    </dgm:pt>
    <dgm:pt modelId="{E65092C4-C910-4CC5-B38E-8E1B028368B8}" type="pres">
      <dgm:prSet presAssocID="{03F796D6-2E4C-4C57-B400-A3052A0FDB7C}" presName="sp" presStyleCnt="0"/>
      <dgm:spPr/>
    </dgm:pt>
    <dgm:pt modelId="{85ED325F-E7DD-4C6D-B2B2-17530549DD91}" type="pres">
      <dgm:prSet presAssocID="{0243118B-3E62-43F6-BFE0-F51600F25B4D}" presName="linNode" presStyleCnt="0"/>
      <dgm:spPr/>
    </dgm:pt>
    <dgm:pt modelId="{BF4A0F5A-D4B5-44AB-A6FC-1FC4660F7C8C}" type="pres">
      <dgm:prSet presAssocID="{0243118B-3E62-43F6-BFE0-F51600F25B4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BFABA89-30C9-47C0-BA78-CB739B98CE6A}" type="pres">
      <dgm:prSet presAssocID="{0243118B-3E62-43F6-BFE0-F51600F25B4D}" presName="descendantText" presStyleLbl="alignAccFollowNode1" presStyleIdx="0" presStyleCnt="1" custLinFactNeighborX="492">
        <dgm:presLayoutVars>
          <dgm:bulletEnabled val="1"/>
        </dgm:presLayoutVars>
      </dgm:prSet>
      <dgm:spPr/>
    </dgm:pt>
  </dgm:ptLst>
  <dgm:cxnLst>
    <dgm:cxn modelId="{ABA33504-0FF0-4990-BBF8-9539D7A7E9E7}" srcId="{0243118B-3E62-43F6-BFE0-F51600F25B4D}" destId="{224F5552-47ED-4A5C-99E0-2FCD8DDB5DBB}" srcOrd="2" destOrd="0" parTransId="{CBF2A037-9211-4F66-9E5D-CCB1DE9C59E3}" sibTransId="{D2D4892F-2EF6-446E-8F03-186C0307FC17}"/>
    <dgm:cxn modelId="{D38B532D-95C9-49E7-877D-66BFD15907DA}" srcId="{0243118B-3E62-43F6-BFE0-F51600F25B4D}" destId="{E14CDAB7-9120-44DA-9479-0D220CA94BE9}" srcOrd="0" destOrd="0" parTransId="{9923E319-59A4-483A-8964-1C7A7090F76B}" sibTransId="{0317907D-7A64-4576-8A06-2563FCB05417}"/>
    <dgm:cxn modelId="{A858F537-8206-4109-800D-BC22B4EFCA1E}" srcId="{D178A88C-57D1-47F1-BF63-093AB7A88411}" destId="{A041B4F6-F728-455B-929F-86AF1A348C88}" srcOrd="0" destOrd="0" parTransId="{6655A9C9-B327-4472-A9AD-A1D15E3A2EE1}" sibTransId="{03F796D6-2E4C-4C57-B400-A3052A0FDB7C}"/>
    <dgm:cxn modelId="{B4CEC158-1FBE-4D96-B6CB-0FC67F3CDBC4}" type="presOf" srcId="{A041B4F6-F728-455B-929F-86AF1A348C88}" destId="{1CE08F6C-586E-4DFE-978A-E379F718B10C}" srcOrd="0" destOrd="0" presId="urn:microsoft.com/office/officeart/2005/8/layout/vList5"/>
    <dgm:cxn modelId="{7A8D5080-CE42-42E1-80AE-D1B2D50877F4}" type="presOf" srcId="{224F5552-47ED-4A5C-99E0-2FCD8DDB5DBB}" destId="{BBFABA89-30C9-47C0-BA78-CB739B98CE6A}" srcOrd="0" destOrd="2" presId="urn:microsoft.com/office/officeart/2005/8/layout/vList5"/>
    <dgm:cxn modelId="{1E3B6783-2672-45FD-8DC2-B14E115CDD0F}" type="presOf" srcId="{E14CDAB7-9120-44DA-9479-0D220CA94BE9}" destId="{BBFABA89-30C9-47C0-BA78-CB739B98CE6A}" srcOrd="0" destOrd="0" presId="urn:microsoft.com/office/officeart/2005/8/layout/vList5"/>
    <dgm:cxn modelId="{722D5C88-C903-4B4C-9382-9B3D29D4AA44}" type="presOf" srcId="{D178A88C-57D1-47F1-BF63-093AB7A88411}" destId="{3217EAF0-E55B-4491-B2FA-6458581F65B2}" srcOrd="0" destOrd="0" presId="urn:microsoft.com/office/officeart/2005/8/layout/vList5"/>
    <dgm:cxn modelId="{F0E48B8D-13A8-4A7E-9CFB-6B083D9162BC}" srcId="{0243118B-3E62-43F6-BFE0-F51600F25B4D}" destId="{0DB6A58E-2056-4D2B-8FAE-9570AEF70389}" srcOrd="1" destOrd="0" parTransId="{7384D61F-3FD8-49C5-A158-7CD6991B9D2A}" sibTransId="{07586DB6-397A-40D3-9B04-8445CFCB2DF6}"/>
    <dgm:cxn modelId="{6A25C2B7-8A71-4101-BF20-39708880F896}" srcId="{D178A88C-57D1-47F1-BF63-093AB7A88411}" destId="{0243118B-3E62-43F6-BFE0-F51600F25B4D}" srcOrd="1" destOrd="0" parTransId="{3A92E488-6483-4377-834B-082A492073F2}" sibTransId="{E57C58E5-0D7B-4E4D-A3EC-F2BF8A24EE72}"/>
    <dgm:cxn modelId="{5EB2EDC3-2714-4A5D-B735-1F48CF018C2D}" type="presOf" srcId="{0243118B-3E62-43F6-BFE0-F51600F25B4D}" destId="{BF4A0F5A-D4B5-44AB-A6FC-1FC4660F7C8C}" srcOrd="0" destOrd="0" presId="urn:microsoft.com/office/officeart/2005/8/layout/vList5"/>
    <dgm:cxn modelId="{68ADDCE3-95F3-4C12-A152-79AE9182C23D}" type="presOf" srcId="{0DB6A58E-2056-4D2B-8FAE-9570AEF70389}" destId="{BBFABA89-30C9-47C0-BA78-CB739B98CE6A}" srcOrd="0" destOrd="1" presId="urn:microsoft.com/office/officeart/2005/8/layout/vList5"/>
    <dgm:cxn modelId="{41C31DF0-13A2-4AAB-9FD2-AC1744D23A82}" type="presParOf" srcId="{3217EAF0-E55B-4491-B2FA-6458581F65B2}" destId="{9795DA07-4F23-4D52-B6FD-9FA91F966A4D}" srcOrd="0" destOrd="0" presId="urn:microsoft.com/office/officeart/2005/8/layout/vList5"/>
    <dgm:cxn modelId="{B5D045C3-C278-4D9D-9BDF-49840DDBB099}" type="presParOf" srcId="{9795DA07-4F23-4D52-B6FD-9FA91F966A4D}" destId="{1CE08F6C-586E-4DFE-978A-E379F718B10C}" srcOrd="0" destOrd="0" presId="urn:microsoft.com/office/officeart/2005/8/layout/vList5"/>
    <dgm:cxn modelId="{422507EE-52E2-4E7D-9569-08F1F4BC1E05}" type="presParOf" srcId="{3217EAF0-E55B-4491-B2FA-6458581F65B2}" destId="{E65092C4-C910-4CC5-B38E-8E1B028368B8}" srcOrd="1" destOrd="0" presId="urn:microsoft.com/office/officeart/2005/8/layout/vList5"/>
    <dgm:cxn modelId="{E966DD53-6AB2-4E51-9640-C9C4FFDAE93B}" type="presParOf" srcId="{3217EAF0-E55B-4491-B2FA-6458581F65B2}" destId="{85ED325F-E7DD-4C6D-B2B2-17530549DD91}" srcOrd="2" destOrd="0" presId="urn:microsoft.com/office/officeart/2005/8/layout/vList5"/>
    <dgm:cxn modelId="{6D0AE497-E99B-4341-A10C-B7F39DFAB59E}" type="presParOf" srcId="{85ED325F-E7DD-4C6D-B2B2-17530549DD91}" destId="{BF4A0F5A-D4B5-44AB-A6FC-1FC4660F7C8C}" srcOrd="0" destOrd="0" presId="urn:microsoft.com/office/officeart/2005/8/layout/vList5"/>
    <dgm:cxn modelId="{CB4561E5-F457-4DCA-B511-BB32D5835335}" type="presParOf" srcId="{85ED325F-E7DD-4C6D-B2B2-17530549DD91}" destId="{BBFABA89-30C9-47C0-BA78-CB739B98CE6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75BB38-92E8-4864-B05E-DA068E91FC3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23A2496-1AE1-4385-942D-D29EE08A356E}">
      <dgm:prSet/>
      <dgm:spPr/>
      <dgm:t>
        <a:bodyPr/>
        <a:lstStyle/>
        <a:p>
          <a:r>
            <a:rPr lang="es-ES" dirty="0"/>
            <a:t>Estos algoritmos tienen una mayor complejidad pero son más eficientes</a:t>
          </a:r>
        </a:p>
      </dgm:t>
    </dgm:pt>
    <dgm:pt modelId="{D0000EF8-D6F1-4D7D-9C02-F49D405D3112}" type="parTrans" cxnId="{FBDF0808-30BD-44FF-B8A5-A90B8039B5F5}">
      <dgm:prSet/>
      <dgm:spPr/>
      <dgm:t>
        <a:bodyPr/>
        <a:lstStyle/>
        <a:p>
          <a:endParaRPr lang="es-ES"/>
        </a:p>
      </dgm:t>
    </dgm:pt>
    <dgm:pt modelId="{AB102DA9-E204-43D0-BD22-A2EF79959F65}" type="sibTrans" cxnId="{FBDF0808-30BD-44FF-B8A5-A90B8039B5F5}">
      <dgm:prSet/>
      <dgm:spPr/>
      <dgm:t>
        <a:bodyPr/>
        <a:lstStyle/>
        <a:p>
          <a:endParaRPr lang="es-ES"/>
        </a:p>
      </dgm:t>
    </dgm:pt>
    <dgm:pt modelId="{E01CF673-F9B1-4845-BB5C-1B3DDCD16036}">
      <dgm:prSet/>
      <dgm:spPr/>
      <dgm:t>
        <a:bodyPr/>
        <a:lstStyle/>
        <a:p>
          <a:r>
            <a:rPr lang="es-ES" dirty="0"/>
            <a:t>Vamos a ver los siguientes algoritmos:</a:t>
          </a:r>
        </a:p>
      </dgm:t>
    </dgm:pt>
    <dgm:pt modelId="{F980FA77-83F2-46AA-9573-F3AE90CEE68E}" type="parTrans" cxnId="{01ECEA29-180C-45A7-A382-08BA82A06456}">
      <dgm:prSet/>
      <dgm:spPr/>
      <dgm:t>
        <a:bodyPr/>
        <a:lstStyle/>
        <a:p>
          <a:endParaRPr lang="es-ES"/>
        </a:p>
      </dgm:t>
    </dgm:pt>
    <dgm:pt modelId="{F246305F-C022-48D5-9B47-9633C9B910FF}" type="sibTrans" cxnId="{01ECEA29-180C-45A7-A382-08BA82A06456}">
      <dgm:prSet/>
      <dgm:spPr/>
      <dgm:t>
        <a:bodyPr/>
        <a:lstStyle/>
        <a:p>
          <a:endParaRPr lang="es-ES"/>
        </a:p>
      </dgm:t>
    </dgm:pt>
    <dgm:pt modelId="{5165FCE8-429F-4F20-BC16-12E7B3528BE9}">
      <dgm:prSet/>
      <dgm:spPr/>
      <dgm:t>
        <a:bodyPr/>
        <a:lstStyle/>
        <a:p>
          <a:pPr marL="285750" lvl="1" indent="0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S" dirty="0">
              <a:solidFill>
                <a:schemeClr val="bg1"/>
              </a:solidFill>
              <a:hlinkClick xmlns:r="http://schemas.openxmlformats.org/officeDocument/2006/relationships" r:id="rId1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Heapsort</a:t>
          </a:r>
          <a:endParaRPr lang="es-ES" dirty="0">
            <a:solidFill>
              <a:schemeClr val="bg1"/>
            </a:solidFill>
          </a:endParaRPr>
        </a:p>
      </dgm:t>
    </dgm:pt>
    <dgm:pt modelId="{10795BA4-750E-40E0-BEE8-A43F9D1A0ECA}" type="parTrans" cxnId="{0DEC3069-0E38-4C97-82A1-ED45CFB28B5A}">
      <dgm:prSet/>
      <dgm:spPr/>
      <dgm:t>
        <a:bodyPr/>
        <a:lstStyle/>
        <a:p>
          <a:endParaRPr lang="es-ES"/>
        </a:p>
      </dgm:t>
    </dgm:pt>
    <dgm:pt modelId="{73172021-2926-483D-B728-CA609C107804}" type="sibTrans" cxnId="{0DEC3069-0E38-4C97-82A1-ED45CFB28B5A}">
      <dgm:prSet/>
      <dgm:spPr/>
      <dgm:t>
        <a:bodyPr/>
        <a:lstStyle/>
        <a:p>
          <a:endParaRPr lang="es-ES"/>
        </a:p>
      </dgm:t>
    </dgm:pt>
    <dgm:pt modelId="{D1B0DE5F-2C0C-4774-A053-7DA606D947DE}">
      <dgm:prSet/>
      <dgm:spPr/>
      <dgm:t>
        <a:bodyPr/>
        <a:lstStyle/>
        <a:p>
          <a:pPr marL="285750" lvl="1" indent="0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s-ES" dirty="0"/>
        </a:p>
      </dgm:t>
    </dgm:pt>
    <dgm:pt modelId="{D088B9E6-9878-4492-9B68-840B96996729}" type="parTrans" cxnId="{1B1EE780-CF3E-4F60-B2C0-8105B01FC74C}">
      <dgm:prSet/>
      <dgm:spPr/>
      <dgm:t>
        <a:bodyPr/>
        <a:lstStyle/>
        <a:p>
          <a:endParaRPr lang="es-ES"/>
        </a:p>
      </dgm:t>
    </dgm:pt>
    <dgm:pt modelId="{F7F21BBB-4965-45B4-9A9E-C0F6266B26B9}" type="sibTrans" cxnId="{1B1EE780-CF3E-4F60-B2C0-8105B01FC74C}">
      <dgm:prSet/>
      <dgm:spPr/>
      <dgm:t>
        <a:bodyPr/>
        <a:lstStyle/>
        <a:p>
          <a:endParaRPr lang="es-ES"/>
        </a:p>
      </dgm:t>
    </dgm:pt>
    <dgm:pt modelId="{6502FDC1-95FC-4278-90B9-F4A5FB77682D}">
      <dgm:prSet/>
      <dgm:spPr/>
      <dgm:t>
        <a:bodyPr/>
        <a:lstStyle/>
        <a:p>
          <a:pPr marL="285750" lvl="1" indent="0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S" dirty="0">
              <a:solidFill>
                <a:schemeClr val="bg1"/>
              </a:solidFill>
              <a:hlinkClick xmlns:r="http://schemas.openxmlformats.org/officeDocument/2006/relationships"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Mergesort</a:t>
          </a:r>
          <a:endParaRPr lang="es-ES" dirty="0">
            <a:solidFill>
              <a:schemeClr val="bg1"/>
            </a:solidFill>
          </a:endParaRPr>
        </a:p>
      </dgm:t>
    </dgm:pt>
    <dgm:pt modelId="{7F891C2C-B7D0-421C-A13F-E01F9B34E163}" type="parTrans" cxnId="{55130626-B862-45FB-9975-B747177D22F2}">
      <dgm:prSet/>
      <dgm:spPr/>
      <dgm:t>
        <a:bodyPr/>
        <a:lstStyle/>
        <a:p>
          <a:endParaRPr lang="es-ES"/>
        </a:p>
      </dgm:t>
    </dgm:pt>
    <dgm:pt modelId="{C7EEDBD5-54F1-4685-BFEF-4B76099ADA41}" type="sibTrans" cxnId="{55130626-B862-45FB-9975-B747177D22F2}">
      <dgm:prSet/>
      <dgm:spPr/>
      <dgm:t>
        <a:bodyPr/>
        <a:lstStyle/>
        <a:p>
          <a:endParaRPr lang="es-ES"/>
        </a:p>
      </dgm:t>
    </dgm:pt>
    <dgm:pt modelId="{2826E1C9-2359-4454-ADC2-858F9E968643}">
      <dgm:prSet/>
      <dgm:spPr/>
      <dgm:t>
        <a:bodyPr/>
        <a:lstStyle/>
        <a:p>
          <a:pPr marL="285750" lvl="1" indent="0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S" dirty="0">
              <a:solidFill>
                <a:schemeClr val="bg1"/>
              </a:solidFill>
              <a:hlinkClick xmlns:r="http://schemas.openxmlformats.org/officeDocument/2006/relationships"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Quicksort</a:t>
          </a:r>
          <a:endParaRPr lang="es-ES" dirty="0">
            <a:solidFill>
              <a:schemeClr val="bg1"/>
            </a:solidFill>
          </a:endParaRPr>
        </a:p>
      </dgm:t>
    </dgm:pt>
    <dgm:pt modelId="{AEE987AC-14B2-4045-9A74-448428F9F9A9}" type="parTrans" cxnId="{E68F0358-DD18-4209-8684-5141021B7B53}">
      <dgm:prSet/>
      <dgm:spPr/>
      <dgm:t>
        <a:bodyPr/>
        <a:lstStyle/>
        <a:p>
          <a:endParaRPr lang="es-ES"/>
        </a:p>
      </dgm:t>
    </dgm:pt>
    <dgm:pt modelId="{88BFF7A0-C162-4551-B429-00F902FCFBF2}" type="sibTrans" cxnId="{E68F0358-DD18-4209-8684-5141021B7B53}">
      <dgm:prSet/>
      <dgm:spPr/>
      <dgm:t>
        <a:bodyPr/>
        <a:lstStyle/>
        <a:p>
          <a:endParaRPr lang="es-ES"/>
        </a:p>
      </dgm:t>
    </dgm:pt>
    <dgm:pt modelId="{CA7A6FC0-D9D1-420A-9515-A3E7DAE0746E}" type="pres">
      <dgm:prSet presAssocID="{EC75BB38-92E8-4864-B05E-DA068E91FC30}" presName="Name0" presStyleCnt="0">
        <dgm:presLayoutVars>
          <dgm:dir/>
          <dgm:animLvl val="lvl"/>
          <dgm:resizeHandles val="exact"/>
        </dgm:presLayoutVars>
      </dgm:prSet>
      <dgm:spPr/>
    </dgm:pt>
    <dgm:pt modelId="{EFDDEDF1-6FA0-4688-94FE-2378A3F18F66}" type="pres">
      <dgm:prSet presAssocID="{B23A2496-1AE1-4385-942D-D29EE08A356E}" presName="linNode" presStyleCnt="0"/>
      <dgm:spPr/>
    </dgm:pt>
    <dgm:pt modelId="{A2835A7E-220E-4043-953B-8284EC7ABF06}" type="pres">
      <dgm:prSet presAssocID="{B23A2496-1AE1-4385-942D-D29EE08A356E}" presName="parentText" presStyleLbl="node1" presStyleIdx="0" presStyleCnt="2" custLinFactNeighborX="92713" custLinFactNeighborY="-2">
        <dgm:presLayoutVars>
          <dgm:chMax val="1"/>
          <dgm:bulletEnabled val="1"/>
        </dgm:presLayoutVars>
      </dgm:prSet>
      <dgm:spPr/>
    </dgm:pt>
    <dgm:pt modelId="{E14673FB-895F-4F86-B703-5A7E6380639A}" type="pres">
      <dgm:prSet presAssocID="{AB102DA9-E204-43D0-BD22-A2EF79959F65}" presName="sp" presStyleCnt="0"/>
      <dgm:spPr/>
    </dgm:pt>
    <dgm:pt modelId="{68329941-7429-44D4-9AD3-F7388D11D1A8}" type="pres">
      <dgm:prSet presAssocID="{E01CF673-F9B1-4845-BB5C-1B3DDCD16036}" presName="linNode" presStyleCnt="0"/>
      <dgm:spPr/>
    </dgm:pt>
    <dgm:pt modelId="{95964941-0DF9-49CB-A3DA-6E1EF9303122}" type="pres">
      <dgm:prSet presAssocID="{E01CF673-F9B1-4845-BB5C-1B3DDCD1603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E030F37F-72FF-401D-B134-2CD03A0BDD8B}" type="pres">
      <dgm:prSet presAssocID="{E01CF673-F9B1-4845-BB5C-1B3DDCD1603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FBDF0808-30BD-44FF-B8A5-A90B8039B5F5}" srcId="{EC75BB38-92E8-4864-B05E-DA068E91FC30}" destId="{B23A2496-1AE1-4385-942D-D29EE08A356E}" srcOrd="0" destOrd="0" parTransId="{D0000EF8-D6F1-4D7D-9C02-F49D405D3112}" sibTransId="{AB102DA9-E204-43D0-BD22-A2EF79959F65}"/>
    <dgm:cxn modelId="{55130626-B862-45FB-9975-B747177D22F2}" srcId="{E01CF673-F9B1-4845-BB5C-1B3DDCD16036}" destId="{6502FDC1-95FC-4278-90B9-F4A5FB77682D}" srcOrd="1" destOrd="0" parTransId="{7F891C2C-B7D0-421C-A13F-E01F9B34E163}" sibTransId="{C7EEDBD5-54F1-4685-BFEF-4B76099ADA41}"/>
    <dgm:cxn modelId="{01ECEA29-180C-45A7-A382-08BA82A06456}" srcId="{EC75BB38-92E8-4864-B05E-DA068E91FC30}" destId="{E01CF673-F9B1-4845-BB5C-1B3DDCD16036}" srcOrd="1" destOrd="0" parTransId="{F980FA77-83F2-46AA-9573-F3AE90CEE68E}" sibTransId="{F246305F-C022-48D5-9B47-9633C9B910FF}"/>
    <dgm:cxn modelId="{2FDE1332-D88C-411C-ABDF-9FC50A71A775}" type="presOf" srcId="{5165FCE8-429F-4F20-BC16-12E7B3528BE9}" destId="{E030F37F-72FF-401D-B134-2CD03A0BDD8B}" srcOrd="0" destOrd="0" presId="urn:microsoft.com/office/officeart/2005/8/layout/vList5"/>
    <dgm:cxn modelId="{89967D32-3D97-42AE-AFDB-7EF5588530C0}" type="presOf" srcId="{6502FDC1-95FC-4278-90B9-F4A5FB77682D}" destId="{E030F37F-72FF-401D-B134-2CD03A0BDD8B}" srcOrd="0" destOrd="1" presId="urn:microsoft.com/office/officeart/2005/8/layout/vList5"/>
    <dgm:cxn modelId="{69FF5739-20BE-4A31-87E3-FFD7BE841608}" type="presOf" srcId="{EC75BB38-92E8-4864-B05E-DA068E91FC30}" destId="{CA7A6FC0-D9D1-420A-9515-A3E7DAE0746E}" srcOrd="0" destOrd="0" presId="urn:microsoft.com/office/officeart/2005/8/layout/vList5"/>
    <dgm:cxn modelId="{02A87446-6F6A-4D99-9523-FD8BAC05F254}" type="presOf" srcId="{D1B0DE5F-2C0C-4774-A053-7DA606D947DE}" destId="{E030F37F-72FF-401D-B134-2CD03A0BDD8B}" srcOrd="0" destOrd="3" presId="urn:microsoft.com/office/officeart/2005/8/layout/vList5"/>
    <dgm:cxn modelId="{0DEC3069-0E38-4C97-82A1-ED45CFB28B5A}" srcId="{E01CF673-F9B1-4845-BB5C-1B3DDCD16036}" destId="{5165FCE8-429F-4F20-BC16-12E7B3528BE9}" srcOrd="0" destOrd="0" parTransId="{10795BA4-750E-40E0-BEE8-A43F9D1A0ECA}" sibTransId="{73172021-2926-483D-B728-CA609C107804}"/>
    <dgm:cxn modelId="{B13BBA53-FEFA-488A-98C9-0756F5068BE4}" type="presOf" srcId="{E01CF673-F9B1-4845-BB5C-1B3DDCD16036}" destId="{95964941-0DF9-49CB-A3DA-6E1EF9303122}" srcOrd="0" destOrd="0" presId="urn:microsoft.com/office/officeart/2005/8/layout/vList5"/>
    <dgm:cxn modelId="{E68F0358-DD18-4209-8684-5141021B7B53}" srcId="{E01CF673-F9B1-4845-BB5C-1B3DDCD16036}" destId="{2826E1C9-2359-4454-ADC2-858F9E968643}" srcOrd="2" destOrd="0" parTransId="{AEE987AC-14B2-4045-9A74-448428F9F9A9}" sibTransId="{88BFF7A0-C162-4551-B429-00F902FCFBF2}"/>
    <dgm:cxn modelId="{1B1EE780-CF3E-4F60-B2C0-8105B01FC74C}" srcId="{E01CF673-F9B1-4845-BB5C-1B3DDCD16036}" destId="{D1B0DE5F-2C0C-4774-A053-7DA606D947DE}" srcOrd="3" destOrd="0" parTransId="{D088B9E6-9878-4492-9B68-840B96996729}" sibTransId="{F7F21BBB-4965-45B4-9A9E-C0F6266B26B9}"/>
    <dgm:cxn modelId="{9DC5529F-0759-48B9-8856-FB51B5E05498}" type="presOf" srcId="{B23A2496-1AE1-4385-942D-D29EE08A356E}" destId="{A2835A7E-220E-4043-953B-8284EC7ABF06}" srcOrd="0" destOrd="0" presId="urn:microsoft.com/office/officeart/2005/8/layout/vList5"/>
    <dgm:cxn modelId="{7E8E76D1-C23A-49D1-B0E6-586D0170567C}" type="presOf" srcId="{2826E1C9-2359-4454-ADC2-858F9E968643}" destId="{E030F37F-72FF-401D-B134-2CD03A0BDD8B}" srcOrd="0" destOrd="2" presId="urn:microsoft.com/office/officeart/2005/8/layout/vList5"/>
    <dgm:cxn modelId="{14F8C106-4397-4BAF-BA58-6FBDEC3A10C1}" type="presParOf" srcId="{CA7A6FC0-D9D1-420A-9515-A3E7DAE0746E}" destId="{EFDDEDF1-6FA0-4688-94FE-2378A3F18F66}" srcOrd="0" destOrd="0" presId="urn:microsoft.com/office/officeart/2005/8/layout/vList5"/>
    <dgm:cxn modelId="{B4F5506B-5D14-4E84-8F65-F2CB63979F84}" type="presParOf" srcId="{EFDDEDF1-6FA0-4688-94FE-2378A3F18F66}" destId="{A2835A7E-220E-4043-953B-8284EC7ABF06}" srcOrd="0" destOrd="0" presId="urn:microsoft.com/office/officeart/2005/8/layout/vList5"/>
    <dgm:cxn modelId="{38648740-827D-44C8-B8BC-F32553A0035F}" type="presParOf" srcId="{CA7A6FC0-D9D1-420A-9515-A3E7DAE0746E}" destId="{E14673FB-895F-4F86-B703-5A7E6380639A}" srcOrd="1" destOrd="0" presId="urn:microsoft.com/office/officeart/2005/8/layout/vList5"/>
    <dgm:cxn modelId="{EDC70C83-9DA3-4FE5-8614-94D225E6F23B}" type="presParOf" srcId="{CA7A6FC0-D9D1-420A-9515-A3E7DAE0746E}" destId="{68329941-7429-44D4-9AD3-F7388D11D1A8}" srcOrd="2" destOrd="0" presId="urn:microsoft.com/office/officeart/2005/8/layout/vList5"/>
    <dgm:cxn modelId="{B383EB99-C6F1-45F2-96CA-8B833A98AEA3}" type="presParOf" srcId="{68329941-7429-44D4-9AD3-F7388D11D1A8}" destId="{95964941-0DF9-49CB-A3DA-6E1EF9303122}" srcOrd="0" destOrd="0" presId="urn:microsoft.com/office/officeart/2005/8/layout/vList5"/>
    <dgm:cxn modelId="{25A33DAA-1B51-49E5-AE1A-41956B11C2B9}" type="presParOf" srcId="{68329941-7429-44D4-9AD3-F7388D11D1A8}" destId="{E030F37F-72FF-401D-B134-2CD03A0BDD8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08F6C-586E-4DFE-978A-E379F718B10C}">
      <dsp:nvSpPr>
        <dsp:cNvPr id="0" name=""/>
        <dsp:cNvSpPr/>
      </dsp:nvSpPr>
      <dsp:spPr>
        <a:xfrm>
          <a:off x="2463833" y="11"/>
          <a:ext cx="3606736" cy="2352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dirty="0"/>
            <a:t>Estos algoritmos son más simples pero no son muy eficientes.</a:t>
          </a:r>
        </a:p>
      </dsp:txBody>
      <dsp:txXfrm>
        <a:off x="2578672" y="114850"/>
        <a:ext cx="3377058" cy="2122807"/>
      </dsp:txXfrm>
    </dsp:sp>
    <dsp:sp modelId="{BBFABA89-30C9-47C0-BA78-CB739B98CE6A}">
      <dsp:nvSpPr>
        <dsp:cNvPr id="0" name=""/>
        <dsp:cNvSpPr/>
      </dsp:nvSpPr>
      <dsp:spPr>
        <a:xfrm rot="5400000">
          <a:off x="5871730" y="440422"/>
          <a:ext cx="1881988" cy="64119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300" kern="1200">
              <a:solidFill>
                <a:schemeClr val="bg1"/>
              </a:solidFill>
              <a:hlinkClick xmlns:r="http://schemas.openxmlformats.org/officeDocument/2006/relationships"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Burbuja</a:t>
          </a:r>
          <a:endParaRPr lang="es-ES" sz="3300" kern="1200" dirty="0">
            <a:solidFill>
              <a:schemeClr val="bg1"/>
            </a:solidFill>
          </a:endParaRP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300" kern="1200">
              <a:solidFill>
                <a:schemeClr val="bg1"/>
              </a:solidFill>
              <a:hlinkClick xmlns:r="http://schemas.openxmlformats.org/officeDocument/2006/relationships"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Inserción</a:t>
          </a:r>
          <a:endParaRPr lang="es-ES" sz="3300" kern="1200" dirty="0">
            <a:solidFill>
              <a:schemeClr val="bg1"/>
            </a:solidFill>
          </a:endParaRP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300" kern="1200">
              <a:solidFill>
                <a:schemeClr val="bg1"/>
              </a:solidFill>
              <a:hlinkClick xmlns:r="http://schemas.openxmlformats.org/officeDocument/2006/relationships"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Selección</a:t>
          </a:r>
          <a:endParaRPr lang="es-ES" sz="3300" kern="1200" dirty="0">
            <a:solidFill>
              <a:schemeClr val="bg1"/>
            </a:solidFill>
          </a:endParaRPr>
        </a:p>
      </dsp:txBody>
      <dsp:txXfrm rot="-5400000">
        <a:off x="3606737" y="2797287"/>
        <a:ext cx="6320105" cy="1698246"/>
      </dsp:txXfrm>
    </dsp:sp>
    <dsp:sp modelId="{BF4A0F5A-D4B5-44AB-A6FC-1FC4660F7C8C}">
      <dsp:nvSpPr>
        <dsp:cNvPr id="0" name=""/>
        <dsp:cNvSpPr/>
      </dsp:nvSpPr>
      <dsp:spPr>
        <a:xfrm>
          <a:off x="0" y="2470168"/>
          <a:ext cx="3606736" cy="2352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dirty="0"/>
            <a:t>Vamos a ver los siguientes algoritmos:</a:t>
          </a:r>
        </a:p>
      </dsp:txBody>
      <dsp:txXfrm>
        <a:off x="114839" y="2585007"/>
        <a:ext cx="3377058" cy="21228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35A7E-220E-4043-953B-8284EC7ABF06}">
      <dsp:nvSpPr>
        <dsp:cNvPr id="0" name=""/>
        <dsp:cNvSpPr/>
      </dsp:nvSpPr>
      <dsp:spPr>
        <a:xfrm>
          <a:off x="3415702" y="11"/>
          <a:ext cx="3684168" cy="22542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Estos algoritmos tienen una mayor complejidad pero son más eficientes</a:t>
          </a:r>
        </a:p>
      </dsp:txBody>
      <dsp:txXfrm>
        <a:off x="3525746" y="110055"/>
        <a:ext cx="3464080" cy="2034166"/>
      </dsp:txXfrm>
    </dsp:sp>
    <dsp:sp modelId="{E030F37F-72FF-401D-B134-2CD03A0BDD8B}">
      <dsp:nvSpPr>
        <dsp:cNvPr id="0" name=""/>
        <dsp:cNvSpPr/>
      </dsp:nvSpPr>
      <dsp:spPr>
        <a:xfrm rot="5400000">
          <a:off x="6057282" y="219335"/>
          <a:ext cx="1803403" cy="65496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85750" lvl="1" indent="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>
              <a:solidFill>
                <a:schemeClr val="bg1"/>
              </a:solidFill>
              <a:hlinkClick xmlns:r="http://schemas.openxmlformats.org/officeDocument/2006/relationships"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Heapsort</a:t>
          </a:r>
          <a:endParaRPr lang="es-ES" sz="2400" kern="1200" dirty="0">
            <a:solidFill>
              <a:schemeClr val="bg1"/>
            </a:solidFill>
          </a:endParaRPr>
        </a:p>
        <a:p>
          <a:pPr marL="285750" lvl="1" indent="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>
              <a:solidFill>
                <a:schemeClr val="bg1"/>
              </a:solidFill>
              <a:hlinkClick xmlns:r="http://schemas.openxmlformats.org/officeDocument/2006/relationships"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Mergesort</a:t>
          </a:r>
          <a:endParaRPr lang="es-ES" sz="2400" kern="1200" dirty="0">
            <a:solidFill>
              <a:schemeClr val="bg1"/>
            </a:solidFill>
          </a:endParaRPr>
        </a:p>
        <a:p>
          <a:pPr marL="285750" lvl="1" indent="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>
              <a:solidFill>
                <a:schemeClr val="bg1"/>
              </a:solidFill>
              <a:hlinkClick xmlns:r="http://schemas.openxmlformats.org/officeDocument/2006/relationships"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Quicksort</a:t>
          </a:r>
          <a:endParaRPr lang="es-ES" sz="2400" kern="1200" dirty="0">
            <a:solidFill>
              <a:schemeClr val="bg1"/>
            </a:solidFill>
          </a:endParaRPr>
        </a:p>
        <a:p>
          <a:pPr marL="285750" lvl="1" indent="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400" kern="1200" dirty="0"/>
        </a:p>
      </dsp:txBody>
      <dsp:txXfrm rot="-5400000">
        <a:off x="3684168" y="2680485"/>
        <a:ext cx="6461597" cy="1627333"/>
      </dsp:txXfrm>
    </dsp:sp>
    <dsp:sp modelId="{95964941-0DF9-49CB-A3DA-6E1EF9303122}">
      <dsp:nvSpPr>
        <dsp:cNvPr id="0" name=""/>
        <dsp:cNvSpPr/>
      </dsp:nvSpPr>
      <dsp:spPr>
        <a:xfrm>
          <a:off x="0" y="2367023"/>
          <a:ext cx="3684168" cy="22542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Vamos a ver los siguientes algoritmos:</a:t>
          </a:r>
        </a:p>
      </dsp:txBody>
      <dsp:txXfrm>
        <a:off x="110044" y="2477067"/>
        <a:ext cx="3464080" cy="2034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0E20-8EE3-4BA1-9920-91D03185072F}" type="datetimeFigureOut">
              <a:rPr lang="es-ES" smtClean="0"/>
              <a:t>18/03/2020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DA55-F131-444A-A936-115866D374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079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0E20-8EE3-4BA1-9920-91D03185072F}" type="datetimeFigureOut">
              <a:rPr lang="es-ES" smtClean="0"/>
              <a:t>18/03/2020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DA55-F131-444A-A936-115866D374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58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0E20-8EE3-4BA1-9920-91D03185072F}" type="datetimeFigureOut">
              <a:rPr lang="es-ES" smtClean="0"/>
              <a:t>18/03/2020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DA55-F131-444A-A936-115866D374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805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0E20-8EE3-4BA1-9920-91D03185072F}" type="datetimeFigureOut">
              <a:rPr lang="es-ES" smtClean="0"/>
              <a:t>18/03/2020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DA55-F131-444A-A936-115866D3740A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0802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0E20-8EE3-4BA1-9920-91D03185072F}" type="datetimeFigureOut">
              <a:rPr lang="es-ES" smtClean="0"/>
              <a:t>18/03/2020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DA55-F131-444A-A936-115866D374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4955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0E20-8EE3-4BA1-9920-91D03185072F}" type="datetimeFigureOut">
              <a:rPr lang="es-ES" smtClean="0"/>
              <a:t>18/03/2020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DA55-F131-444A-A936-115866D374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905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0E20-8EE3-4BA1-9920-91D03185072F}" type="datetimeFigureOut">
              <a:rPr lang="es-ES" smtClean="0"/>
              <a:t>18/03/2020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DA55-F131-444A-A936-115866D374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9892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0E20-8EE3-4BA1-9920-91D03185072F}" type="datetimeFigureOut">
              <a:rPr lang="es-ES" smtClean="0"/>
              <a:t>18/03/2020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DA55-F131-444A-A936-115866D374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100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0E20-8EE3-4BA1-9920-91D03185072F}" type="datetimeFigureOut">
              <a:rPr lang="es-ES" smtClean="0"/>
              <a:t>18/03/2020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DA55-F131-444A-A936-115866D374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870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0E20-8EE3-4BA1-9920-91D03185072F}" type="datetimeFigureOut">
              <a:rPr lang="es-ES" smtClean="0"/>
              <a:t>18/03/2020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DA55-F131-444A-A936-115866D374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3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0E20-8EE3-4BA1-9920-91D03185072F}" type="datetimeFigureOut">
              <a:rPr lang="es-ES" smtClean="0"/>
              <a:t>18/03/2020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DA55-F131-444A-A936-115866D374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13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0E20-8EE3-4BA1-9920-91D03185072F}" type="datetimeFigureOut">
              <a:rPr lang="es-ES" smtClean="0"/>
              <a:t>18/03/2020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DA55-F131-444A-A936-115866D374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55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0E20-8EE3-4BA1-9920-91D03185072F}" type="datetimeFigureOut">
              <a:rPr lang="es-ES" smtClean="0"/>
              <a:t>18/03/2020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DA55-F131-444A-A936-115866D374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651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0E20-8EE3-4BA1-9920-91D03185072F}" type="datetimeFigureOut">
              <a:rPr lang="es-ES" smtClean="0"/>
              <a:t>18/03/2020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DA55-F131-444A-A936-115866D374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32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0E20-8EE3-4BA1-9920-91D03185072F}" type="datetimeFigureOut">
              <a:rPr lang="es-ES" smtClean="0"/>
              <a:t>18/03/2020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DA55-F131-444A-A936-115866D374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34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0E20-8EE3-4BA1-9920-91D03185072F}" type="datetimeFigureOut">
              <a:rPr lang="es-ES" smtClean="0"/>
              <a:t>18/03/2020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DA55-F131-444A-A936-115866D374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80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A0E20-8EE3-4BA1-9920-91D03185072F}" type="datetimeFigureOut">
              <a:rPr lang="es-ES" smtClean="0"/>
              <a:t>18/03/2020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DA55-F131-444A-A936-115866D374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99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85A0E20-8EE3-4BA1-9920-91D03185072F}" type="datetimeFigureOut">
              <a:rPr lang="es-ES" smtClean="0"/>
              <a:t>18/03/2020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846DA55-F131-444A-A936-115866D374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13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7C1DD-7AFB-40B2-8DCD-91851DE2F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09676"/>
            <a:ext cx="12091386" cy="2319324"/>
          </a:xfrm>
        </p:spPr>
        <p:txBody>
          <a:bodyPr>
            <a:normAutofit/>
          </a:bodyPr>
          <a:lstStyle/>
          <a:p>
            <a:pPr algn="ctr"/>
            <a:r>
              <a:rPr lang="es-ES" sz="6000" b="1" dirty="0">
                <a:solidFill>
                  <a:schemeClr val="tx1"/>
                </a:solidFill>
              </a:rPr>
              <a:t>Práctica 1</a:t>
            </a:r>
            <a:br>
              <a:rPr lang="es-ES" sz="6000" b="1" dirty="0">
                <a:solidFill>
                  <a:schemeClr val="tx1"/>
                </a:solidFill>
              </a:rPr>
            </a:br>
            <a:r>
              <a:rPr lang="es-ES" sz="6000" b="1" dirty="0">
                <a:solidFill>
                  <a:schemeClr val="tx1"/>
                </a:solidFill>
              </a:rPr>
              <a:t> </a:t>
            </a:r>
            <a:br>
              <a:rPr lang="es-ES" sz="4000" b="1" dirty="0">
                <a:solidFill>
                  <a:schemeClr val="tx1"/>
                </a:solidFill>
              </a:rPr>
            </a:br>
            <a:r>
              <a:rPr lang="es-ES" sz="4000" b="1" dirty="0">
                <a:solidFill>
                  <a:schemeClr val="tx1"/>
                </a:solidFill>
              </a:rPr>
              <a:t>Análisis Empírico e Híbrido de Eficiencia de Algoritmos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538C2E-47BB-40CB-B71E-85647ABB8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7910" y="5735637"/>
            <a:ext cx="2080179" cy="912042"/>
          </a:xfrm>
        </p:spPr>
        <p:txBody>
          <a:bodyPr>
            <a:normAutofit fontScale="92500" lnSpcReduction="10000"/>
          </a:bodyPr>
          <a:lstStyle/>
          <a:p>
            <a:pPr algn="r">
              <a:spcBef>
                <a:spcPts val="0"/>
              </a:spcBef>
            </a:pPr>
            <a:r>
              <a:rPr lang="es-ES" sz="1600" b="1" dirty="0">
                <a:solidFill>
                  <a:schemeClr val="tx1"/>
                </a:solidFill>
              </a:rPr>
              <a:t>Germán Castilla López</a:t>
            </a:r>
          </a:p>
          <a:p>
            <a:pPr algn="r">
              <a:spcBef>
                <a:spcPts val="0"/>
              </a:spcBef>
            </a:pPr>
            <a:r>
              <a:rPr lang="es-ES" sz="1600" b="1" dirty="0">
                <a:solidFill>
                  <a:schemeClr val="tx1"/>
                </a:solidFill>
              </a:rPr>
              <a:t>Jorge Gangoso </a:t>
            </a:r>
            <a:r>
              <a:rPr lang="es-ES" sz="1600" b="1" dirty="0" err="1">
                <a:solidFill>
                  <a:schemeClr val="tx1"/>
                </a:solidFill>
              </a:rPr>
              <a:t>Klöck</a:t>
            </a:r>
            <a:endParaRPr lang="es-ES" sz="1600" b="1" dirty="0">
              <a:solidFill>
                <a:schemeClr val="tx1"/>
              </a:solidFill>
            </a:endParaRPr>
          </a:p>
          <a:p>
            <a:pPr algn="r">
              <a:spcBef>
                <a:spcPts val="0"/>
              </a:spcBef>
            </a:pPr>
            <a:r>
              <a:rPr lang="es-ES" sz="1600" b="1" dirty="0">
                <a:solidFill>
                  <a:schemeClr val="tx1"/>
                </a:solidFill>
              </a:rPr>
              <a:t>Pedro Morales Leyva</a:t>
            </a:r>
          </a:p>
          <a:p>
            <a:pPr algn="r">
              <a:spcBef>
                <a:spcPts val="0"/>
              </a:spcBef>
            </a:pPr>
            <a:r>
              <a:rPr lang="es-ES" sz="1600" b="1" dirty="0">
                <a:solidFill>
                  <a:schemeClr val="tx1"/>
                </a:solidFill>
              </a:rPr>
              <a:t>Clara </a:t>
            </a:r>
            <a:r>
              <a:rPr lang="es-ES" sz="1600" b="1" dirty="0" err="1">
                <a:solidFill>
                  <a:schemeClr val="tx1"/>
                </a:solidFill>
              </a:rPr>
              <a:t>Mª</a:t>
            </a:r>
            <a:r>
              <a:rPr lang="es-ES" sz="1600" b="1" dirty="0">
                <a:solidFill>
                  <a:schemeClr val="tx1"/>
                </a:solidFill>
              </a:rPr>
              <a:t> Romero Lara</a:t>
            </a:r>
          </a:p>
        </p:txBody>
      </p:sp>
    </p:spTree>
    <p:extLst>
      <p:ext uri="{BB962C8B-B14F-4D97-AF65-F5344CB8AC3E}">
        <p14:creationId xmlns:p14="http://schemas.microsoft.com/office/powerpoint/2010/main" val="44829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477F0-3C03-4DB6-95EC-BFA37550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316"/>
            <a:ext cx="10515600" cy="1325563"/>
          </a:xfrm>
        </p:spPr>
        <p:txBody>
          <a:bodyPr/>
          <a:lstStyle/>
          <a:p>
            <a:r>
              <a:rPr lang="es-ES" dirty="0"/>
              <a:t>3.2 Mergesort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329AFC3-C528-403C-87A2-BDEEE095C2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8000"/>
            <a:ext cx="528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A246DED-6B51-4DD2-8E9D-FB2323019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347" y="2898000"/>
            <a:ext cx="6603653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94CB8B2F-1D37-4160-9FB9-2AA10926A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71721"/>
              </p:ext>
            </p:extLst>
          </p:nvPr>
        </p:nvGraphicFramePr>
        <p:xfrm>
          <a:off x="838200" y="1327760"/>
          <a:ext cx="812800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578474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u="none" strike="noStrike" kern="1200" dirty="0">
                          <a:effectLst/>
                        </a:rPr>
                        <a:t>El vector inicial se divide en dos </a:t>
                      </a:r>
                      <a:r>
                        <a:rPr lang="es-ES" sz="1800" u="none" strike="noStrike" kern="1200" dirty="0" err="1">
                          <a:effectLst/>
                        </a:rPr>
                        <a:t>subvectores</a:t>
                      </a:r>
                      <a:r>
                        <a:rPr lang="es-ES" sz="1800" u="none" strike="noStrike" kern="1200" dirty="0">
                          <a:effectLst/>
                        </a:rPr>
                        <a:t> y se llama a la función de ordenación de forma recursiva. Cuando los están ordenados se llama a una función que va comparando los primeros elementos de cada </a:t>
                      </a:r>
                      <a:r>
                        <a:rPr lang="es-ES" sz="1800" u="none" strike="noStrike" kern="1200" dirty="0" err="1">
                          <a:effectLst/>
                        </a:rPr>
                        <a:t>subvector</a:t>
                      </a:r>
                      <a:r>
                        <a:rPr lang="es-ES" sz="1800" u="none" strike="noStrike" kern="1200" dirty="0">
                          <a:effectLst/>
                        </a:rPr>
                        <a:t> y colocándolos en su posición, aumentando el puntero y continuando hasta que el vector final ordenado.</a:t>
                      </a:r>
                      <a:endParaRPr lang="es-ES" dirty="0">
                        <a:effectLst/>
                      </a:endParaRP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356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50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93E59-781E-4FCD-A361-26386226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136"/>
            <a:ext cx="10515600" cy="1325563"/>
          </a:xfrm>
        </p:spPr>
        <p:txBody>
          <a:bodyPr/>
          <a:lstStyle/>
          <a:p>
            <a:r>
              <a:rPr lang="es-ES" dirty="0"/>
              <a:t>3.3 Quicksort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E6BF725-E2A7-4D36-A1B6-7F56A10201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8000"/>
            <a:ext cx="528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C3C7D58-BE46-4436-841F-9F1E8CABE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347" y="2898000"/>
            <a:ext cx="6603653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8B8BE067-9B86-476E-B8A8-FAB339F52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25572"/>
              </p:ext>
            </p:extLst>
          </p:nvPr>
        </p:nvGraphicFramePr>
        <p:xfrm>
          <a:off x="838200" y="1319550"/>
          <a:ext cx="812800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531107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ES" sz="1800" u="none" strike="noStrike" kern="1200" dirty="0">
                          <a:effectLst/>
                        </a:rPr>
                        <a:t>Para ordenar el vector decidimos mediante un criterio un elemento pivote a partir del cual deberemos cumplir la regla de que todo elemento a la izquierda del pivote debe ser menor y todo elemento a la derecha debe ser mayor a éste.</a:t>
                      </a:r>
                      <a:br>
                        <a:rPr lang="es-ES" dirty="0">
                          <a:effectLst/>
                        </a:rPr>
                      </a:br>
                      <a:r>
                        <a:rPr lang="es-ES" sz="1800" u="none" strike="noStrike" kern="1200" dirty="0">
                          <a:effectLst/>
                        </a:rPr>
                        <a:t>Esto se realiza mediante llamadas recursivas al algoritmo Quicksort. </a:t>
                      </a:r>
                      <a:br>
                        <a:rPr lang="es-ES" dirty="0"/>
                      </a:b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002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E91FE-D6FC-4960-B366-A3434E70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 Floyd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E7B44F8-8C1A-44C5-B38A-41900EAC85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8000"/>
            <a:ext cx="528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05605D8A-8641-4827-B882-A39D99286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347" y="2898000"/>
            <a:ext cx="6603653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1A8DADD-6B9F-4F53-ADB2-BEB3CD335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18377"/>
              </p:ext>
            </p:extLst>
          </p:nvPr>
        </p:nvGraphicFramePr>
        <p:xfrm>
          <a:off x="838200" y="1690688"/>
          <a:ext cx="8128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931064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ES" sz="1800" u="none" strike="noStrike" kern="1200" dirty="0">
                          <a:effectLst/>
                        </a:rPr>
                        <a:t>Este algoritmo encuentra el camino mínimo entre dos vértices de un grafo ponderado mediante una matriz que crea y rellena. Calcula todos los caminos mínimos de los posibles vértices del grafo.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1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85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54853-1459-471B-9AD7-C15AB986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 Hanoi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DF6C162-ED76-466C-BF52-96692FBBAA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8000"/>
            <a:ext cx="528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923456D7-ECD0-413D-9CB0-394D6A0C2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347" y="2898000"/>
            <a:ext cx="6603653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46C2E38C-9744-496B-8778-BE440D6CB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924064"/>
              </p:ext>
            </p:extLst>
          </p:nvPr>
        </p:nvGraphicFramePr>
        <p:xfrm>
          <a:off x="838200" y="1425664"/>
          <a:ext cx="812800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28193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ES" sz="1800" u="none" strike="noStrike" kern="1200" dirty="0">
                          <a:effectLst/>
                        </a:rPr>
                        <a:t>El algoritmo resuelve el problema de las torres de Hanoi de forma recursiva.</a:t>
                      </a:r>
                      <a:br>
                        <a:rPr lang="es-ES" dirty="0">
                          <a:effectLst/>
                        </a:rPr>
                      </a:br>
                      <a:r>
                        <a:rPr lang="es-ES" sz="1800" u="none" strike="noStrike" kern="1200" dirty="0">
                          <a:effectLst/>
                        </a:rPr>
                        <a:t>La función se llama a sí misma dando el número de discos que se desean mover la columna en la que están dichos discos y la columna a la cual se desean llevar.</a:t>
                      </a:r>
                      <a:endParaRPr lang="es-ES" dirty="0">
                        <a:effectLst/>
                      </a:endParaRPr>
                    </a:p>
                    <a:p>
                      <a:br>
                        <a:rPr lang="es-ES" dirty="0"/>
                      </a:b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680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13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1F839-5BC0-424F-AB52-808F6418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3043CE2-FD2F-4051-9343-58ED24AD6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96052"/>
            <a:ext cx="10018713" cy="5361948"/>
          </a:xfrm>
        </p:spPr>
        <p:txBody>
          <a:bodyPr>
            <a:noAutofit/>
          </a:bodyPr>
          <a:lstStyle/>
          <a:p>
            <a:pPr lvl="0"/>
            <a:r>
              <a:rPr lang="es-ES" b="1" dirty="0">
                <a:solidFill>
                  <a:schemeClr val="tx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 Introducción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 Complejidad O(n²)</a:t>
            </a:r>
            <a:endParaRPr lang="es-ES" b="1" dirty="0">
              <a:solidFill>
                <a:schemeClr val="tx1"/>
              </a:solidFill>
            </a:endParaRPr>
          </a:p>
          <a:p>
            <a:pPr lvl="1"/>
            <a:r>
              <a:rPr lang="es-ES" sz="2800" b="1" dirty="0">
                <a:solidFill>
                  <a:schemeClr val="tx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Burbuja</a:t>
            </a:r>
            <a:endParaRPr lang="es-ES" sz="2800" b="1" dirty="0">
              <a:solidFill>
                <a:schemeClr val="tx1"/>
              </a:solidFill>
            </a:endParaRPr>
          </a:p>
          <a:p>
            <a:pPr lvl="1"/>
            <a:r>
              <a:rPr lang="es-ES" sz="2800" b="1" dirty="0">
                <a:solidFill>
                  <a:schemeClr val="tx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Inserción</a:t>
            </a:r>
            <a:endParaRPr lang="es-ES" sz="2800" b="1" dirty="0">
              <a:solidFill>
                <a:schemeClr val="tx1"/>
              </a:solidFill>
            </a:endParaRPr>
          </a:p>
          <a:p>
            <a:pPr lvl="1"/>
            <a:r>
              <a:rPr lang="es-ES" sz="2800" b="1" dirty="0">
                <a:solidFill>
                  <a:schemeClr val="tx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Selección</a:t>
            </a:r>
            <a:endParaRPr lang="es-ES" sz="2800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 Complejidad O(</a:t>
            </a:r>
            <a:r>
              <a:rPr lang="es-ES" b="1" dirty="0" err="1">
                <a:solidFill>
                  <a:schemeClr val="tx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nlog</a:t>
            </a:r>
            <a:r>
              <a:rPr lang="es-ES" b="1" dirty="0">
                <a:solidFill>
                  <a:schemeClr val="tx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(n))</a:t>
            </a:r>
            <a:endParaRPr lang="es-ES" b="1" dirty="0">
              <a:solidFill>
                <a:schemeClr val="tx1"/>
              </a:solidFill>
            </a:endParaRPr>
          </a:p>
          <a:p>
            <a:pPr lvl="1"/>
            <a:r>
              <a:rPr lang="es-ES" sz="2800" b="1" dirty="0">
                <a:solidFill>
                  <a:schemeClr val="tx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Heapsort</a:t>
            </a:r>
            <a:endParaRPr lang="es-ES" sz="2800" b="1" dirty="0">
              <a:solidFill>
                <a:schemeClr val="tx1"/>
              </a:solidFill>
            </a:endParaRPr>
          </a:p>
          <a:p>
            <a:pPr lvl="1"/>
            <a:r>
              <a:rPr lang="es-ES" sz="2800" b="1" dirty="0">
                <a:solidFill>
                  <a:schemeClr val="tx1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Mergesort</a:t>
            </a:r>
            <a:endParaRPr lang="es-ES" sz="2800" b="1" dirty="0">
              <a:solidFill>
                <a:schemeClr val="tx1"/>
              </a:solidFill>
            </a:endParaRPr>
          </a:p>
          <a:p>
            <a:pPr lvl="1"/>
            <a:r>
              <a:rPr lang="es-ES" sz="2800" b="1" dirty="0">
                <a:solidFill>
                  <a:schemeClr val="tx1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Quicksort</a:t>
            </a:r>
            <a:endParaRPr lang="es-ES" sz="2800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 Floyd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5Hanoi</a:t>
            </a:r>
            <a:endParaRPr lang="es-E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5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6A26B-71BD-474D-B40E-8D3FEE83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30A25C-5DCA-482E-BDD0-0A751D932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objetivo de esta práctica es analizar eficiencias de los algoritmos de manera empírica e híbrida</a:t>
            </a:r>
          </a:p>
          <a:p>
            <a:r>
              <a:rPr lang="es-ES" dirty="0"/>
              <a:t>Para ello, hemos ejecutado algoritmos con diferentes cantidades de datos y los hemos comparado.</a:t>
            </a:r>
          </a:p>
          <a:p>
            <a:r>
              <a:rPr lang="es-ES" dirty="0"/>
              <a:t>Hemos usado la librería </a:t>
            </a:r>
            <a:r>
              <a:rPr lang="es-ES" dirty="0" err="1"/>
              <a:t>Mtime</a:t>
            </a:r>
            <a:r>
              <a:rPr lang="es-ES" dirty="0"/>
              <a:t> de Windows destinada a la medición precisa de tiempos.</a:t>
            </a:r>
          </a:p>
          <a:p>
            <a:r>
              <a:rPr lang="es-ES" dirty="0"/>
              <a:t>Se ha automatizado la creación de scripts de </a:t>
            </a:r>
            <a:r>
              <a:rPr lang="es-ES" dirty="0" err="1"/>
              <a:t>GNUplot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490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1DD69-EA79-44FC-983D-DE26AD6F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s-ES" dirty="0"/>
              <a:t>2 Complejidad o(n²)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1EEF15F-4457-4CDE-BFA9-A87E08470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97469"/>
              </p:ext>
            </p:extLst>
          </p:nvPr>
        </p:nvGraphicFramePr>
        <p:xfrm>
          <a:off x="684212" y="1507067"/>
          <a:ext cx="10018713" cy="482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014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76C9C-1D73-4B3A-9525-0A1A415C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 Burbuja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5D4BF4-35C9-4754-A786-211ECE11F5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8000"/>
            <a:ext cx="5280001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D54815-2070-48C5-878A-B8049CC97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344" y="2898000"/>
            <a:ext cx="6603656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40DED9B-5560-4FC3-BD6D-A8B8EEF4A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129777"/>
              </p:ext>
            </p:extLst>
          </p:nvPr>
        </p:nvGraphicFramePr>
        <p:xfrm>
          <a:off x="838200" y="1690688"/>
          <a:ext cx="81280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73912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Consiste en comparar cada elemento con el siguiente e intercambiarlos si es necesario y repetirlo hasta que el vector esté ordenado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5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91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A0AED-7FC5-4EBF-8783-7E9889FC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 Inserción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7053F2-2EBA-42D6-A0D6-9CDFED2F57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8000"/>
            <a:ext cx="5279999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79EA28A-6ED7-4EF5-BC99-FE0C87B1C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344" y="2898000"/>
            <a:ext cx="6603656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20EF3DF7-7D24-4304-91C4-6D84731A7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301248"/>
              </p:ext>
            </p:extLst>
          </p:nvPr>
        </p:nvGraphicFramePr>
        <p:xfrm>
          <a:off x="838200" y="1690688"/>
          <a:ext cx="8128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32770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800" u="none" strike="noStrike" kern="1200" dirty="0">
                          <a:effectLst/>
                        </a:rPr>
                        <a:t>Se seleccionan los elementos uno a uno de principio a fin de vector y se compara con los elementos anteriores, dejándolo en el sitio si es el mayor o poniéndose donde corresponda si no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327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95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90C48-333A-4937-A05C-EDA63916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2.3 Selección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B3B9FB-A838-4A2D-8CA2-5CDC439B3F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8000"/>
            <a:ext cx="5279999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2CAF246-CB96-4C65-9989-4F0837598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000" y="2898000"/>
            <a:ext cx="660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A7A249EE-431D-4E17-A5E2-447DD1C6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64027"/>
              </p:ext>
            </p:extLst>
          </p:nvPr>
        </p:nvGraphicFramePr>
        <p:xfrm>
          <a:off x="838200" y="1690688"/>
          <a:ext cx="81280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939659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ES" sz="1800" u="none" strike="noStrike" kern="1200" dirty="0">
                          <a:effectLst/>
                        </a:rPr>
                        <a:t>Consiste en buscar en cada iteración el menor elemento del vector y fijarlo en la menor posición. Se repite tantas veces como elementos halla en el vector.</a:t>
                      </a:r>
                      <a:endParaRPr lang="es-ES" dirty="0">
                        <a:effectLst/>
                      </a:endParaRPr>
                    </a:p>
                    <a:p>
                      <a:br>
                        <a:rPr lang="es-ES" dirty="0"/>
                      </a:b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799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35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824A0-ED43-4A9A-87F6-F8A1CDBC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 Complejidad O(</a:t>
            </a:r>
            <a:r>
              <a:rPr lang="es-ES" dirty="0" err="1"/>
              <a:t>nlog</a:t>
            </a:r>
            <a:r>
              <a:rPr lang="es-ES" dirty="0"/>
              <a:t>(n))</a:t>
            </a:r>
          </a:p>
        </p:txBody>
      </p:sp>
      <p:graphicFrame>
        <p:nvGraphicFramePr>
          <p:cNvPr id="12" name="Marcador de contenido 11">
            <a:extLst>
              <a:ext uri="{FF2B5EF4-FFF2-40B4-BE49-F238E27FC236}">
                <a16:creationId xmlns:a16="http://schemas.microsoft.com/office/drawing/2014/main" id="{AD1CFF7C-5178-456F-A814-712F0A6A2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296888"/>
              </p:ext>
            </p:extLst>
          </p:nvPr>
        </p:nvGraphicFramePr>
        <p:xfrm>
          <a:off x="838200" y="1690688"/>
          <a:ext cx="10233800" cy="4621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07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2C317-07D4-47E9-8BF7-FCCF6EC6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352"/>
            <a:ext cx="10515600" cy="1325563"/>
          </a:xfrm>
        </p:spPr>
        <p:txBody>
          <a:bodyPr/>
          <a:lstStyle/>
          <a:p>
            <a:r>
              <a:rPr lang="es-ES" dirty="0"/>
              <a:t>3.1 Heapsort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49FCF0-6646-4631-AFC3-E92284866F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8000"/>
            <a:ext cx="528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E40A67A-4C11-435F-AE34-833854B3A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345" y="2898000"/>
            <a:ext cx="6603655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0A3128EF-9509-4426-84AD-3AA6BD4DD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033438"/>
              </p:ext>
            </p:extLst>
          </p:nvPr>
        </p:nvGraphicFramePr>
        <p:xfrm>
          <a:off x="838200" y="1160640"/>
          <a:ext cx="8128000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423741147"/>
                    </a:ext>
                  </a:extLst>
                </a:gridCol>
              </a:tblGrid>
              <a:tr h="229372">
                <a:tc>
                  <a:txBody>
                    <a:bodyPr/>
                    <a:lstStyle/>
                    <a:p>
                      <a:pPr rtl="0"/>
                      <a:r>
                        <a:rPr lang="es-ES" sz="1800" u="none" strike="noStrike" kern="1200" dirty="0">
                          <a:effectLst/>
                        </a:rPr>
                        <a:t>Este algoritmo coloca los elementos en una estructura de árbol y se establece que un “nodo” padre nunca debe ser menor que los hijos. Una vez hecho esto podemos asegurar que el nodo raíz, es el mayor elemento y podemos almacenarlo en la mayor posición del vector.</a:t>
                      </a:r>
                      <a:endParaRPr lang="es-ES" dirty="0">
                        <a:effectLst/>
                      </a:endParaRPr>
                    </a:p>
                    <a:p>
                      <a:pPr rtl="0"/>
                      <a:r>
                        <a:rPr lang="es-ES" sz="1800" u="none" strike="noStrike" kern="1200" dirty="0">
                          <a:effectLst/>
                        </a:rPr>
                        <a:t>Esta reordenación se realizará tantas veces como elementos tenga el vector.</a:t>
                      </a:r>
                      <a:br>
                        <a:rPr lang="es-ES" dirty="0"/>
                      </a:b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11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904479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445</TotalTime>
  <Words>527</Words>
  <Application>Microsoft Office PowerPoint</Application>
  <PresentationFormat>Panorámica</PresentationFormat>
  <Paragraphs>53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Corbel</vt:lpstr>
      <vt:lpstr>Profundidad</vt:lpstr>
      <vt:lpstr>Práctica 1   Análisis Empírico e Híbrido de Eficiencia de Algoritmos</vt:lpstr>
      <vt:lpstr>Índice</vt:lpstr>
      <vt:lpstr>1 Introducción</vt:lpstr>
      <vt:lpstr>2 Complejidad o(n²)</vt:lpstr>
      <vt:lpstr>2.1 Burbuja</vt:lpstr>
      <vt:lpstr>2.2 Inserción</vt:lpstr>
      <vt:lpstr>2.3 Selección</vt:lpstr>
      <vt:lpstr>3 Complejidad O(nlog(n))</vt:lpstr>
      <vt:lpstr>3.1 Heapsort</vt:lpstr>
      <vt:lpstr>3.2 Mergesort</vt:lpstr>
      <vt:lpstr>3.3 Quicksort</vt:lpstr>
      <vt:lpstr>4 Floyd</vt:lpstr>
      <vt:lpstr>5 Hanoi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1 - Análisis Empírico e Híbrido de Eficiencia de Algoritmos</dc:title>
  <dc:creator>Pedro Morales Leyva</dc:creator>
  <cp:lastModifiedBy>Pedro Morales Leyva</cp:lastModifiedBy>
  <cp:revision>22</cp:revision>
  <dcterms:created xsi:type="dcterms:W3CDTF">2020-03-17T15:26:05Z</dcterms:created>
  <dcterms:modified xsi:type="dcterms:W3CDTF">2020-03-18T17:57:09Z</dcterms:modified>
</cp:coreProperties>
</file>