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29.png" ContentType="image/png"/>
  <Override PartName="/ppt/media/image10.png" ContentType="image/png"/>
  <Override PartName="/ppt/media/image28.png" ContentType="image/png"/>
  <Override PartName="/ppt/media/image26.png" ContentType="image/png"/>
  <Override PartName="/ppt/media/image32.png" ContentType="image/png"/>
  <Override PartName="/ppt/media/image27.png" ContentType="image/png"/>
  <Override PartName="/ppt/media/image33.png" ContentType="image/png"/>
  <Override PartName="/ppt/media/image25.png" ContentType="image/png"/>
  <Override PartName="/ppt/media/image31.png" ContentType="image/png"/>
  <Override PartName="/ppt/media/image9.png" ContentType="image/png"/>
  <Override PartName="/ppt/media/image24.png" ContentType="image/png"/>
  <Override PartName="/ppt/media/image4.png" ContentType="image/png"/>
  <Override PartName="/ppt/media/image30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5BB38-92E8-4864-B05E-DA068E91FC3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23A2496-1AE1-4385-942D-D29EE08A356E}">
      <dgm:prSet/>
      <dgm:spPr/>
      <dgm:t>
        <a:bodyPr/>
        <a:lstStyle/>
        <a:p>
          <a:r>
            <a:rPr lang="es-ES" dirty="0"/>
            <a:t>Estos algoritmos tienen una mayor complejidad pero son más eficientes</a:t>
          </a:r>
        </a:p>
      </dgm:t>
    </dgm:pt>
    <dgm:pt modelId="{D0000EF8-D6F1-4D7D-9C02-F49D405D3112}" type="parTrans" cxnId="{FBDF0808-30BD-44FF-B8A5-A90B8039B5F5}">
      <dgm:prSet/>
      <dgm:spPr/>
      <dgm:t>
        <a:bodyPr/>
        <a:lstStyle/>
        <a:p>
          <a:endParaRPr lang="es-ES"/>
        </a:p>
      </dgm:t>
    </dgm:pt>
    <dgm:pt modelId="{AB102DA9-E204-43D0-BD22-A2EF79959F65}" type="sibTrans" cxnId="{FBDF0808-30BD-44FF-B8A5-A90B8039B5F5}">
      <dgm:prSet/>
      <dgm:spPr/>
      <dgm:t>
        <a:bodyPr/>
        <a:lstStyle/>
        <a:p>
          <a:endParaRPr lang="es-ES"/>
        </a:p>
      </dgm:t>
    </dgm:pt>
    <dgm:pt modelId="{E01CF673-F9B1-4845-BB5C-1B3DDCD16036}">
      <dgm:prSet/>
      <dgm:spPr/>
      <dgm:t>
        <a:bodyPr/>
        <a:lstStyle/>
        <a:p>
          <a:r>
            <a:rPr lang="es-ES" dirty="0"/>
            <a:t>Vamos a ver los siguientes algoritmos:</a:t>
          </a:r>
        </a:p>
      </dgm:t>
    </dgm:pt>
    <dgm:pt modelId="{F980FA77-83F2-46AA-9573-F3AE90CEE68E}" type="parTrans" cxnId="{01ECEA29-180C-45A7-A382-08BA82A06456}">
      <dgm:prSet/>
      <dgm:spPr/>
      <dgm:t>
        <a:bodyPr/>
        <a:lstStyle/>
        <a:p>
          <a:endParaRPr lang="es-ES"/>
        </a:p>
      </dgm:t>
    </dgm:pt>
    <dgm:pt modelId="{F246305F-C022-48D5-9B47-9633C9B910FF}" type="sibTrans" cxnId="{01ECEA29-180C-45A7-A382-08BA82A06456}">
      <dgm:prSet/>
      <dgm:spPr/>
      <dgm:t>
        <a:bodyPr/>
        <a:lstStyle/>
        <a:p>
          <a:endParaRPr lang="es-ES"/>
        </a:p>
      </dgm:t>
    </dgm:pt>
    <dgm:pt modelId="{5165FCE8-429F-4F20-BC16-12E7B3528BE9}">
      <dgm:prSet/>
      <dgm:spPr/>
      <dgm:t>
        <a:bodyPr/>
        <a:lstStyle/>
        <a:p>
          <a:pPr marL="285750" lvl="1" indent="0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dirty="0">
              <a:solidFill>
                <a:schemeClr val="bg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Heapsort</a:t>
          </a:r>
          <a:endParaRPr lang="es-ES" dirty="0">
            <a:solidFill>
              <a:schemeClr val="bg1"/>
            </a:solidFill>
          </a:endParaRPr>
        </a:p>
      </dgm:t>
    </dgm:pt>
    <dgm:pt modelId="{10795BA4-750E-40E0-BEE8-A43F9D1A0ECA}" type="parTrans" cxnId="{0DEC3069-0E38-4C97-82A1-ED45CFB28B5A}">
      <dgm:prSet/>
      <dgm:spPr/>
      <dgm:t>
        <a:bodyPr/>
        <a:lstStyle/>
        <a:p>
          <a:endParaRPr lang="es-ES"/>
        </a:p>
      </dgm:t>
    </dgm:pt>
    <dgm:pt modelId="{73172021-2926-483D-B728-CA609C107804}" type="sibTrans" cxnId="{0DEC3069-0E38-4C97-82A1-ED45CFB28B5A}">
      <dgm:prSet/>
      <dgm:spPr/>
      <dgm:t>
        <a:bodyPr/>
        <a:lstStyle/>
        <a:p>
          <a:endParaRPr lang="es-ES"/>
        </a:p>
      </dgm:t>
    </dgm:pt>
    <dgm:pt modelId="{D1B0DE5F-2C0C-4774-A053-7DA606D947DE}">
      <dgm:prSet/>
      <dgm:spPr/>
      <dgm:t>
        <a:bodyPr/>
        <a:lstStyle/>
        <a:p>
          <a:pPr marL="285750" lvl="1" indent="0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s-ES" dirty="0"/>
        </a:p>
      </dgm:t>
    </dgm:pt>
    <dgm:pt modelId="{D088B9E6-9878-4492-9B68-840B96996729}" type="parTrans" cxnId="{1B1EE780-CF3E-4F60-B2C0-8105B01FC74C}">
      <dgm:prSet/>
      <dgm:spPr/>
      <dgm:t>
        <a:bodyPr/>
        <a:lstStyle/>
        <a:p>
          <a:endParaRPr lang="es-ES"/>
        </a:p>
      </dgm:t>
    </dgm:pt>
    <dgm:pt modelId="{F7F21BBB-4965-45B4-9A9E-C0F6266B26B9}" type="sibTrans" cxnId="{1B1EE780-CF3E-4F60-B2C0-8105B01FC74C}">
      <dgm:prSet/>
      <dgm:spPr/>
      <dgm:t>
        <a:bodyPr/>
        <a:lstStyle/>
        <a:p>
          <a:endParaRPr lang="es-ES"/>
        </a:p>
      </dgm:t>
    </dgm:pt>
    <dgm:pt modelId="{6502FDC1-95FC-4278-90B9-F4A5FB77682D}">
      <dgm:prSet/>
      <dgm:spPr/>
      <dgm:t>
        <a:bodyPr/>
        <a:lstStyle/>
        <a:p>
          <a:pPr marL="285750" lvl="1" indent="0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dirty="0">
              <a:solidFill>
                <a:schemeClr val="bg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Mergesort</a:t>
          </a:r>
          <a:endParaRPr lang="es-ES" dirty="0">
            <a:solidFill>
              <a:schemeClr val="bg1"/>
            </a:solidFill>
          </a:endParaRPr>
        </a:p>
      </dgm:t>
    </dgm:pt>
    <dgm:pt modelId="{7F891C2C-B7D0-421C-A13F-E01F9B34E163}" type="parTrans" cxnId="{55130626-B862-45FB-9975-B747177D22F2}">
      <dgm:prSet/>
      <dgm:spPr/>
      <dgm:t>
        <a:bodyPr/>
        <a:lstStyle/>
        <a:p>
          <a:endParaRPr lang="es-ES"/>
        </a:p>
      </dgm:t>
    </dgm:pt>
    <dgm:pt modelId="{C7EEDBD5-54F1-4685-BFEF-4B76099ADA41}" type="sibTrans" cxnId="{55130626-B862-45FB-9975-B747177D22F2}">
      <dgm:prSet/>
      <dgm:spPr/>
      <dgm:t>
        <a:bodyPr/>
        <a:lstStyle/>
        <a:p>
          <a:endParaRPr lang="es-ES"/>
        </a:p>
      </dgm:t>
    </dgm:pt>
    <dgm:pt modelId="{2826E1C9-2359-4454-ADC2-858F9E968643}">
      <dgm:prSet/>
      <dgm:spPr/>
      <dgm:t>
        <a:bodyPr/>
        <a:lstStyle/>
        <a:p>
          <a:pPr marL="285750" lvl="1" indent="0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dirty="0">
              <a:solidFill>
                <a:schemeClr val="bg1"/>
              </a:solidFill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Quicksort</a:t>
          </a:r>
          <a:endParaRPr lang="es-ES" dirty="0">
            <a:solidFill>
              <a:schemeClr val="bg1"/>
            </a:solidFill>
          </a:endParaRPr>
        </a:p>
      </dgm:t>
    </dgm:pt>
    <dgm:pt modelId="{AEE987AC-14B2-4045-9A74-448428F9F9A9}" type="parTrans" cxnId="{E68F0358-DD18-4209-8684-5141021B7B53}">
      <dgm:prSet/>
      <dgm:spPr/>
      <dgm:t>
        <a:bodyPr/>
        <a:lstStyle/>
        <a:p>
          <a:endParaRPr lang="es-ES"/>
        </a:p>
      </dgm:t>
    </dgm:pt>
    <dgm:pt modelId="{88BFF7A0-C162-4551-B429-00F902FCFBF2}" type="sibTrans" cxnId="{E68F0358-DD18-4209-8684-5141021B7B53}">
      <dgm:prSet/>
      <dgm:spPr/>
      <dgm:t>
        <a:bodyPr/>
        <a:lstStyle/>
        <a:p>
          <a:endParaRPr lang="es-ES"/>
        </a:p>
      </dgm:t>
    </dgm:pt>
    <dgm:pt modelId="{CA7A6FC0-D9D1-420A-9515-A3E7DAE0746E}" type="pres">
      <dgm:prSet presAssocID="{EC75BB38-92E8-4864-B05E-DA068E91FC30}" presName="Name0" presStyleCnt="0">
        <dgm:presLayoutVars>
          <dgm:dir/>
          <dgm:animLvl val="lvl"/>
          <dgm:resizeHandles val="exact"/>
        </dgm:presLayoutVars>
      </dgm:prSet>
      <dgm:spPr/>
    </dgm:pt>
    <dgm:pt modelId="{EFDDEDF1-6FA0-4688-94FE-2378A3F18F66}" type="pres">
      <dgm:prSet presAssocID="{B23A2496-1AE1-4385-942D-D29EE08A356E}" presName="linNode" presStyleCnt="0"/>
      <dgm:spPr/>
    </dgm:pt>
    <dgm:pt modelId="{A2835A7E-220E-4043-953B-8284EC7ABF06}" type="pres">
      <dgm:prSet presAssocID="{B23A2496-1AE1-4385-942D-D29EE08A356E}" presName="parentText" presStyleLbl="node1" presStyleIdx="0" presStyleCnt="2" custLinFactNeighborX="92713" custLinFactNeighborY="-2">
        <dgm:presLayoutVars>
          <dgm:chMax val="1"/>
          <dgm:bulletEnabled val="1"/>
        </dgm:presLayoutVars>
      </dgm:prSet>
      <dgm:spPr/>
    </dgm:pt>
    <dgm:pt modelId="{E14673FB-895F-4F86-B703-5A7E6380639A}" type="pres">
      <dgm:prSet presAssocID="{AB102DA9-E204-43D0-BD22-A2EF79959F65}" presName="sp" presStyleCnt="0"/>
      <dgm:spPr/>
    </dgm:pt>
    <dgm:pt modelId="{68329941-7429-44D4-9AD3-F7388D11D1A8}" type="pres">
      <dgm:prSet presAssocID="{E01CF673-F9B1-4845-BB5C-1B3DDCD16036}" presName="linNode" presStyleCnt="0"/>
      <dgm:spPr/>
    </dgm:pt>
    <dgm:pt modelId="{95964941-0DF9-49CB-A3DA-6E1EF9303122}" type="pres">
      <dgm:prSet presAssocID="{E01CF673-F9B1-4845-BB5C-1B3DDCD1603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030F37F-72FF-401D-B134-2CD03A0BDD8B}" type="pres">
      <dgm:prSet presAssocID="{E01CF673-F9B1-4845-BB5C-1B3DDCD1603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BDF0808-30BD-44FF-B8A5-A90B8039B5F5}" srcId="{EC75BB38-92E8-4864-B05E-DA068E91FC30}" destId="{B23A2496-1AE1-4385-942D-D29EE08A356E}" srcOrd="0" destOrd="0" parTransId="{D0000EF8-D6F1-4D7D-9C02-F49D405D3112}" sibTransId="{AB102DA9-E204-43D0-BD22-A2EF79959F65}"/>
    <dgm:cxn modelId="{55130626-B862-45FB-9975-B747177D22F2}" srcId="{E01CF673-F9B1-4845-BB5C-1B3DDCD16036}" destId="{6502FDC1-95FC-4278-90B9-F4A5FB77682D}" srcOrd="1" destOrd="0" parTransId="{7F891C2C-B7D0-421C-A13F-E01F9B34E163}" sibTransId="{C7EEDBD5-54F1-4685-BFEF-4B76099ADA41}"/>
    <dgm:cxn modelId="{01ECEA29-180C-45A7-A382-08BA82A06456}" srcId="{EC75BB38-92E8-4864-B05E-DA068E91FC30}" destId="{E01CF673-F9B1-4845-BB5C-1B3DDCD16036}" srcOrd="1" destOrd="0" parTransId="{F980FA77-83F2-46AA-9573-F3AE90CEE68E}" sibTransId="{F246305F-C022-48D5-9B47-9633C9B910FF}"/>
    <dgm:cxn modelId="{2FDE1332-D88C-411C-ABDF-9FC50A71A775}" type="presOf" srcId="{5165FCE8-429F-4F20-BC16-12E7B3528BE9}" destId="{E030F37F-72FF-401D-B134-2CD03A0BDD8B}" srcOrd="0" destOrd="0" presId="urn:microsoft.com/office/officeart/2005/8/layout/vList5"/>
    <dgm:cxn modelId="{89967D32-3D97-42AE-AFDB-7EF5588530C0}" type="presOf" srcId="{6502FDC1-95FC-4278-90B9-F4A5FB77682D}" destId="{E030F37F-72FF-401D-B134-2CD03A0BDD8B}" srcOrd="0" destOrd="1" presId="urn:microsoft.com/office/officeart/2005/8/layout/vList5"/>
    <dgm:cxn modelId="{69FF5739-20BE-4A31-87E3-FFD7BE841608}" type="presOf" srcId="{EC75BB38-92E8-4864-B05E-DA068E91FC30}" destId="{CA7A6FC0-D9D1-420A-9515-A3E7DAE0746E}" srcOrd="0" destOrd="0" presId="urn:microsoft.com/office/officeart/2005/8/layout/vList5"/>
    <dgm:cxn modelId="{02A87446-6F6A-4D99-9523-FD8BAC05F254}" type="presOf" srcId="{D1B0DE5F-2C0C-4774-A053-7DA606D947DE}" destId="{E030F37F-72FF-401D-B134-2CD03A0BDD8B}" srcOrd="0" destOrd="3" presId="urn:microsoft.com/office/officeart/2005/8/layout/vList5"/>
    <dgm:cxn modelId="{0DEC3069-0E38-4C97-82A1-ED45CFB28B5A}" srcId="{E01CF673-F9B1-4845-BB5C-1B3DDCD16036}" destId="{5165FCE8-429F-4F20-BC16-12E7B3528BE9}" srcOrd="0" destOrd="0" parTransId="{10795BA4-750E-40E0-BEE8-A43F9D1A0ECA}" sibTransId="{73172021-2926-483D-B728-CA609C107804}"/>
    <dgm:cxn modelId="{B13BBA53-FEFA-488A-98C9-0756F5068BE4}" type="presOf" srcId="{E01CF673-F9B1-4845-BB5C-1B3DDCD16036}" destId="{95964941-0DF9-49CB-A3DA-6E1EF9303122}" srcOrd="0" destOrd="0" presId="urn:microsoft.com/office/officeart/2005/8/layout/vList5"/>
    <dgm:cxn modelId="{E68F0358-DD18-4209-8684-5141021B7B53}" srcId="{E01CF673-F9B1-4845-BB5C-1B3DDCD16036}" destId="{2826E1C9-2359-4454-ADC2-858F9E968643}" srcOrd="2" destOrd="0" parTransId="{AEE987AC-14B2-4045-9A74-448428F9F9A9}" sibTransId="{88BFF7A0-C162-4551-B429-00F902FCFBF2}"/>
    <dgm:cxn modelId="{1B1EE780-CF3E-4F60-B2C0-8105B01FC74C}" srcId="{E01CF673-F9B1-4845-BB5C-1B3DDCD16036}" destId="{D1B0DE5F-2C0C-4774-A053-7DA606D947DE}" srcOrd="3" destOrd="0" parTransId="{D088B9E6-9878-4492-9B68-840B96996729}" sibTransId="{F7F21BBB-4965-45B4-9A9E-C0F6266B26B9}"/>
    <dgm:cxn modelId="{9DC5529F-0759-48B9-8856-FB51B5E05498}" type="presOf" srcId="{B23A2496-1AE1-4385-942D-D29EE08A356E}" destId="{A2835A7E-220E-4043-953B-8284EC7ABF06}" srcOrd="0" destOrd="0" presId="urn:microsoft.com/office/officeart/2005/8/layout/vList5"/>
    <dgm:cxn modelId="{7E8E76D1-C23A-49D1-B0E6-586D0170567C}" type="presOf" srcId="{2826E1C9-2359-4454-ADC2-858F9E968643}" destId="{E030F37F-72FF-401D-B134-2CD03A0BDD8B}" srcOrd="0" destOrd="2" presId="urn:microsoft.com/office/officeart/2005/8/layout/vList5"/>
    <dgm:cxn modelId="{14F8C106-4397-4BAF-BA58-6FBDEC3A10C1}" type="presParOf" srcId="{CA7A6FC0-D9D1-420A-9515-A3E7DAE0746E}" destId="{EFDDEDF1-6FA0-4688-94FE-2378A3F18F66}" srcOrd="0" destOrd="0" presId="urn:microsoft.com/office/officeart/2005/8/layout/vList5"/>
    <dgm:cxn modelId="{B4F5506B-5D14-4E84-8F65-F2CB63979F84}" type="presParOf" srcId="{EFDDEDF1-6FA0-4688-94FE-2378A3F18F66}" destId="{A2835A7E-220E-4043-953B-8284EC7ABF06}" srcOrd="0" destOrd="0" presId="urn:microsoft.com/office/officeart/2005/8/layout/vList5"/>
    <dgm:cxn modelId="{38648740-827D-44C8-B8BC-F32553A0035F}" type="presParOf" srcId="{CA7A6FC0-D9D1-420A-9515-A3E7DAE0746E}" destId="{E14673FB-895F-4F86-B703-5A7E6380639A}" srcOrd="1" destOrd="0" presId="urn:microsoft.com/office/officeart/2005/8/layout/vList5"/>
    <dgm:cxn modelId="{EDC70C83-9DA3-4FE5-8614-94D225E6F23B}" type="presParOf" srcId="{CA7A6FC0-D9D1-420A-9515-A3E7DAE0746E}" destId="{68329941-7429-44D4-9AD3-F7388D11D1A8}" srcOrd="2" destOrd="0" presId="urn:microsoft.com/office/officeart/2005/8/layout/vList5"/>
    <dgm:cxn modelId="{B383EB99-C6F1-45F2-96CA-8B833A98AEA3}" type="presParOf" srcId="{68329941-7429-44D4-9AD3-F7388D11D1A8}" destId="{95964941-0DF9-49CB-A3DA-6E1EF9303122}" srcOrd="0" destOrd="0" presId="urn:microsoft.com/office/officeart/2005/8/layout/vList5"/>
    <dgm:cxn modelId="{25A33DAA-1B51-49E5-AE1A-41956B11C2B9}" type="presParOf" srcId="{68329941-7429-44D4-9AD3-F7388D11D1A8}" destId="{E030F37F-72FF-401D-B134-2CD03A0BDD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35A7E-220E-4043-953B-8284EC7ABF06}">
      <dsp:nvSpPr>
        <dsp:cNvPr id="0" name=""/>
        <dsp:cNvSpPr/>
      </dsp:nvSpPr>
      <dsp:spPr>
        <a:xfrm>
          <a:off x="3415702" y="11"/>
          <a:ext cx="3684168" cy="2254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Estos algoritmos tienen una mayor complejidad pero son más eficientes</a:t>
          </a:r>
        </a:p>
      </dsp:txBody>
      <dsp:txXfrm>
        <a:off x="3525746" y="110055"/>
        <a:ext cx="3464080" cy="2034166"/>
      </dsp:txXfrm>
    </dsp:sp>
    <dsp:sp modelId="{E030F37F-72FF-401D-B134-2CD03A0BDD8B}">
      <dsp:nvSpPr>
        <dsp:cNvPr id="0" name=""/>
        <dsp:cNvSpPr/>
      </dsp:nvSpPr>
      <dsp:spPr>
        <a:xfrm rot="5400000">
          <a:off x="6057282" y="219335"/>
          <a:ext cx="1803403" cy="6549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85750" lvl="1" indent="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chemeClr val="bg1"/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Heapsort</a:t>
          </a:r>
          <a:endParaRPr lang="es-ES" sz="2400" kern="1200" dirty="0">
            <a:solidFill>
              <a:schemeClr val="bg1"/>
            </a:solidFill>
          </a:endParaRPr>
        </a:p>
        <a:p>
          <a:pPr marL="285750" lvl="1" indent="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chemeClr val="bg1"/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Mergesort</a:t>
          </a:r>
          <a:endParaRPr lang="es-ES" sz="2400" kern="1200" dirty="0">
            <a:solidFill>
              <a:schemeClr val="bg1"/>
            </a:solidFill>
          </a:endParaRPr>
        </a:p>
        <a:p>
          <a:pPr marL="285750" lvl="1" indent="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chemeClr val="bg1"/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Quicksort</a:t>
          </a:r>
          <a:endParaRPr lang="es-ES" sz="2400" kern="1200" dirty="0">
            <a:solidFill>
              <a:schemeClr val="bg1"/>
            </a:solidFill>
          </a:endParaRPr>
        </a:p>
        <a:p>
          <a:pPr marL="285750" lvl="1" indent="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400" kern="1200" dirty="0"/>
        </a:p>
      </dsp:txBody>
      <dsp:txXfrm rot="-5400000">
        <a:off x="3684168" y="2680485"/>
        <a:ext cx="6461597" cy="1627333"/>
      </dsp:txXfrm>
    </dsp:sp>
    <dsp:sp modelId="{95964941-0DF9-49CB-A3DA-6E1EF9303122}">
      <dsp:nvSpPr>
        <dsp:cNvPr id="0" name=""/>
        <dsp:cNvSpPr/>
      </dsp:nvSpPr>
      <dsp:spPr>
        <a:xfrm>
          <a:off x="0" y="2367023"/>
          <a:ext cx="3684168" cy="2254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Vamos a ver los siguientes algoritmos:</a:t>
          </a:r>
        </a:p>
      </dsp:txBody>
      <dsp:txXfrm>
        <a:off x="110044" y="2477067"/>
        <a:ext cx="3464080" cy="2034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3294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825560"/>
            <a:ext cx="3294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9520" y="1825560"/>
            <a:ext cx="3294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119960" y="4098240"/>
            <a:ext cx="3294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579920" y="4098240"/>
            <a:ext cx="3294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9520" y="4098240"/>
            <a:ext cx="3294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3294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825560"/>
            <a:ext cx="3294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39520" y="1825560"/>
            <a:ext cx="3294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119960" y="4098240"/>
            <a:ext cx="3294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579920" y="4098240"/>
            <a:ext cx="3294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39520" y="4098240"/>
            <a:ext cx="3294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</p:spPr>
        <p:txBody>
          <a:bodyPr>
            <a:normAutofit fontScale="15000"/>
          </a:bodyPr>
          <a:p>
            <a:pPr algn="r">
              <a:lnSpc>
                <a:spcPct val="90000"/>
              </a:lnSpc>
            </a:pP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H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a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g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a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 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c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l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i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c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 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p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a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r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a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 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m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o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d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i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f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i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c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a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r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 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e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l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 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e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s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t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i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l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o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 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d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e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 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t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í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t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u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l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o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 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d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e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l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 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p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a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t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r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ó</a:t>
            </a:r>
            <a:r>
              <a:rPr b="0" lang="en-US" sz="9600" spc="-301" strike="noStrike">
                <a:solidFill>
                  <a:srgbClr val="e3e3e3"/>
                </a:solidFill>
                <a:latin typeface="Corbel"/>
              </a:rPr>
              <a:t>n</a:t>
            </a:r>
            <a:endParaRPr b="0" lang="en-US" sz="9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3E5C30F-2BCE-4BDA-9956-B1D95316F6EE}" type="datetime">
              <a:rPr b="0" lang="en-GB" sz="1200" spc="-1" strike="noStrike">
                <a:solidFill>
                  <a:srgbClr val="ededed"/>
                </a:solidFill>
                <a:latin typeface="Corbel"/>
              </a:rPr>
              <a:t>19/03/20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E821E0-CD68-4577-B3A1-901E402F759E}" type="slidenum">
              <a:rPr b="0" lang="en-GB" sz="1200" spc="-1" strike="noStrike">
                <a:solidFill>
                  <a:srgbClr val="ededed"/>
                </a:solidFill>
                <a:latin typeface="Corbe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ededed"/>
                </a:solidFill>
                <a:latin typeface="Corbel"/>
              </a:rPr>
              <a:t>Click to edit the outline text format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ededed"/>
                </a:solidFill>
                <a:latin typeface="Corbel"/>
              </a:rPr>
              <a:t>Second Outline Level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ededed"/>
                </a:solidFill>
                <a:latin typeface="Corbel"/>
              </a:rPr>
              <a:t>Third Outline Level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ededed"/>
                </a:solidFill>
                <a:latin typeface="Corbel"/>
              </a:rPr>
              <a:t>Fourth Outline Level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deded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deded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deded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Haga clic para modificar el estilo de título del patrón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ededed"/>
                </a:solidFill>
                <a:latin typeface="Corbel"/>
              </a:rPr>
              <a:t>Haga clic para modificar los estilos de texto del patrón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ededed"/>
                </a:solidFill>
                <a:latin typeface="Corbel"/>
              </a:rPr>
              <a:t>Segundo nivel</a:t>
            </a: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ededed"/>
                </a:solidFill>
                <a:latin typeface="Corbel"/>
              </a:rPr>
              <a:t>Tercer nivel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ededed"/>
                </a:solidFill>
                <a:latin typeface="Corbel"/>
              </a:rPr>
              <a:t>Cuarto nivel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ededed"/>
                </a:solidFill>
                <a:latin typeface="Corbel"/>
              </a:rPr>
              <a:t>Quinto nivel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44196CA-2711-4190-9E6B-977720B421D1}" type="datetime">
              <a:rPr b="0" lang="en-GB" sz="1200" spc="-1" strike="noStrike">
                <a:solidFill>
                  <a:srgbClr val="ededed"/>
                </a:solidFill>
                <a:latin typeface="Corbel"/>
              </a:rPr>
              <a:t>19/03/20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02571B-9375-4E59-85BD-C0C2AD90EA7C}" type="slidenum">
              <a:rPr b="0" lang="en-GB" sz="1200" spc="-1" strike="noStrike">
                <a:solidFill>
                  <a:srgbClr val="ededed"/>
                </a:solidFill>
                <a:latin typeface="Corbe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1109520"/>
            <a:ext cx="12090960" cy="2319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 algn="ctr">
              <a:lnSpc>
                <a:spcPct val="90000"/>
              </a:lnSpc>
            </a:pPr>
            <a:r>
              <a:rPr b="1" lang="en-US" sz="6000" spc="-301" strike="noStrike">
                <a:solidFill>
                  <a:srgbClr val="ffffff"/>
                </a:solidFill>
                <a:latin typeface="Corbel"/>
              </a:rPr>
              <a:t>Práctica 1</a:t>
            </a:r>
            <a:br/>
            <a:r>
              <a:rPr b="1" lang="en-US" sz="6000" spc="-301" strike="noStrike">
                <a:solidFill>
                  <a:srgbClr val="ffffff"/>
                </a:solidFill>
                <a:latin typeface="Corbel"/>
              </a:rPr>
              <a:t> </a:t>
            </a:r>
            <a:br/>
            <a:r>
              <a:rPr b="1" lang="en-US" sz="4000" spc="-301" strike="noStrike">
                <a:solidFill>
                  <a:srgbClr val="ffffff"/>
                </a:solidFill>
                <a:latin typeface="Corbel"/>
              </a:rPr>
              <a:t>Análisis Empírico e Híbrido de Eficiencia de Algoritmos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9216000" y="5735520"/>
            <a:ext cx="2491560" cy="911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33000"/>
          </a:bodyPr>
          <a:p>
            <a:pPr algn="r">
              <a:lnSpc>
                <a:spcPct val="9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orbel"/>
              </a:rPr>
              <a:t>Germán Castilla López</a:t>
            </a:r>
            <a:endParaRPr b="0" lang="en-GB" sz="16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orbel"/>
              </a:rPr>
              <a:t>Jorge Gangoso Klöck</a:t>
            </a:r>
            <a:endParaRPr b="0" lang="en-GB" sz="16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orbel"/>
              </a:rPr>
              <a:t>Pedro Morales Leyva</a:t>
            </a:r>
            <a:endParaRPr b="0" lang="en-GB" sz="16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orbel"/>
              </a:rPr>
              <a:t>Clara Mª Romero Lara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1692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3.2. Mergesort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144000" y="1728360"/>
            <a:ext cx="5279760" cy="3959640"/>
          </a:xfrm>
          <a:prstGeom prst="rect">
            <a:avLst/>
          </a:prstGeom>
          <a:ln>
            <a:noFill/>
          </a:ln>
        </p:spPr>
      </p:pic>
      <p:pic>
        <p:nvPicPr>
          <p:cNvPr id="112" name="Picture 4" descr=""/>
          <p:cNvPicPr/>
          <p:nvPr/>
        </p:nvPicPr>
        <p:blipFill>
          <a:blip r:embed="rId2"/>
          <a:stretch/>
        </p:blipFill>
        <p:spPr>
          <a:xfrm>
            <a:off x="5492880" y="1728000"/>
            <a:ext cx="6603120" cy="3959640"/>
          </a:xfrm>
          <a:prstGeom prst="rect">
            <a:avLst/>
          </a:prstGeom>
          <a:ln>
            <a:noFill/>
          </a:ln>
        </p:spPr>
      </p:pic>
      <p:graphicFrame>
        <p:nvGraphicFramePr>
          <p:cNvPr id="113" name="Table 2"/>
          <p:cNvGraphicFramePr/>
          <p:nvPr/>
        </p:nvGraphicFramePr>
        <p:xfrm>
          <a:off x="838080" y="1327680"/>
          <a:ext cx="8127720" cy="37044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1782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3.3. Quicksort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144000" y="1872360"/>
            <a:ext cx="5279760" cy="3959640"/>
          </a:xfrm>
          <a:prstGeom prst="rect">
            <a:avLst/>
          </a:prstGeom>
          <a:ln>
            <a:noFill/>
          </a:ln>
        </p:spPr>
      </p:pic>
      <p:pic>
        <p:nvPicPr>
          <p:cNvPr id="116" name="Picture 4" descr=""/>
          <p:cNvPicPr/>
          <p:nvPr/>
        </p:nvPicPr>
        <p:blipFill>
          <a:blip r:embed="rId2"/>
          <a:stretch/>
        </p:blipFill>
        <p:spPr>
          <a:xfrm>
            <a:off x="5544000" y="1872000"/>
            <a:ext cx="6603120" cy="3959640"/>
          </a:xfrm>
          <a:prstGeom prst="rect">
            <a:avLst/>
          </a:prstGeom>
          <a:ln>
            <a:noFill/>
          </a:ln>
        </p:spPr>
      </p:pic>
      <p:graphicFrame>
        <p:nvGraphicFramePr>
          <p:cNvPr id="117" name="Table 2"/>
          <p:cNvGraphicFramePr/>
          <p:nvPr/>
        </p:nvGraphicFramePr>
        <p:xfrm>
          <a:off x="838080" y="1319400"/>
          <a:ext cx="8127720" cy="37044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4. Floyd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144000" y="2736000"/>
            <a:ext cx="5279760" cy="395964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"/>
          <p:cNvPicPr/>
          <p:nvPr/>
        </p:nvPicPr>
        <p:blipFill>
          <a:blip r:embed="rId2"/>
          <a:stretch/>
        </p:blipFill>
        <p:spPr>
          <a:xfrm>
            <a:off x="5544000" y="2736360"/>
            <a:ext cx="6603120" cy="3959640"/>
          </a:xfrm>
          <a:prstGeom prst="rect">
            <a:avLst/>
          </a:prstGeom>
          <a:ln>
            <a:noFill/>
          </a:ln>
        </p:spPr>
      </p:pic>
      <p:graphicFrame>
        <p:nvGraphicFramePr>
          <p:cNvPr id="121" name="Table 2"/>
          <p:cNvGraphicFramePr/>
          <p:nvPr/>
        </p:nvGraphicFramePr>
        <p:xfrm>
          <a:off x="838080" y="1690560"/>
          <a:ext cx="8127720" cy="37044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22" name="TextShape 3"/>
          <p:cNvSpPr txBox="1"/>
          <p:nvPr/>
        </p:nvSpPr>
        <p:spPr>
          <a:xfrm>
            <a:off x="864000" y="1512000"/>
            <a:ext cx="8856000" cy="106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3200" spc="-1" strike="noStrike">
                <a:latin typeface="Cantarell Light"/>
              </a:rPr>
              <a:t>El ajuste se realiza con </a:t>
            </a:r>
            <a:endParaRPr b="0" lang="en-GB" sz="3200" spc="-1" strike="noStrike">
              <a:latin typeface="Cantarell Light"/>
            </a:endParaRPr>
          </a:p>
          <a:p>
            <a:r>
              <a:rPr b="0" lang="en-GB" sz="3200" spc="-1" strike="noStrike">
                <a:latin typeface="Cantarell Light"/>
              </a:rPr>
              <a:t>T(n) = a*n³ + b*n² + c*n + d</a:t>
            </a:r>
            <a:endParaRPr b="0" lang="en-GB" sz="3200" spc="-1" strike="noStrike">
              <a:latin typeface="Cantarell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5. Hanoi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92240" y="2736000"/>
            <a:ext cx="5279760" cy="3959640"/>
          </a:xfrm>
          <a:prstGeom prst="rect">
            <a:avLst/>
          </a:prstGeom>
          <a:ln>
            <a:noFill/>
          </a:ln>
        </p:spPr>
      </p:pic>
      <p:pic>
        <p:nvPicPr>
          <p:cNvPr id="125" name="Picture 4" descr=""/>
          <p:cNvPicPr/>
          <p:nvPr/>
        </p:nvPicPr>
        <p:blipFill>
          <a:blip r:embed="rId2"/>
          <a:stretch/>
        </p:blipFill>
        <p:spPr>
          <a:xfrm>
            <a:off x="5588280" y="2736000"/>
            <a:ext cx="6603120" cy="3959640"/>
          </a:xfrm>
          <a:prstGeom prst="rect">
            <a:avLst/>
          </a:prstGeom>
          <a:ln>
            <a:noFill/>
          </a:ln>
        </p:spPr>
      </p:pic>
      <p:graphicFrame>
        <p:nvGraphicFramePr>
          <p:cNvPr id="126" name="Table 2"/>
          <p:cNvGraphicFramePr/>
          <p:nvPr/>
        </p:nvGraphicFramePr>
        <p:xfrm>
          <a:off x="838080" y="1425600"/>
          <a:ext cx="8127720" cy="37044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/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27" name="TextShape 3"/>
          <p:cNvSpPr txBox="1"/>
          <p:nvPr/>
        </p:nvSpPr>
        <p:spPr>
          <a:xfrm>
            <a:off x="864000" y="1385280"/>
            <a:ext cx="8856000" cy="106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3200" spc="-1" strike="noStrike">
                <a:latin typeface="Cantarell Light"/>
              </a:rPr>
              <a:t>El ajuste se realiza con </a:t>
            </a:r>
            <a:endParaRPr b="0" lang="en-GB" sz="3200" spc="-1" strike="noStrike">
              <a:latin typeface="Cantarell Light"/>
            </a:endParaRPr>
          </a:p>
          <a:p>
            <a:r>
              <a:rPr b="0" lang="en-GB" sz="3200" spc="-1" strike="noStrike">
                <a:latin typeface="Cantarell Light"/>
              </a:rPr>
              <a:t>T(n) = a * 2</a:t>
            </a:r>
            <a:r>
              <a:rPr b="0" lang="en-GB" sz="3200" spc="-1" strike="noStrike" baseline="33000">
                <a:latin typeface="Cantarell Light"/>
              </a:rPr>
              <a:t>n</a:t>
            </a:r>
            <a:endParaRPr b="0" lang="en-GB" sz="3200" spc="-1" strike="noStrike">
              <a:latin typeface="Cantarell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6. Comparativa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graphicFrame>
        <p:nvGraphicFramePr>
          <p:cNvPr id="129" name="Table 2"/>
          <p:cNvGraphicFramePr/>
          <p:nvPr/>
        </p:nvGraphicFramePr>
        <p:xfrm>
          <a:off x="838080" y="1425600"/>
          <a:ext cx="8127720" cy="37044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/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632960" y="1584000"/>
            <a:ext cx="8663040" cy="512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6. Comparativa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838080" y="1425600"/>
          <a:ext cx="8127720" cy="37044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/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16000" y="1620360"/>
            <a:ext cx="5544000" cy="41580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5959080" y="1807920"/>
            <a:ext cx="6084000" cy="36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7. Ajuste erróneo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838080" y="1425600"/>
          <a:ext cx="8127720" cy="37044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/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800000" y="1483200"/>
            <a:ext cx="4248000" cy="25488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6480000" y="4190760"/>
            <a:ext cx="4295880" cy="25772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6480000" y="1483560"/>
            <a:ext cx="4248000" cy="25484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4"/>
          <a:stretch/>
        </p:blipFill>
        <p:spPr>
          <a:xfrm>
            <a:off x="1800000" y="4176000"/>
            <a:ext cx="4248000" cy="254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144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8. Optimización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2432880" y="434880"/>
          <a:ext cx="10510920" cy="596880"/>
        </p:xfrm>
        <a:graphic>
          <a:graphicData uri="http://schemas.openxmlformats.org/drawingml/2006/table">
            <a:tbl>
              <a:tblPr/>
              <a:tblGrid>
                <a:gridCol w="10510920"/>
              </a:tblGrid>
              <a:tr h="596880"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34680" y="1501200"/>
            <a:ext cx="3615120" cy="414396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4440240" y="1501200"/>
            <a:ext cx="3588480" cy="411336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8192880" y="1469160"/>
            <a:ext cx="3615120" cy="414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144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8. Optimización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graphicFrame>
        <p:nvGraphicFramePr>
          <p:cNvPr id="147" name="Table 2"/>
          <p:cNvGraphicFramePr/>
          <p:nvPr/>
        </p:nvGraphicFramePr>
        <p:xfrm>
          <a:off x="2432880" y="434880"/>
          <a:ext cx="10510920" cy="596880"/>
        </p:xfrm>
        <a:graphic>
          <a:graphicData uri="http://schemas.openxmlformats.org/drawingml/2006/table">
            <a:tbl>
              <a:tblPr/>
              <a:tblGrid>
                <a:gridCol w="10510920"/>
              </a:tblGrid>
              <a:tr h="596880"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16000" y="1437120"/>
            <a:ext cx="3805920" cy="37468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4176000" y="1469160"/>
            <a:ext cx="4035600" cy="37148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8280000" y="1437120"/>
            <a:ext cx="3816000" cy="375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144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8. Optimización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graphicFrame>
        <p:nvGraphicFramePr>
          <p:cNvPr id="152" name="Table 2"/>
          <p:cNvGraphicFramePr/>
          <p:nvPr/>
        </p:nvGraphicFramePr>
        <p:xfrm>
          <a:off x="2432880" y="434880"/>
          <a:ext cx="10510920" cy="596880"/>
        </p:xfrm>
        <a:graphic>
          <a:graphicData uri="http://schemas.openxmlformats.org/drawingml/2006/table">
            <a:tbl>
              <a:tblPr/>
              <a:tblGrid>
                <a:gridCol w="10510920"/>
              </a:tblGrid>
              <a:tr h="596880"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546120" y="1278360"/>
            <a:ext cx="5429880" cy="53456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6195960" y="1310040"/>
            <a:ext cx="5324040" cy="524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4360" y="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Índice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37560" y="1224000"/>
            <a:ext cx="10018440" cy="5361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1. Introducción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2. Complejidad O(n²)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Burbuja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Inserción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Selección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3. Complejidad O(nlog(n))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Heapsort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Mergesort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Quicksort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4. Floyd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5. Hanoi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6. Comparativa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7. Ajuste erróneo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orbel"/>
              </a:rPr>
              <a:t>8. Optimización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1. Introducción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ededed"/>
                </a:solidFill>
                <a:latin typeface="Corbel"/>
              </a:rPr>
              <a:t>El objetivo de esta práctica es analizar la eficiencia de los algoritmos proporcionados de manera empírica e híbrida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ededed"/>
                </a:solidFill>
                <a:latin typeface="Corbel"/>
              </a:rPr>
              <a:t>Para ello, los hemos ejecutado diferentes números de parámetros y los hemos comparado.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ededed"/>
                </a:solidFill>
                <a:latin typeface="Corbel"/>
              </a:rPr>
              <a:t>Se ha empleado la librería </a:t>
            </a:r>
            <a:r>
              <a:rPr b="0" lang="en-US" sz="2800" spc="-1" strike="noStrike">
                <a:solidFill>
                  <a:srgbClr val="ededed"/>
                </a:solidFill>
                <a:latin typeface="FreeMono"/>
              </a:rPr>
              <a:t>Mtime</a:t>
            </a:r>
            <a:r>
              <a:rPr b="0" lang="en-US" sz="2800" spc="-1" strike="noStrike">
                <a:solidFill>
                  <a:srgbClr val="ededed"/>
                </a:solidFill>
                <a:latin typeface="Corbel"/>
              </a:rPr>
              <a:t> de Windows destinada a la medición precisa de tiempos.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ededed"/>
                </a:solidFill>
                <a:latin typeface="Corbel"/>
              </a:rPr>
              <a:t>Se ha automatizado la creación de scripts de GNUplot.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4360" y="36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2. Complejidad o(n²)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9" name="CustomShape 2"/>
          <p:cNvSpPr/>
          <p:nvPr/>
        </p:nvSpPr>
        <p:spPr>
          <a:xfrm rot="5400000">
            <a:off x="7334280" y="1012320"/>
            <a:ext cx="2188440" cy="6471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anchor="ctr" rot="-5400000">
            <a:noAutofit/>
          </a:bodyPr>
          <a:p>
            <a:pPr lvl="1" marL="285840">
              <a:lnSpc>
                <a:spcPct val="90000"/>
              </a:lnSpc>
              <a:spcAft>
                <a:spcPts val="360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Burbuj</a:t>
            </a: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a</a:t>
            </a:r>
            <a:endParaRPr b="0" lang="en-GB" sz="2400" spc="-1" strike="noStrike">
              <a:latin typeface="Arial"/>
            </a:endParaRPr>
          </a:p>
          <a:p>
            <a:pPr lvl="1" marL="285840">
              <a:lnSpc>
                <a:spcPct val="90000"/>
              </a:lnSpc>
              <a:spcAft>
                <a:spcPts val="360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Inserci</a:t>
            </a: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ón</a:t>
            </a:r>
            <a:endParaRPr b="0" lang="en-GB" sz="2400" spc="-1" strike="noStrike">
              <a:latin typeface="Arial"/>
            </a:endParaRPr>
          </a:p>
          <a:p>
            <a:pPr lvl="1" marL="285840">
              <a:lnSpc>
                <a:spcPct val="90000"/>
              </a:lnSpc>
              <a:spcAft>
                <a:spcPts val="360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Selecc</a:t>
            </a: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ión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20000" y="2880000"/>
            <a:ext cx="4471560" cy="273600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235800" rIns="125640" tIns="173160" bIns="172800" anchor="ctr">
            <a:noAutofit/>
          </a:bodyPr>
          <a:p>
            <a:pPr algn="ctr">
              <a:lnSpc>
                <a:spcPct val="90000"/>
              </a:lnSpc>
              <a:spcAft>
                <a:spcPts val="1154"/>
              </a:spcAft>
            </a:pPr>
            <a:r>
              <a:rPr b="0" lang="en-GB" sz="3300" spc="-1" strike="noStrike">
                <a:solidFill>
                  <a:srgbClr val="ffffff"/>
                </a:solidFill>
                <a:latin typeface="Corbel"/>
              </a:rPr>
              <a:t>Vamos a ver los siguientes algoritmos:</a:t>
            </a:r>
            <a:endParaRPr b="0" lang="en-GB" sz="3300" spc="-1" strike="noStrike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864000" y="1384920"/>
            <a:ext cx="8856000" cy="106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3200" spc="-1" strike="noStrike">
                <a:latin typeface="Cantarell Light"/>
              </a:rPr>
              <a:t>El ajuste se realiza con </a:t>
            </a:r>
            <a:endParaRPr b="0" lang="en-GB" sz="3200" spc="-1" strike="noStrike">
              <a:latin typeface="Cantarell Light"/>
            </a:endParaRPr>
          </a:p>
          <a:p>
            <a:r>
              <a:rPr b="0" lang="en-GB" sz="3200" spc="-1" strike="noStrike">
                <a:latin typeface="Cantarell Light"/>
              </a:rPr>
              <a:t>T(n) = a*n² + b*n + c</a:t>
            </a:r>
            <a:endParaRPr b="0" lang="en-GB" sz="3200" spc="-1" strike="noStrike">
              <a:latin typeface="Cantarell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2.1. Burbuja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216000" y="1512000"/>
            <a:ext cx="5279760" cy="3959640"/>
          </a:xfrm>
          <a:prstGeom prst="rect">
            <a:avLst/>
          </a:prstGeom>
          <a:ln>
            <a:noFill/>
          </a:ln>
        </p:spPr>
      </p:pic>
      <p:pic>
        <p:nvPicPr>
          <p:cNvPr id="94" name="Picture 4" descr=""/>
          <p:cNvPicPr/>
          <p:nvPr/>
        </p:nvPicPr>
        <p:blipFill>
          <a:blip r:embed="rId2"/>
          <a:stretch/>
        </p:blipFill>
        <p:spPr>
          <a:xfrm>
            <a:off x="5589000" y="1512000"/>
            <a:ext cx="6603120" cy="3959640"/>
          </a:xfrm>
          <a:prstGeom prst="rect">
            <a:avLst/>
          </a:prstGeom>
          <a:ln>
            <a:noFill/>
          </a:ln>
        </p:spPr>
      </p:pic>
      <p:graphicFrame>
        <p:nvGraphicFramePr>
          <p:cNvPr id="95" name="Table 2"/>
          <p:cNvGraphicFramePr/>
          <p:nvPr/>
        </p:nvGraphicFramePr>
        <p:xfrm>
          <a:off x="838080" y="1690560"/>
          <a:ext cx="8127720" cy="37044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2.2 Inserción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120240" y="2232360"/>
            <a:ext cx="5279760" cy="3959640"/>
          </a:xfrm>
          <a:prstGeom prst="rect">
            <a:avLst/>
          </a:prstGeom>
          <a:ln>
            <a:noFill/>
          </a:ln>
        </p:spPr>
      </p:pic>
      <p:pic>
        <p:nvPicPr>
          <p:cNvPr id="98" name="Picture 4" descr=""/>
          <p:cNvPicPr/>
          <p:nvPr/>
        </p:nvPicPr>
        <p:blipFill>
          <a:blip r:embed="rId2"/>
          <a:stretch/>
        </p:blipFill>
        <p:spPr>
          <a:xfrm>
            <a:off x="5492880" y="2232360"/>
            <a:ext cx="6603120" cy="3959640"/>
          </a:xfrm>
          <a:prstGeom prst="rect">
            <a:avLst/>
          </a:prstGeom>
          <a:ln>
            <a:noFill/>
          </a:ln>
        </p:spPr>
      </p:pic>
      <p:graphicFrame>
        <p:nvGraphicFramePr>
          <p:cNvPr id="99" name="Table 2"/>
          <p:cNvGraphicFramePr/>
          <p:nvPr/>
        </p:nvGraphicFramePr>
        <p:xfrm>
          <a:off x="838080" y="1690560"/>
          <a:ext cx="8127720" cy="37044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2.3. Selección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192240" y="2016000"/>
            <a:ext cx="5279760" cy="3959640"/>
          </a:xfrm>
          <a:prstGeom prst="rect">
            <a:avLst/>
          </a:prstGeom>
          <a:ln>
            <a:noFill/>
          </a:ln>
        </p:spPr>
      </p:pic>
      <p:pic>
        <p:nvPicPr>
          <p:cNvPr id="102" name="Picture 4" descr=""/>
          <p:cNvPicPr/>
          <p:nvPr/>
        </p:nvPicPr>
        <p:blipFill>
          <a:blip r:embed="rId2"/>
          <a:stretch/>
        </p:blipFill>
        <p:spPr>
          <a:xfrm>
            <a:off x="5544000" y="2016000"/>
            <a:ext cx="6599520" cy="3959640"/>
          </a:xfrm>
          <a:prstGeom prst="rect">
            <a:avLst/>
          </a:prstGeom>
          <a:ln>
            <a:noFill/>
          </a:ln>
        </p:spPr>
      </p:pic>
      <p:graphicFrame>
        <p:nvGraphicFramePr>
          <p:cNvPr id="103" name="Table 2"/>
          <p:cNvGraphicFramePr/>
          <p:nvPr/>
        </p:nvGraphicFramePr>
        <p:xfrm>
          <a:off x="838080" y="1690560"/>
          <a:ext cx="8127720" cy="37044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370800"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3. Complejidad O(nlog(n))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89011133"/>
              </p:ext>
            </p:extLst>
          </p:nvPr>
        </p:nvGraphicFramePr>
        <p:xfrm>
          <a:off x="637920" y="4667040"/>
          <a:ext cx="10233360" cy="462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5" name="TextShape 2"/>
          <p:cNvSpPr txBox="1"/>
          <p:nvPr/>
        </p:nvSpPr>
        <p:spPr>
          <a:xfrm>
            <a:off x="864000" y="1672920"/>
            <a:ext cx="8856000" cy="106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3200" spc="-1" strike="noStrike">
                <a:latin typeface="Cantarell Light"/>
              </a:rPr>
              <a:t>El ajuste se realiza con </a:t>
            </a:r>
            <a:endParaRPr b="0" lang="en-GB" sz="3200" spc="-1" strike="noStrike">
              <a:latin typeface="Cantarell Light"/>
            </a:endParaRPr>
          </a:p>
          <a:p>
            <a:r>
              <a:rPr b="0" lang="en-GB" sz="3200" spc="-1" strike="noStrike">
                <a:latin typeface="Cantarell Light"/>
              </a:rPr>
              <a:t>T(n) = a*n * log (n) + b</a:t>
            </a:r>
            <a:endParaRPr b="0" lang="en-GB" sz="3200" spc="-1" strike="noStrike">
              <a:latin typeface="Cantarell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105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ededed"/>
                </a:solidFill>
                <a:latin typeface="Corbel"/>
              </a:rPr>
              <a:t>3.1. Heapsort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144000" y="1656360"/>
            <a:ext cx="5279760" cy="3959640"/>
          </a:xfrm>
          <a:prstGeom prst="rect">
            <a:avLst/>
          </a:prstGeom>
          <a:ln>
            <a:noFill/>
          </a:ln>
        </p:spPr>
      </p:pic>
      <p:pic>
        <p:nvPicPr>
          <p:cNvPr id="108" name="Picture 4" descr=""/>
          <p:cNvPicPr/>
          <p:nvPr/>
        </p:nvPicPr>
        <p:blipFill>
          <a:blip r:embed="rId2"/>
          <a:stretch/>
        </p:blipFill>
        <p:spPr>
          <a:xfrm>
            <a:off x="5492880" y="1656000"/>
            <a:ext cx="6603120" cy="3959640"/>
          </a:xfrm>
          <a:prstGeom prst="rect">
            <a:avLst/>
          </a:prstGeom>
          <a:ln>
            <a:noFill/>
          </a:ln>
        </p:spPr>
      </p:pic>
      <p:graphicFrame>
        <p:nvGraphicFramePr>
          <p:cNvPr id="109" name="Table 2"/>
          <p:cNvGraphicFramePr/>
          <p:nvPr/>
        </p:nvGraphicFramePr>
        <p:xfrm>
          <a:off x="838080" y="1160640"/>
          <a:ext cx="8127720" cy="22896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1949040"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465</TotalTime>
  <Application>LibreOffice/6.3.5.2$Linux_X86_64 LibreOffice_project/30$Build-2</Application>
  <Words>527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2020-03-17T15:26:05Z</dcterms:created>
  <dc:creator>Pedro Morales Leyva</dc:creator>
  <dc:description/>
  <dc:language>en-GB</dc:language>
  <cp:lastModifiedBy/>
  <dcterms:modified xsi:type="dcterms:W3CDTF">2020-03-19T21:44:55Z</dcterms:modified>
  <cp:revision>23</cp:revision>
  <dc:subject/>
  <dc:title>Práctica 1 - Análisis Empírico e Híbrido de Eficiencia de Algoritmos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