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19C62"/>
    <a:srgbClr val="A5A5A5"/>
    <a:srgbClr val="979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66"/>
      </p:cViewPr>
      <p:guideLst>
        <p:guide orient="horz" pos="331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172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606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21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6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646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14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70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2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02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99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0D1-7C2C-4AF6-AB46-7C1F7F845880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452F-1D8B-4428-BFC4-5357429023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955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720D1-7C2C-4AF6-AB46-7C1F7F845880}" type="datetimeFigureOut">
              <a:rPr lang="es-MX" smtClean="0"/>
              <a:t>30/11/2017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452F-1D8B-4428-BFC4-5357429023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162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18405"/>
            <a:ext cx="9144000" cy="2387600"/>
          </a:xfrm>
        </p:spPr>
        <p:txBody>
          <a:bodyPr>
            <a:normAutofit/>
          </a:bodyPr>
          <a:lstStyle/>
          <a:p>
            <a:r>
              <a:rPr lang="es-MX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Internacionalización 2018</a:t>
            </a:r>
            <a:br>
              <a:rPr lang="es-MX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Escuela </a:t>
            </a:r>
            <a:r>
              <a:rPr lang="es-MX" sz="4900" b="1" dirty="0"/>
              <a:t>de Humanidades</a:t>
            </a:r>
            <a:br>
              <a:rPr lang="es-MX" sz="4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MX" sz="4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135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26418" y="1332836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es-MX" sz="2700" dirty="0"/>
              <a:t>9.- Realizar un viaje de estudios internacional anual para los alumnos de licenciatura.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429646"/>
              </p:ext>
            </p:extLst>
          </p:nvPr>
        </p:nvGraphicFramePr>
        <p:xfrm>
          <a:off x="626418" y="2898395"/>
          <a:ext cx="7886700" cy="28296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/>
                        <a:t>Logro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Meta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dirty="0"/>
                        <a:t>Viaje internacional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Realizadas 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 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dirty="0"/>
                        <a:t>Viaje a Roma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57240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86906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8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0718" y="759630"/>
            <a:ext cx="7772400" cy="1470025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3000" dirty="0"/>
              <a:t>10.- Organizar un programa de verano de carácter internacional, con valor curricular si es posible, para alumnos de licenciatura o para el público en general.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61173"/>
              </p:ext>
            </p:extLst>
          </p:nvPr>
        </p:nvGraphicFramePr>
        <p:xfrm>
          <a:off x="626418" y="2656765"/>
          <a:ext cx="7886700" cy="37091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/>
                        <a:t>Logro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Meta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dirty="0"/>
                        <a:t>Ninguno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Ofertar un curso internacional de verano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Realizadas 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 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dirty="0"/>
                        <a:t>Ninguno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Impartir el curso </a:t>
                      </a:r>
                      <a:r>
                        <a:rPr lang="es-MX" sz="1800" dirty="0" err="1"/>
                        <a:t>History</a:t>
                      </a:r>
                      <a:r>
                        <a:rPr lang="es-MX" sz="1800" dirty="0"/>
                        <a:t> and </a:t>
                      </a:r>
                      <a:r>
                        <a:rPr lang="es-MX" sz="1800" dirty="0" err="1"/>
                        <a:t>Literature</a:t>
                      </a:r>
                      <a:r>
                        <a:rPr lang="es-MX" sz="1800" dirty="0"/>
                        <a:t>: </a:t>
                      </a:r>
                      <a:r>
                        <a:rPr lang="es-MX" sz="1800" dirty="0" err="1"/>
                        <a:t>the</a:t>
                      </a:r>
                      <a:r>
                        <a:rPr lang="es-MX" sz="1800" dirty="0"/>
                        <a:t> </a:t>
                      </a:r>
                      <a:r>
                        <a:rPr lang="es-MX" sz="1800" dirty="0" err="1"/>
                        <a:t>Foundation</a:t>
                      </a:r>
                      <a:r>
                        <a:rPr lang="es-MX" sz="1800" dirty="0"/>
                        <a:t> </a:t>
                      </a:r>
                      <a:r>
                        <a:rPr lang="es-MX" sz="1800" dirty="0" err="1"/>
                        <a:t>of</a:t>
                      </a:r>
                      <a:r>
                        <a:rPr lang="es-MX" sz="1800" dirty="0"/>
                        <a:t> </a:t>
                      </a:r>
                      <a:r>
                        <a:rPr lang="es-MX" sz="1800" dirty="0" err="1"/>
                        <a:t>the</a:t>
                      </a:r>
                      <a:r>
                        <a:rPr lang="es-MX" sz="1800" dirty="0"/>
                        <a:t> Western Civilization en el Anáhuac Cancún International Summer </a:t>
                      </a:r>
                      <a:r>
                        <a:rPr lang="es-MX" sz="1800"/>
                        <a:t>School</a:t>
                      </a:r>
                      <a:endParaRPr lang="es-MX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57240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86906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95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55027" y="736103"/>
            <a:ext cx="7128792" cy="1470025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3000" dirty="0"/>
              <a:t>1.- Incrementar el propio alumnado internacional de cada licenciatura, trabajando en conjunto con APREU para lograrlo.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57947"/>
              </p:ext>
            </p:extLst>
          </p:nvPr>
        </p:nvGraphicFramePr>
        <p:xfrm>
          <a:off x="780789" y="2438401"/>
          <a:ext cx="7886700" cy="28296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/>
                        <a:t>Logro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Meta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Realizadas 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 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57240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86906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2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88034" y="991642"/>
            <a:ext cx="7772400" cy="1470025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3000" dirty="0"/>
              <a:t>2.- Incrementar el propio profesorado internacional de cada licenciatura, buscando en el reclutamiento a profesores internacionales afines a la Misión Institucional.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83822"/>
              </p:ext>
            </p:extLst>
          </p:nvPr>
        </p:nvGraphicFramePr>
        <p:xfrm>
          <a:off x="588034" y="2779594"/>
          <a:ext cx="7886700" cy="29131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/>
                        <a:t>Logro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Meta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dirty="0">
                          <a:latin typeface="+mn-lt"/>
                        </a:rPr>
                        <a:t>Ninguno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effectLst/>
                          <a:latin typeface="+mn-lt"/>
                        </a:rPr>
                        <a:t>Incorporar un profesor internacional en el 2018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Realizadas 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 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dirty="0"/>
                        <a:t>Ninguna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Entrevistas con prospectos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57240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Análisis de los perfiles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86906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Contratación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79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241" y="977995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es-MX" sz="2700" dirty="0"/>
              <a:t>3.- Incrementar el número de alumnos internacionales que recibimos de movilidad o intercambio en la Universidad.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14459"/>
              </p:ext>
            </p:extLst>
          </p:nvPr>
        </p:nvGraphicFramePr>
        <p:xfrm>
          <a:off x="626091" y="2777532"/>
          <a:ext cx="7886700" cy="28296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/>
                        <a:t>Logro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Meta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Realizadas 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 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57240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86906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30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35596" y="937051"/>
            <a:ext cx="7272808" cy="1470025"/>
          </a:xfrm>
        </p:spPr>
        <p:txBody>
          <a:bodyPr>
            <a:normAutofit/>
          </a:bodyPr>
          <a:lstStyle/>
          <a:p>
            <a:pPr algn="just"/>
            <a:r>
              <a:rPr lang="es-MX" sz="2700" dirty="0"/>
              <a:t>4.- Incrementar el número de profesores internacionales que vienen de movilidad o intercambio a la Universidad.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33755"/>
              </p:ext>
            </p:extLst>
          </p:nvPr>
        </p:nvGraphicFramePr>
        <p:xfrm>
          <a:off x="628650" y="2547583"/>
          <a:ext cx="7886700" cy="332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/>
                        <a:t>Logro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Meta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dirty="0"/>
                        <a:t>Ninguno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Tener un profesor de movilidad internacional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Realizadas 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 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dirty="0"/>
                        <a:t>Ninguna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Análisis de convenios con universidades internacionales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57240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Entrevistas con prospectos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86906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Establecer plan de trabajo con el profesor de intercambio internacional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92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31786"/>
            <a:ext cx="7772400" cy="1470025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3000" dirty="0"/>
              <a:t>5.- Incrementar de forma significativa el número de materias con valor curricular que ofrecemos en inglés en la Universidad, desde los primeros semestres.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85394"/>
              </p:ext>
            </p:extLst>
          </p:nvPr>
        </p:nvGraphicFramePr>
        <p:xfrm>
          <a:off x="628650" y="2401811"/>
          <a:ext cx="7886700" cy="31605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/>
                        <a:t>Logro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Meta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dirty="0"/>
                        <a:t>Ninguna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Impartir una materia en inglés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Realizadas 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 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dirty="0"/>
                        <a:t>Ninguna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Definir la materia a impartir en inglés, de preferencia del quinto semestre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57240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Definir al maestro que impartirá la materia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86906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Desarrollar el plan de clases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1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26418" y="1169063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es-MX" sz="2700" dirty="0"/>
              <a:t>6.- Realizar un Foro Internacional anual de alto impacto en cada escuela (congreso, simposio, etc.)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95165"/>
              </p:ext>
            </p:extLst>
          </p:nvPr>
        </p:nvGraphicFramePr>
        <p:xfrm>
          <a:off x="569268" y="2757465"/>
          <a:ext cx="7886700" cy="29950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/>
                        <a:t>Logro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Meta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dirty="0"/>
                        <a:t>Ninguno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Realizar el Foro Internacional de Humanismo en la Sociedad Líquida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Realizadas 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 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dirty="0"/>
                        <a:t>Ninguna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Contactar a los expositores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57240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Establecer la logística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86906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Desarrollo del Foro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45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28119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es-MX" sz="2700" dirty="0"/>
              <a:t>7.- Realizar un curso de extensión o actualización internacional anual de alto impacto en cada escuela para el público en general.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76115"/>
              </p:ext>
            </p:extLst>
          </p:nvPr>
        </p:nvGraphicFramePr>
        <p:xfrm>
          <a:off x="626418" y="2598144"/>
          <a:ext cx="7886700" cy="28296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/>
                        <a:t>Logro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Meta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Realizadas 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 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57240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86906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55415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es-MX" sz="3000" dirty="0"/>
              <a:t>8.- Buscar al menos una alianza estratégica internacional en cada escuela con una institución académica con prestigio internacional.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97310"/>
              </p:ext>
            </p:extLst>
          </p:nvPr>
        </p:nvGraphicFramePr>
        <p:xfrm>
          <a:off x="626418" y="2752300"/>
          <a:ext cx="7886700" cy="29950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1006037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272372468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r>
                        <a:rPr lang="es-MX" dirty="0"/>
                        <a:t>Logro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Meta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64877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dirty="0"/>
                        <a:t>Ninguna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Establecer una alianza estratégica internacional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21934"/>
                  </a:ext>
                </a:extLst>
              </a:tr>
              <a:tr h="494611"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Realizadas 2017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Acciones Por</a:t>
                      </a:r>
                      <a:r>
                        <a:rPr lang="es-MX" u="sng" baseline="0" dirty="0">
                          <a:solidFill>
                            <a:schemeClr val="bg1"/>
                          </a:solidFill>
                        </a:rPr>
                        <a:t> Realizar</a:t>
                      </a:r>
                      <a:r>
                        <a:rPr lang="es-MX" u="sng" dirty="0">
                          <a:solidFill>
                            <a:schemeClr val="bg1"/>
                          </a:solidFill>
                        </a:rPr>
                        <a:t> 2018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99419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r>
                        <a:rPr lang="es-MX" dirty="0"/>
                        <a:t>Ninguna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Contactar a la Regina </a:t>
                      </a:r>
                      <a:r>
                        <a:rPr lang="es-MX" dirty="0" err="1"/>
                        <a:t>Apostolorum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57240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Definir los puntos de la Alianza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86906"/>
                  </a:ext>
                </a:extLst>
              </a:tr>
              <a:tr h="47463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Firmar la Alianza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401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2625</TotalTime>
  <Words>478</Words>
  <Application>Microsoft Office PowerPoint</Application>
  <PresentationFormat>Presentación en pantalla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Plan de Internacionalización 2018 Escuela de Humanidades </vt:lpstr>
      <vt:lpstr>1.- Incrementar el propio alumnado internacional de cada licenciatura, trabajando en conjunto con APREU para lograrlo.</vt:lpstr>
      <vt:lpstr>2.- Incrementar el propio profesorado internacional de cada licenciatura, buscando en el reclutamiento a profesores internacionales afines a la Misión Institucional.</vt:lpstr>
      <vt:lpstr>3.- Incrementar el número de alumnos internacionales que recibimos de movilidad o intercambio en la Universidad.</vt:lpstr>
      <vt:lpstr>4.- Incrementar el número de profesores internacionales que vienen de movilidad o intercambio a la Universidad.</vt:lpstr>
      <vt:lpstr>5.- Incrementar de forma significativa el número de materias con valor curricular que ofrecemos en inglés en la Universidad, desde los primeros semestres.</vt:lpstr>
      <vt:lpstr>6.- Realizar un Foro Internacional anual de alto impacto en cada escuela (congreso, simposio, etc.)</vt:lpstr>
      <vt:lpstr>7.- Realizar un curso de extensión o actualización internacional anual de alto impacto en cada escuela para el público en general.</vt:lpstr>
      <vt:lpstr>8.- Buscar al menos una alianza estratégica internacional en cada escuela con una institución académica con prestigio internacional.</vt:lpstr>
      <vt:lpstr>9.- Realizar un viaje de estudios internacional anual para los alumnos de licenciatura.</vt:lpstr>
      <vt:lpstr>10.- Organizar un programa de verano de carácter internacional, con valor curricular si es posible, para alumnos de licenciatura o para el público en general.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Desarrollo de la Universidad Anáhuac Cancún 2017-2020</dc:title>
  <dc:creator>Monir Mourad Georgi</dc:creator>
  <cp:lastModifiedBy>Mario Alberto Fernández Avalos</cp:lastModifiedBy>
  <cp:revision>85</cp:revision>
  <cp:lastPrinted>2017-10-04T01:07:32Z</cp:lastPrinted>
  <dcterms:created xsi:type="dcterms:W3CDTF">2017-10-03T17:04:54Z</dcterms:created>
  <dcterms:modified xsi:type="dcterms:W3CDTF">2017-11-30T23:28:09Z</dcterms:modified>
</cp:coreProperties>
</file>