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76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38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3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5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6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1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0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7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DC4AA40-A7A5-49AC-9659-832FDA243D3C}"/>
              </a:ext>
            </a:extLst>
          </p:cNvPr>
          <p:cNvSpPr txBox="1">
            <a:spLocks/>
          </p:cNvSpPr>
          <p:nvPr/>
        </p:nvSpPr>
        <p:spPr>
          <a:xfrm>
            <a:off x="1467020" y="222590"/>
            <a:ext cx="7886700" cy="1075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2000" b="1" dirty="0"/>
              <a:t>Indicador 2. </a:t>
            </a:r>
            <a:r>
              <a:rPr lang="es-ES" sz="2000" b="1" dirty="0"/>
              <a:t>Incrementar el propio profesorado internacional </a:t>
            </a:r>
            <a:br>
              <a:rPr lang="es-ES" sz="2000" b="1" dirty="0"/>
            </a:br>
            <a:r>
              <a:rPr lang="es-ES" sz="2000" b="1" dirty="0"/>
              <a:t>de cada licenciatura, buscando en el reclutamiento a </a:t>
            </a:r>
            <a:br>
              <a:rPr lang="es-ES" sz="2000" b="1" dirty="0"/>
            </a:br>
            <a:r>
              <a:rPr lang="es-ES" sz="2000" b="1" dirty="0"/>
              <a:t>profesores internacionales afines a la Misión Institucional</a:t>
            </a:r>
            <a:r>
              <a:rPr lang="es-ES" sz="2000" dirty="0"/>
              <a:t>.</a:t>
            </a:r>
            <a:r>
              <a:rPr lang="es-ES" sz="2200" dirty="0"/>
              <a:t> </a:t>
            </a:r>
            <a:br>
              <a:rPr lang="es-MX" sz="2200" dirty="0"/>
            </a:br>
            <a:endParaRPr lang="es-MX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C9734C-F63E-448C-9FFA-D1E5CC5158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192" y="1555342"/>
          <a:ext cx="4104165" cy="3570413"/>
        </p:xfrm>
        <a:graphic>
          <a:graphicData uri="http://schemas.openxmlformats.org/drawingml/2006/table">
            <a:tbl>
              <a:tblPr firstRow="1" lastRow="1">
                <a:tableStyleId>{21E4AEA4-8DFA-4A89-87EB-49C32662AFE0}</a:tableStyleId>
              </a:tblPr>
              <a:tblGrid>
                <a:gridCol w="820833">
                  <a:extLst>
                    <a:ext uri="{9D8B030D-6E8A-4147-A177-3AD203B41FA5}">
                      <a16:colId xmlns:a16="http://schemas.microsoft.com/office/drawing/2014/main" val="1981942331"/>
                    </a:ext>
                  </a:extLst>
                </a:gridCol>
                <a:gridCol w="820833">
                  <a:extLst>
                    <a:ext uri="{9D8B030D-6E8A-4147-A177-3AD203B41FA5}">
                      <a16:colId xmlns:a16="http://schemas.microsoft.com/office/drawing/2014/main" val="4212711794"/>
                    </a:ext>
                  </a:extLst>
                </a:gridCol>
                <a:gridCol w="820833">
                  <a:extLst>
                    <a:ext uri="{9D8B030D-6E8A-4147-A177-3AD203B41FA5}">
                      <a16:colId xmlns:a16="http://schemas.microsoft.com/office/drawing/2014/main" val="165174068"/>
                    </a:ext>
                  </a:extLst>
                </a:gridCol>
                <a:gridCol w="820833">
                  <a:extLst>
                    <a:ext uri="{9D8B030D-6E8A-4147-A177-3AD203B41FA5}">
                      <a16:colId xmlns:a16="http://schemas.microsoft.com/office/drawing/2014/main" val="3547958323"/>
                    </a:ext>
                  </a:extLst>
                </a:gridCol>
                <a:gridCol w="820833">
                  <a:extLst>
                    <a:ext uri="{9D8B030D-6E8A-4147-A177-3AD203B41FA5}">
                      <a16:colId xmlns:a16="http://schemas.microsoft.com/office/drawing/2014/main" val="4128810277"/>
                    </a:ext>
                  </a:extLst>
                </a:gridCol>
              </a:tblGrid>
              <a:tr h="42955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effectLst/>
                        </a:rPr>
                        <a:t>ESC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effectLst/>
                        </a:rPr>
                        <a:t>Prof. </a:t>
                      </a:r>
                      <a:r>
                        <a:rPr lang="es-MX" sz="1400" u="none" strike="noStrike" dirty="0" err="1">
                          <a:effectLst/>
                        </a:rPr>
                        <a:t>Intl</a:t>
                      </a:r>
                      <a:r>
                        <a:rPr lang="es-MX" sz="1400" u="none" strike="noStrike" dirty="0">
                          <a:effectLst/>
                        </a:rPr>
                        <a:t> 1660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effectLst/>
                        </a:rPr>
                        <a:t> Prof. 1660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effectLst/>
                        </a:rPr>
                        <a:t>Prof. </a:t>
                      </a:r>
                      <a:r>
                        <a:rPr lang="es-MX" sz="1400" u="none" strike="noStrike" dirty="0" err="1">
                          <a:effectLst/>
                        </a:rPr>
                        <a:t>Intl</a:t>
                      </a:r>
                      <a:r>
                        <a:rPr lang="es-MX" sz="1400" u="none" strike="noStrike" dirty="0">
                          <a:effectLst/>
                        </a:rPr>
                        <a:t> 1760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effectLst/>
                        </a:rPr>
                        <a:t>Prof. 1760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4696665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ARQ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26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8518966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COM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23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26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2129651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DER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29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27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6236028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DIS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14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5117394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ING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28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034355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GAS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7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21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3566125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DIHO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31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30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4466042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TINT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30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427469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ADM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64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77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3460248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MED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87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70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4007546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NUT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10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27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5702122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PSIC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23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>
                          <a:effectLst/>
                        </a:rPr>
                        <a:t>3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1212506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TOTAL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26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377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26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401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405229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A179521C-3784-4397-AA8F-FC21404869D0}"/>
              </a:ext>
            </a:extLst>
          </p:cNvPr>
          <p:cNvSpPr/>
          <p:nvPr/>
        </p:nvSpPr>
        <p:spPr>
          <a:xfrm>
            <a:off x="334192" y="52675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b="1" dirty="0"/>
              <a:t>Profesores Internacionales y Población Prof. </a:t>
            </a:r>
          </a:p>
          <a:p>
            <a:r>
              <a:rPr lang="es-MX" sz="1400" b="1" dirty="0"/>
              <a:t>UAC 2016-60 vs 2017-60.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67C5F7-0348-4F5E-B8AF-09736AA8E660}"/>
              </a:ext>
            </a:extLst>
          </p:cNvPr>
          <p:cNvSpPr/>
          <p:nvPr/>
        </p:nvSpPr>
        <p:spPr>
          <a:xfrm>
            <a:off x="5134955" y="5267500"/>
            <a:ext cx="3674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/>
              <a:t>Proporción y Tasa de Crecimiento de Profesores Internacionales por escuela</a:t>
            </a:r>
          </a:p>
          <a:p>
            <a:r>
              <a:rPr lang="es-MX" sz="1400" b="1" dirty="0"/>
              <a:t>(2016-60 vs 2017-60)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952884" y="6257836"/>
            <a:ext cx="27233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Información presentada según lo reportado de Escuelas y 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Datos actualizado al 17/01/2018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1B9E2F-AF0D-4E06-ADC3-40AEEF476E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08513" y="1788600"/>
          <a:ext cx="4313220" cy="322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876688" imgH="2895547" progId="Excel.Sheet.12">
                  <p:embed/>
                </p:oleObj>
              </mc:Choice>
              <mc:Fallback>
                <p:oleObj name="Worksheet" r:id="rId3" imgW="3876688" imgH="289554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091B9E2F-AF0D-4E06-ADC3-40AEEF476E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8513" y="1788600"/>
                        <a:ext cx="4313220" cy="322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208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128</Words>
  <Application>Microsoft Office PowerPoint</Application>
  <PresentationFormat>Presentación en pantalla (4:3)</PresentationFormat>
  <Paragraphs>77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Worksheet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 1: Incrementar el propio alumnado internacional de cada licenciatura, trabajando en conjunto con APREU para lograrlo.</dc:title>
  <dc:creator>Fathy Arely Dzul Basto</dc:creator>
  <cp:lastModifiedBy>Fathy Arely Dzul Basto</cp:lastModifiedBy>
  <cp:revision>2</cp:revision>
  <dcterms:created xsi:type="dcterms:W3CDTF">2018-01-24T00:42:05Z</dcterms:created>
  <dcterms:modified xsi:type="dcterms:W3CDTF">2018-01-24T00:45:26Z</dcterms:modified>
</cp:coreProperties>
</file>