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76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384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38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7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51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6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15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1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06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136D-D350-4D3C-817A-B0201E1E941D}" type="datetimeFigureOut">
              <a:rPr lang="es-MX" smtClean="0"/>
              <a:t>23/01/2018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18DE-E8FE-47E8-997E-BAB6C586DD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7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62D8B-FA32-4E5C-BD3A-90D0FCE8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014" y="-148732"/>
            <a:ext cx="7886700" cy="1325563"/>
          </a:xfrm>
        </p:spPr>
        <p:txBody>
          <a:bodyPr>
            <a:normAutofit/>
          </a:bodyPr>
          <a:lstStyle/>
          <a:p>
            <a:pPr lvl="0"/>
            <a:r>
              <a:rPr lang="es-ES" sz="2000" b="1" dirty="0"/>
              <a:t>Indicador 5: Incrementar de forma significativa el número </a:t>
            </a:r>
            <a:br>
              <a:rPr lang="es-ES" sz="2000" b="1" dirty="0"/>
            </a:br>
            <a:r>
              <a:rPr lang="es-ES" sz="2000" b="1" dirty="0"/>
              <a:t>de materias con valor curricular que ofrecemos en inglés </a:t>
            </a:r>
            <a:br>
              <a:rPr lang="es-ES" sz="2000" b="1" dirty="0"/>
            </a:br>
            <a:r>
              <a:rPr lang="es-ES" sz="2000" b="1" dirty="0"/>
              <a:t>en la Universidad, desde los primeros semestres.</a:t>
            </a:r>
            <a:endParaRPr lang="es-MX" sz="2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D7DE0B-FD09-47B9-9C7D-FAF92DBE5AD3}"/>
              </a:ext>
            </a:extLst>
          </p:cNvPr>
          <p:cNvSpPr txBox="1"/>
          <p:nvPr/>
        </p:nvSpPr>
        <p:spPr>
          <a:xfrm>
            <a:off x="4380254" y="5183965"/>
            <a:ext cx="4367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Tabla comparativa de materias en inglés 2016-60 vs 2017-60</a:t>
            </a:r>
          </a:p>
          <a:p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6EE302-638D-47C9-ACB7-65878632292D}"/>
              </a:ext>
            </a:extLst>
          </p:cNvPr>
          <p:cNvSpPr/>
          <p:nvPr/>
        </p:nvSpPr>
        <p:spPr>
          <a:xfrm>
            <a:off x="6770005" y="6257836"/>
            <a:ext cx="27233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Información presentada según datos Banner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Datos actualizado al 17/01/2018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AD830D4-FA4D-4686-AA38-1A4F69275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683" y="1391626"/>
          <a:ext cx="4047571" cy="3793660"/>
        </p:xfrm>
        <a:graphic>
          <a:graphicData uri="http://schemas.openxmlformats.org/drawingml/2006/table">
            <a:tbl>
              <a:tblPr firstRow="1" lastRow="1">
                <a:tableStyleId>{21E4AEA4-8DFA-4A89-87EB-49C32662AFE0}</a:tableStyleId>
              </a:tblPr>
              <a:tblGrid>
                <a:gridCol w="1344293">
                  <a:extLst>
                    <a:ext uri="{9D8B030D-6E8A-4147-A177-3AD203B41FA5}">
                      <a16:colId xmlns:a16="http://schemas.microsoft.com/office/drawing/2014/main" val="391330070"/>
                    </a:ext>
                  </a:extLst>
                </a:gridCol>
                <a:gridCol w="666025">
                  <a:extLst>
                    <a:ext uri="{9D8B030D-6E8A-4147-A177-3AD203B41FA5}">
                      <a16:colId xmlns:a16="http://schemas.microsoft.com/office/drawing/2014/main" val="126388181"/>
                    </a:ext>
                  </a:extLst>
                </a:gridCol>
                <a:gridCol w="666025">
                  <a:extLst>
                    <a:ext uri="{9D8B030D-6E8A-4147-A177-3AD203B41FA5}">
                      <a16:colId xmlns:a16="http://schemas.microsoft.com/office/drawing/2014/main" val="4083783485"/>
                    </a:ext>
                  </a:extLst>
                </a:gridCol>
                <a:gridCol w="685614">
                  <a:extLst>
                    <a:ext uri="{9D8B030D-6E8A-4147-A177-3AD203B41FA5}">
                      <a16:colId xmlns:a16="http://schemas.microsoft.com/office/drawing/2014/main" val="2612373372"/>
                    </a:ext>
                  </a:extLst>
                </a:gridCol>
                <a:gridCol w="685614">
                  <a:extLst>
                    <a:ext uri="{9D8B030D-6E8A-4147-A177-3AD203B41FA5}">
                      <a16:colId xmlns:a16="http://schemas.microsoft.com/office/drawing/2014/main" val="3171341019"/>
                    </a:ext>
                  </a:extLst>
                </a:gridCol>
              </a:tblGrid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ESC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Mat </a:t>
                      </a:r>
                      <a:r>
                        <a:rPr lang="es-MX" sz="1400" u="none" strike="noStrike" dirty="0" err="1">
                          <a:effectLst/>
                        </a:rPr>
                        <a:t>Prof</a:t>
                      </a:r>
                      <a:r>
                        <a:rPr lang="es-MX" sz="1400" u="none" strike="noStrike" dirty="0">
                          <a:effectLst/>
                        </a:rPr>
                        <a:t> 1660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Mat </a:t>
                      </a:r>
                      <a:r>
                        <a:rPr lang="es-MX" sz="1400" u="none" strike="noStrike" dirty="0" err="1">
                          <a:effectLst/>
                        </a:rPr>
                        <a:t>Ing</a:t>
                      </a:r>
                      <a:r>
                        <a:rPr lang="es-MX" sz="1400" u="none" strike="noStrike" dirty="0">
                          <a:effectLst/>
                        </a:rPr>
                        <a:t> 1660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Mat </a:t>
                      </a:r>
                      <a:r>
                        <a:rPr lang="es-MX" sz="1400" u="none" strike="noStrike" dirty="0" err="1">
                          <a:effectLst/>
                        </a:rPr>
                        <a:t>Prof</a:t>
                      </a:r>
                      <a:r>
                        <a:rPr lang="es-MX" sz="1400" u="none" strike="noStrike" dirty="0">
                          <a:effectLst/>
                        </a:rPr>
                        <a:t> 1760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Mat </a:t>
                      </a:r>
                      <a:r>
                        <a:rPr lang="es-MX" sz="1400" u="none" strike="noStrike" dirty="0" err="1">
                          <a:effectLst/>
                        </a:rPr>
                        <a:t>Ing</a:t>
                      </a:r>
                      <a:r>
                        <a:rPr lang="es-MX" sz="1400" u="none" strike="noStrike" dirty="0">
                          <a:effectLst/>
                        </a:rPr>
                        <a:t> 1760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701999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Arquitectura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546821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Ciencias de la Comunicación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effectLst/>
                        </a:rPr>
                        <a:t>42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50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354979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Medicina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effectLst/>
                        </a:rPr>
                        <a:t>59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57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1383102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Derecho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45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46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3736409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Diseño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effectLst/>
                        </a:rPr>
                        <a:t>0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349786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Economía y Negocios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130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effectLst/>
                        </a:rPr>
                        <a:t>110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189571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Gastronomía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effectLst/>
                        </a:rPr>
                        <a:t>31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187169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Ingeniería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50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57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effectLst/>
                        </a:rPr>
                        <a:t>2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957945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Nutrición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17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effectLst/>
                        </a:rPr>
                        <a:t>2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146825"/>
                  </a:ext>
                </a:extLst>
              </a:tr>
              <a:tr h="3373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Psicología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35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effectLst/>
                        </a:rPr>
                        <a:t>0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7656653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>
                          <a:effectLst/>
                        </a:rPr>
                        <a:t>Turismo/Hotelería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54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>
                          <a:effectLst/>
                        </a:rPr>
                        <a:t>62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effectLst/>
                        </a:rPr>
                        <a:t>2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7244176"/>
                  </a:ext>
                </a:extLst>
              </a:tr>
              <a:tr h="243143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TOTAL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 dirty="0">
                          <a:effectLst/>
                        </a:rPr>
                        <a:t>522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 dirty="0">
                          <a:effectLst/>
                        </a:rPr>
                        <a:t>4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 dirty="0">
                          <a:effectLst/>
                        </a:rPr>
                        <a:t>549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u="none" strike="noStrike" dirty="0">
                          <a:effectLst/>
                        </a:rPr>
                        <a:t>13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0254864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9D78C676-2D2E-4E2F-8F6B-49431BC9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8929"/>
            <a:ext cx="4175258" cy="37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94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107</Words>
  <Application>Microsoft Office PowerPoint</Application>
  <PresentationFormat>Presentación en pantalla (4:3)</PresentationFormat>
  <Paragraphs>69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Indicador 5: Incrementar de forma significativa el número  de materias con valor curricular que ofrecemos en inglés  en la Universidad, desde los primeros semestres.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Indicador 1: Incrementar el propio alumnado internacional de cada licenciatura, trabajando en conjunto con APREU para lograrlo.</dc:title>
  <dc:creator>Fathy Arely Dzul Basto</dc:creator>
  <cp:lastModifiedBy>Fathy Arely Dzul Basto</cp:lastModifiedBy>
  <cp:revision>3</cp:revision>
  <dcterms:created xsi:type="dcterms:W3CDTF">2018-01-24T00:42:05Z</dcterms:created>
  <dcterms:modified xsi:type="dcterms:W3CDTF">2018-01-24T01:06:29Z</dcterms:modified>
</cp:coreProperties>
</file>