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31" r:id="rId3"/>
    <p:sldId id="330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4300"/>
    <a:srgbClr val="FB9B1E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83235" autoAdjust="0"/>
  </p:normalViewPr>
  <p:slideViewPr>
    <p:cSldViewPr snapToGrid="0">
      <p:cViewPr varScale="1">
        <p:scale>
          <a:sx n="76" d="100"/>
          <a:sy n="76" d="100"/>
        </p:scale>
        <p:origin x="16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1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90A4-1AAA-4C43-A85D-D49D4A4D307F}" type="datetimeFigureOut">
              <a:rPr lang="es-ES" smtClean="0"/>
              <a:t>26/01/2018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49838-A657-471F-A159-B6A76A0E8F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78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49838-A657-471F-A159-B6A76A0E8FA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94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3806" y="2130850"/>
            <a:ext cx="10364391" cy="14700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9099" y="3886649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107" y="134866"/>
            <a:ext cx="3029855" cy="72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580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211183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09708" y="2662163"/>
            <a:ext cx="2524125" cy="1673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37334" y="2662163"/>
            <a:ext cx="7429500" cy="1673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400314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39" y="5928527"/>
            <a:ext cx="2033587" cy="54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284473" y="643829"/>
            <a:ext cx="11709400" cy="3175"/>
          </a:xfrm>
          <a:prstGeom prst="line">
            <a:avLst/>
          </a:prstGeom>
          <a:noFill/>
          <a:ln w="19050">
            <a:solidFill>
              <a:srgbClr val="EC7221"/>
            </a:solidFill>
            <a:round/>
            <a:headEnd/>
            <a:tailEnd/>
          </a:ln>
          <a:effectLst>
            <a:outerShdw blurRad="38100" dist="25399" dir="5400000" algn="ctr" rotWithShape="0">
              <a:schemeClr val="bg2">
                <a:alpha val="39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38141529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18" y="4406803"/>
            <a:ext cx="10362903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3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77014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37332" y="3799583"/>
            <a:ext cx="4976813" cy="53578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57020" y="3799583"/>
            <a:ext cx="4976813" cy="53578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921900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197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1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0196" y="2174381"/>
            <a:ext cx="5386091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7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2739" y="2174381"/>
            <a:ext cx="5389067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267132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822942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2706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197" y="273475"/>
            <a:ext cx="401091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966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10197" y="1435448"/>
            <a:ext cx="401091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05862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0182" y="4800826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90182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r>
              <a:rPr lang="es-ES" noProof="0">
                <a:sym typeface="Bookman Old Style" charset="0"/>
              </a:rPr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90182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538338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9536" y="2662166"/>
            <a:ext cx="9144000" cy="10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>
                <a:sym typeface="Bookman Old Style" panose="02050604050505020204" pitchFamily="18" charset="0"/>
              </a:rPr>
              <a:t>Haga clic para modificar el estilo de título del patrón</a:t>
            </a:r>
            <a:endParaRPr lang="en-US" altLang="es-MX">
              <a:sym typeface="Bookman Old Style" panose="02050604050505020204" pitchFamily="18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7334" y="3799583"/>
            <a:ext cx="10096500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dirty="0">
                <a:sym typeface="Bookman Old Style" panose="02050604050505020204" pitchFamily="18" charset="0"/>
              </a:rPr>
              <a:t>Haga clic para modificar el estilo de texto del patrón</a:t>
            </a:r>
          </a:p>
          <a:p>
            <a:pPr lvl="1"/>
            <a:r>
              <a:rPr lang="es-ES" altLang="es-MX" dirty="0">
                <a:sym typeface="Bookman Old Style" panose="02050604050505020204" pitchFamily="18" charset="0"/>
              </a:rPr>
              <a:t>Segundo nivel</a:t>
            </a:r>
          </a:p>
          <a:p>
            <a:pPr lvl="2"/>
            <a:r>
              <a:rPr lang="es-ES" altLang="es-MX" dirty="0">
                <a:sym typeface="Bookman Old Style" panose="02050604050505020204" pitchFamily="18" charset="0"/>
              </a:rPr>
              <a:t>Tercer nivel</a:t>
            </a:r>
          </a:p>
          <a:p>
            <a:pPr lvl="3"/>
            <a:r>
              <a:rPr lang="es-ES" altLang="es-MX" dirty="0">
                <a:sym typeface="Bookman Old Style" panose="02050604050505020204" pitchFamily="18" charset="0"/>
              </a:rPr>
              <a:t>Cuarto nivel</a:t>
            </a:r>
          </a:p>
          <a:p>
            <a:pPr lvl="4"/>
            <a:r>
              <a:rPr lang="es-ES" altLang="es-MX" dirty="0">
                <a:sym typeface="Bookman Old Style" panose="02050604050505020204" pitchFamily="18" charset="0"/>
              </a:rPr>
              <a:t>Quinto nivel</a:t>
            </a:r>
            <a:endParaRPr lang="en-US" altLang="es-MX" dirty="0">
              <a:sym typeface="Gill Sans MT" panose="020B0502020104020203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6787"/>
            <a:ext cx="12192000" cy="12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6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+mj-lt"/>
          <a:ea typeface="+mj-ea"/>
          <a:cs typeface="+mj-cs"/>
          <a:sym typeface="Bookman Old Style" panose="020506040505050202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panose="02050604050505020204" pitchFamily="18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937">
          <a:solidFill>
            <a:srgbClr val="663409"/>
          </a:solidFill>
          <a:latin typeface="Bookman Old Style" charset="0"/>
          <a:ea typeface="ヒラギノ明朝 ProN W3" charset="0"/>
          <a:cs typeface="ヒラギノ明朝 ProN W3" charset="0"/>
          <a:sym typeface="Bookman Old Style" charset="0"/>
        </a:defRPr>
      </a:lvl9pPr>
    </p:titleStyle>
    <p:bodyStyle>
      <a:lvl1pPr marL="241093" indent="-241093" algn="ctr" rtl="0" eaLnBrk="1" fontAlgn="base" hangingPunct="1">
        <a:spcBef>
          <a:spcPts val="633"/>
        </a:spcBef>
        <a:spcAft>
          <a:spcPct val="0"/>
        </a:spcAft>
        <a:defRPr sz="1969">
          <a:solidFill>
            <a:srgbClr val="EC7221"/>
          </a:solidFill>
          <a:latin typeface="+mn-lt"/>
          <a:ea typeface="+mn-ea"/>
          <a:cs typeface="+mn-cs"/>
          <a:sym typeface="Bookman Old Style" panose="02050604050505020204" pitchFamily="18" charset="0"/>
        </a:defRPr>
      </a:lvl1pPr>
      <a:lvl2pPr marL="428610" indent="-107152" algn="ctr" rtl="0" eaLnBrk="1" fontAlgn="base" hangingPunct="1">
        <a:spcBef>
          <a:spcPts val="492"/>
        </a:spcBef>
        <a:spcAft>
          <a:spcPct val="0"/>
        </a:spcAft>
        <a:defRPr sz="2250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2pPr>
      <a:lvl3pPr marL="884008" indent="-241093" algn="ctr" rtl="0" eaLnBrk="1" fontAlgn="base" hangingPunct="1">
        <a:spcBef>
          <a:spcPts val="492"/>
        </a:spcBef>
        <a:spcAft>
          <a:spcPct val="0"/>
        </a:spcAft>
        <a:defRPr sz="1969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3pPr>
      <a:lvl4pPr marL="1348335" indent="-383963" algn="ctr" rtl="0" eaLnBrk="1" fontAlgn="base" hangingPunct="1">
        <a:spcBef>
          <a:spcPts val="422"/>
        </a:spcBef>
        <a:spcAft>
          <a:spcPct val="0"/>
        </a:spcAft>
        <a:defRPr sz="168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4pPr>
      <a:lvl5pPr marL="1803733" indent="-517903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panose="020B0502020104020203" pitchFamily="34" charset="0"/>
        </a:defRPr>
      </a:lvl5pPr>
      <a:lvl6pPr marL="2125190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6pPr>
      <a:lvl7pPr marL="2446647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7pPr>
      <a:lvl8pPr marL="2768105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8pPr>
      <a:lvl9pPr marL="3089562" algn="ctr" rtl="0" eaLnBrk="1" fontAlgn="base" hangingPunct="1">
        <a:spcBef>
          <a:spcPts val="281"/>
        </a:spcBef>
        <a:spcAft>
          <a:spcPct val="0"/>
        </a:spcAft>
        <a:defRPr sz="1547">
          <a:solidFill>
            <a:srgbClr val="262626"/>
          </a:solidFill>
          <a:latin typeface="Gill Sans MT" charset="0"/>
          <a:ea typeface="ヒラギノ角ゴ ProN W3" charset="0"/>
          <a:cs typeface="ヒラギノ角ゴ ProN W3" charset="0"/>
          <a:sym typeface="Gill Sans MT" charset="0"/>
        </a:defRPr>
      </a:lvl9pPr>
    </p:bodyStyle>
    <p:otherStyle>
      <a:defPPr>
        <a:defRPr lang="es-E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8032" y="1092200"/>
            <a:ext cx="8539368" cy="4318000"/>
          </a:xfrm>
        </p:spPr>
        <p:txBody>
          <a:bodyPr/>
          <a:lstStyle/>
          <a:p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Reporte </a:t>
            </a:r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 evidencias</a:t>
            </a:r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s-MX" sz="4800" b="1" dirty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5.1.1  Implementar el programa </a:t>
            </a:r>
            <a:r>
              <a:rPr lang="es-MX" sz="4800" b="1" dirty="0" err="1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academico</a:t>
            </a:r>
            <a:r>
              <a:rPr lang="es-MX" sz="4800" b="1" dirty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de SAP y ASPEL para la escuela de </a:t>
            </a:r>
            <a:r>
              <a:rPr lang="es-MX" sz="4800" b="1" dirty="0" err="1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Economia</a:t>
            </a:r>
            <a:r>
              <a:rPr lang="es-MX" sz="4800" b="1" dirty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y </a:t>
            </a:r>
            <a:r>
              <a:rPr lang="es-MX" sz="4800" b="1" dirty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</a:t>
            </a:r>
            <a:r>
              <a:rPr lang="es-MX" sz="4800" b="1" dirty="0" smtClean="0">
                <a:solidFill>
                  <a:srgbClr val="7C4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egocios</a:t>
            </a:r>
            <a:endParaRPr lang="es-MX" sz="4800" b="1" dirty="0">
              <a:solidFill>
                <a:srgbClr val="7C4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971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368301" y="-78495"/>
            <a:ext cx="11353800" cy="10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+mj-lt"/>
                <a:ea typeface="+mj-ea"/>
                <a:cs typeface="+mj-cs"/>
                <a:sym typeface="Bookman Old Style" panose="020506040505050202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9pPr>
          </a:lstStyle>
          <a:p>
            <a:r>
              <a:rPr lang="es-ES" sz="2400" b="1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Actividades Realizadas para la implementación del programa académico </a:t>
            </a:r>
            <a:r>
              <a:rPr lang="es-ES" sz="2400" b="1" kern="0" dirty="0" err="1" smtClean="0">
                <a:solidFill>
                  <a:srgbClr val="7C4300"/>
                </a:solidFill>
                <a:latin typeface="Calibri" panose="020F0502020204030204" pitchFamily="34" charset="0"/>
              </a:rPr>
              <a:t>ASPEL</a:t>
            </a:r>
            <a:endParaRPr lang="es-ES" sz="2400" b="1" kern="0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87500" y="1155700"/>
            <a:ext cx="890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 smtClean="0"/>
              <a:t>Envío de convenio para donativo de software SAE, COI, </a:t>
            </a:r>
            <a:r>
              <a:rPr lang="es-MX" dirty="0" err="1" smtClean="0"/>
              <a:t>NOI</a:t>
            </a:r>
            <a:r>
              <a:rPr lang="es-MX" dirty="0" smtClean="0"/>
              <a:t> de la empresa </a:t>
            </a:r>
            <a:r>
              <a:rPr lang="es-MX" dirty="0" err="1" smtClean="0"/>
              <a:t>ASPEL</a:t>
            </a:r>
            <a:endParaRPr lang="es-MX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 err="1" smtClean="0"/>
              <a:t>Generacion</a:t>
            </a:r>
            <a:r>
              <a:rPr lang="es-MX" dirty="0" smtClean="0"/>
              <a:t> de factura de donataria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 err="1" smtClean="0"/>
              <a:t>Tratime</a:t>
            </a:r>
            <a:r>
              <a:rPr lang="es-MX" dirty="0" smtClean="0"/>
              <a:t> de envío de medios de instalación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 smtClean="0"/>
              <a:t>Instalación del software en 3 salas de computo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 smtClean="0"/>
              <a:t>Apoyo al profesor para el uso del software COI en la materia de Fundamentos de Contabilidad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1400301" y="3739692"/>
            <a:ext cx="8356475" cy="10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+mj-lt"/>
                <a:ea typeface="+mj-ea"/>
                <a:cs typeface="+mj-cs"/>
                <a:sym typeface="Bookman Old Style" panose="020506040505050202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9pPr>
          </a:lstStyle>
          <a:p>
            <a:r>
              <a:rPr lang="es-ES" sz="2400" b="1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Resultado: 20 </a:t>
            </a:r>
            <a:r>
              <a:rPr lang="es-ES" sz="2400" b="1" kern="0" dirty="0" err="1" smtClean="0">
                <a:solidFill>
                  <a:srgbClr val="7C4300"/>
                </a:solidFill>
                <a:latin typeface="Calibri" panose="020F0502020204030204" pitchFamily="34" charset="0"/>
              </a:rPr>
              <a:t>hrs</a:t>
            </a:r>
            <a:r>
              <a:rPr lang="es-ES" sz="2400" b="1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 de capacitación del </a:t>
            </a:r>
            <a:r>
              <a:rPr lang="es-ES" sz="2400" b="1" kern="0" dirty="0" err="1" smtClean="0">
                <a:solidFill>
                  <a:srgbClr val="7C4300"/>
                </a:solidFill>
                <a:latin typeface="Calibri" panose="020F0502020204030204" pitchFamily="34" charset="0"/>
              </a:rPr>
              <a:t>sofware</a:t>
            </a:r>
            <a:r>
              <a:rPr lang="es-ES" sz="2400" b="1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 a los 3 grupos de alumnos del curso Fundamentos de contabilidad.</a:t>
            </a:r>
            <a:endParaRPr lang="es-ES" sz="2400" b="1" kern="0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426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-78495"/>
            <a:ext cx="11302999" cy="1034727"/>
          </a:xfrm>
        </p:spPr>
        <p:txBody>
          <a:bodyPr/>
          <a:lstStyle/>
          <a:p>
            <a:r>
              <a:rPr lang="es-ES" sz="2400" b="1" dirty="0">
                <a:solidFill>
                  <a:srgbClr val="7C4300"/>
                </a:solidFill>
                <a:latin typeface="Calibri" panose="020F0502020204030204" pitchFamily="34" charset="0"/>
              </a:rPr>
              <a:t>Actividades Realizadas para la implementación del programa académico </a:t>
            </a:r>
            <a:r>
              <a:rPr lang="es-ES" sz="2400" b="1" dirty="0" err="1">
                <a:solidFill>
                  <a:srgbClr val="7C4300"/>
                </a:solidFill>
                <a:latin typeface="Calibri" panose="020F0502020204030204" pitchFamily="34" charset="0"/>
              </a:rPr>
              <a:t>ASPEL</a:t>
            </a:r>
            <a:endParaRPr lang="es-ES" sz="2400" b="1" dirty="0">
              <a:solidFill>
                <a:srgbClr val="7C43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024117" y="841918"/>
            <a:ext cx="7378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Busqueda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y contacto de los representantes del programa académico de SAP para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univesidades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Organizar la Presentación de los beneficios del SAP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academic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Alliance al coordinador y profesores de la escuela de negocios e ingeniería.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Revisión del contrato enviado por SAP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curricular de materias y profesores que podrían participar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del contrato al área legal de la administración central para revisión Firma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Presentacion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del programa SAP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academic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Alliance a los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cordinadores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 las escuelas de economía y negocios de los campus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Queretaro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puebla, Xalapa,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cancun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Tamaulipas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457200" y="4535237"/>
            <a:ext cx="11302999" cy="10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+mj-lt"/>
                <a:ea typeface="+mj-ea"/>
                <a:cs typeface="+mj-cs"/>
                <a:sym typeface="Bookman Old Style" panose="020506040505050202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panose="02050604050505020204" pitchFamily="18" charset="0"/>
              </a:defRPr>
            </a:lvl5pPr>
            <a:lvl6pPr marL="321457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6pPr>
            <a:lvl7pPr marL="642915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7pPr>
            <a:lvl8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8pPr>
            <a:lvl9pPr marL="1285829" algn="ctr" rtl="0" eaLnBrk="1" fontAlgn="base" hangingPunct="1">
              <a:spcBef>
                <a:spcPct val="0"/>
              </a:spcBef>
              <a:spcAft>
                <a:spcPct val="0"/>
              </a:spcAft>
              <a:defRPr sz="3937">
                <a:solidFill>
                  <a:srgbClr val="663409"/>
                </a:solidFill>
                <a:latin typeface="Bookman Old Style" charset="0"/>
                <a:ea typeface="ヒラギノ明朝 ProN W3" charset="0"/>
                <a:cs typeface="ヒラギノ明朝 ProN W3" charset="0"/>
                <a:sym typeface="Bookman Old Style" charset="0"/>
              </a:defRPr>
            </a:lvl9pPr>
          </a:lstStyle>
          <a:p>
            <a:r>
              <a:rPr lang="es-ES" sz="2400" b="1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Resultado: 6 campus aceptaron sumarse a la implementación del programa y aportar para pagar el servicio en línea para </a:t>
            </a:r>
            <a:r>
              <a:rPr lang="es-ES" sz="2400" b="1" kern="0" dirty="0" err="1" smtClean="0">
                <a:solidFill>
                  <a:srgbClr val="7C4300"/>
                </a:solidFill>
                <a:latin typeface="Calibri" panose="020F0502020204030204" pitchFamily="34" charset="0"/>
              </a:rPr>
              <a:t>practicas</a:t>
            </a:r>
            <a:r>
              <a:rPr lang="es-ES" sz="2400" b="1" kern="0" dirty="0" smtClean="0">
                <a:solidFill>
                  <a:srgbClr val="7C4300"/>
                </a:solidFill>
                <a:latin typeface="Calibri" panose="020F0502020204030204" pitchFamily="34" charset="0"/>
              </a:rPr>
              <a:t> de los alumnos.</a:t>
            </a:r>
          </a:p>
          <a:p>
            <a:r>
              <a:rPr lang="es-ES" sz="24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El contrato </a:t>
            </a:r>
            <a:r>
              <a:rPr lang="es-ES" sz="2400" b="1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esta</a:t>
            </a:r>
            <a:r>
              <a:rPr lang="es-ES" sz="24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detenido en el área legal </a:t>
            </a:r>
            <a:r>
              <a:rPr lang="es-ES" sz="2400" b="1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por que</a:t>
            </a:r>
            <a:r>
              <a:rPr lang="es-ES" sz="24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no se ha solucionado quien tiene los poderes para firma a nombre de todos los campus.</a:t>
            </a:r>
            <a:endParaRPr lang="es-ES" sz="2400" b="1" kern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497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- Diapositiva de título">
  <a:themeElements>
    <a:clrScheme name="Default - Diapositiva de títul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Diapositiva de título">
      <a:majorFont>
        <a:latin typeface="Bookman Old Style"/>
        <a:ea typeface="ヒラギノ明朝 ProN W3"/>
        <a:cs typeface="ヒラギノ明朝 ProN W3"/>
      </a:majorFont>
      <a:minorFont>
        <a:latin typeface="Bookman Old Style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Diapositiva de 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ción1" id="{DA936E8D-077D-4903-95B0-C1CA099A03C9}" vid="{E5B2B41C-9B6F-40C6-8409-4775028D381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formatoPP2</Template>
  <TotalTime>20087</TotalTime>
  <Words>239</Words>
  <Application>Microsoft Office PowerPoint</Application>
  <PresentationFormat>Panorámica</PresentationFormat>
  <Paragraphs>18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Bookman Old Style</vt:lpstr>
      <vt:lpstr>Calibri</vt:lpstr>
      <vt:lpstr>Gill Sans MT</vt:lpstr>
      <vt:lpstr>Wingdings</vt:lpstr>
      <vt:lpstr>ヒラギノ明朝 ProN W3</vt:lpstr>
      <vt:lpstr>ヒラギノ角ゴ ProN W3</vt:lpstr>
      <vt:lpstr>Default - Diapositiva de título</vt:lpstr>
      <vt:lpstr>Presentación de PowerPoint</vt:lpstr>
      <vt:lpstr>Presentación de PowerPoint</vt:lpstr>
      <vt:lpstr>Actividades Realizadas para la implementación del programa académico ASPEL</vt:lpstr>
    </vt:vector>
  </TitlesOfParts>
  <Company>Asesoria Educativa S.C.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CNU38</dc:creator>
  <cp:lastModifiedBy>Jorge Gómez Hernández</cp:lastModifiedBy>
  <cp:revision>183</cp:revision>
  <dcterms:created xsi:type="dcterms:W3CDTF">2015-05-26T18:42:55Z</dcterms:created>
  <dcterms:modified xsi:type="dcterms:W3CDTF">2018-01-26T19:40:24Z</dcterms:modified>
</cp:coreProperties>
</file>