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1029" autoAdjust="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>
                <a:solidFill>
                  <a:schemeClr val="accent3"/>
                </a:solidFill>
              </a:rPr>
              <a:t>Tabla</a:t>
            </a:r>
            <a:r>
              <a:rPr lang="es-MX" baseline="0" dirty="0" smtClean="0">
                <a:solidFill>
                  <a:schemeClr val="accent3"/>
                </a:solidFill>
              </a:rPr>
              <a:t> de crecimiento en cursos</a:t>
            </a:r>
            <a:endParaRPr lang="es-MX" dirty="0">
              <a:solidFill>
                <a:schemeClr val="accent3"/>
              </a:solidFill>
            </a:endParaRPr>
          </a:p>
        </c:rich>
      </c:tx>
      <c:layout>
        <c:manualLayout>
          <c:xMode val="edge"/>
          <c:yMode val="edge"/>
          <c:x val="0.164453219575209"/>
          <c:y val="2.2556390977443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172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9E0-4C72-99CD-CBB9E849FD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Hoja1!$A$2:$A$4</c:f>
              <c:numCache>
                <c:formatCode>General</c:formatCode>
                <c:ptCount val="3"/>
                <c:pt idx="0">
                  <c:v>201560</c:v>
                </c:pt>
                <c:pt idx="1">
                  <c:v>201660</c:v>
                </c:pt>
                <c:pt idx="2">
                  <c:v>201760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110</c:v>
                </c:pt>
                <c:pt idx="1">
                  <c:v>127</c:v>
                </c:pt>
                <c:pt idx="2">
                  <c:v>165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BE8E-4C50-941A-27855A6CC2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3681088"/>
        <c:axId val="15436752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ormulaRef>
                          <c15:sqref>Hoja1!$A$2:$A$4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201560</c:v>
                      </c:pt>
                      <c:pt idx="1">
                        <c:v>201660</c:v>
                      </c:pt>
                      <c:pt idx="2">
                        <c:v>201760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Hoja1!#REF!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Hoja1!#REF!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1-BE8E-4C50-941A-27855A6CC232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delete val="1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3-BE8E-4C50-941A-27855A6CC23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201560</c:v>
                      </c:pt>
                      <c:pt idx="1">
                        <c:v>201660</c:v>
                      </c:pt>
                      <c:pt idx="2">
                        <c:v>201760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Hoja1!#REF!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2-BE8E-4C50-941A-27855A6CC232}"/>
                  </c:ext>
                </c:extLst>
              </c15:ser>
            </c15:filteredBarSeries>
          </c:ext>
        </c:extLst>
      </c:barChart>
      <c:catAx>
        <c:axId val="154368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43675264"/>
        <c:crosses val="autoZero"/>
        <c:auto val="1"/>
        <c:lblAlgn val="ctr"/>
        <c:lblOffset val="100"/>
        <c:noMultiLvlLbl val="0"/>
      </c:catAx>
      <c:valAx>
        <c:axId val="15436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436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6068-4E8D-49A5-A5C2-26F8C154024A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39F5B-4BD7-4C69-B45C-D26CEE702F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7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39F5B-4BD7-4C69-B45C-D26CEE702F45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2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37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0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64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0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7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65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3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6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7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0051" y="1355463"/>
            <a:ext cx="10058400" cy="2421008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 smtClean="0">
                <a:solidFill>
                  <a:schemeClr val="accent3"/>
                </a:solidFill>
              </a:rPr>
              <a:t>“ Reporte de programa de adopción de @prende para Alumnos y profesores”</a:t>
            </a:r>
            <a:endParaRPr lang="es-MX" sz="5400" dirty="0">
              <a:solidFill>
                <a:schemeClr val="accent3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smtClean="0"/>
              <a:t>Mtra. Christian Yesica Méndez Ruiz</a:t>
            </a:r>
            <a:endParaRPr lang="es-MX" dirty="0"/>
          </a:p>
        </p:txBody>
      </p:sp>
      <p:pic>
        <p:nvPicPr>
          <p:cNvPr id="6" name="Imagen 5" descr="CHOBY MAC:Users:christianmendoza:Desktop:PLANTILLA-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3"/>
          <a:stretch/>
        </p:blipFill>
        <p:spPr bwMode="auto">
          <a:xfrm>
            <a:off x="10940528" y="0"/>
            <a:ext cx="1251472" cy="145923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88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b="1" dirty="0">
                <a:solidFill>
                  <a:schemeClr val="tx2"/>
                </a:solidFill>
              </a:rPr>
              <a:t>Tabla metas por profesores de honorarios y tiempo completo y numero de materias.</a:t>
            </a:r>
            <a:endParaRPr lang="es-MX" sz="4400" dirty="0">
              <a:solidFill>
                <a:schemeClr val="tx2"/>
              </a:solidFill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097280" y="2706700"/>
            <a:ext cx="3883282" cy="2019847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MX" i="1" dirty="0" smtClean="0"/>
              <a:t>Durante el semestre 201760 se tuvo un avance en la adopción de la plataforma Blackboard por parte de los profesores de tiempo completo, en cuanto a los profesores de honorarios, se contemplo una adopción del 5% la cual si se logro.</a:t>
            </a:r>
            <a:endParaRPr lang="es-MX" dirty="0" smtClean="0"/>
          </a:p>
          <a:p>
            <a:endParaRPr lang="es-MX" dirty="0"/>
          </a:p>
        </p:txBody>
      </p:sp>
      <p:graphicFrame>
        <p:nvGraphicFramePr>
          <p:cNvPr id="14" name="Marcador de contenido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9268478"/>
              </p:ext>
            </p:extLst>
          </p:nvPr>
        </p:nvGraphicFramePr>
        <p:xfrm>
          <a:off x="5642043" y="1850317"/>
          <a:ext cx="5384546" cy="43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774">
                  <a:extLst>
                    <a:ext uri="{9D8B030D-6E8A-4147-A177-3AD203B41FA5}">
                      <a16:colId xmlns:a16="http://schemas.microsoft.com/office/drawing/2014/main" val="1276742627"/>
                    </a:ext>
                  </a:extLst>
                </a:gridCol>
                <a:gridCol w="1000813">
                  <a:extLst>
                    <a:ext uri="{9D8B030D-6E8A-4147-A177-3AD203B41FA5}">
                      <a16:colId xmlns:a16="http://schemas.microsoft.com/office/drawing/2014/main" val="1774540771"/>
                    </a:ext>
                  </a:extLst>
                </a:gridCol>
                <a:gridCol w="1357448">
                  <a:extLst>
                    <a:ext uri="{9D8B030D-6E8A-4147-A177-3AD203B41FA5}">
                      <a16:colId xmlns:a16="http://schemas.microsoft.com/office/drawing/2014/main" val="561188760"/>
                    </a:ext>
                  </a:extLst>
                </a:gridCol>
                <a:gridCol w="1565511">
                  <a:extLst>
                    <a:ext uri="{9D8B030D-6E8A-4147-A177-3AD203B41FA5}">
                      <a16:colId xmlns:a16="http://schemas.microsoft.com/office/drawing/2014/main" val="2315711616"/>
                    </a:ext>
                  </a:extLst>
                </a:gridCol>
              </a:tblGrid>
              <a:tr h="49225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Escuela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Materias en</a:t>
                      </a:r>
                      <a:r>
                        <a:rPr lang="es-MX" sz="1200" baseline="0" dirty="0" smtClean="0"/>
                        <a:t> línea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Materias Semipresenciales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Materias</a:t>
                      </a:r>
                      <a:r>
                        <a:rPr lang="es-MX" sz="1200" baseline="0" dirty="0" smtClean="0"/>
                        <a:t> con apoyo @prende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189784"/>
                  </a:ext>
                </a:extLst>
              </a:tr>
              <a:tr h="3438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Ingeniería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1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1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266481"/>
                  </a:ext>
                </a:extLst>
              </a:tr>
              <a:tr h="3438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Psicología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40980"/>
                  </a:ext>
                </a:extLst>
              </a:tr>
              <a:tr h="54440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Comunicación y diseño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1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4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532787"/>
                  </a:ext>
                </a:extLst>
              </a:tr>
              <a:tr h="54440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Ciencias Jurídicas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1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206667"/>
                  </a:ext>
                </a:extLst>
              </a:tr>
              <a:tr h="3438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Negocios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15523"/>
                  </a:ext>
                </a:extLst>
              </a:tr>
              <a:tr h="3438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Medicina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-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4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51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48972"/>
                  </a:ext>
                </a:extLst>
              </a:tr>
              <a:tr h="54440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Turismo</a:t>
                      </a:r>
                      <a:r>
                        <a:rPr lang="es-MX" sz="1400" baseline="0" dirty="0" smtClean="0"/>
                        <a:t> y Gastronomía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3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1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-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64047"/>
                  </a:ext>
                </a:extLst>
              </a:tr>
              <a:tr h="4201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Humanidades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-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320858"/>
                  </a:ext>
                </a:extLst>
              </a:tr>
              <a:tr h="42013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Idiomas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-</a:t>
                      </a:r>
                      <a:endParaRPr lang="es-MX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-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23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29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 smtClean="0">
                <a:solidFill>
                  <a:schemeClr val="accent2"/>
                </a:solidFill>
              </a:rPr>
              <a:t>Adopción de la plataforma 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696925" cy="1738649"/>
          </a:xfrm>
        </p:spPr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pPr algn="ctr"/>
            <a:endParaRPr lang="es-MX" sz="2800" b="1" dirty="0" smtClean="0"/>
          </a:p>
          <a:p>
            <a:pPr algn="ctr"/>
            <a:r>
              <a:rPr lang="es-MX" sz="2800" b="1" dirty="0" smtClean="0">
                <a:solidFill>
                  <a:schemeClr val="accent2"/>
                </a:solidFill>
              </a:rPr>
              <a:t>De un total de 20 profesores de tiempo completo el 65% esta usando Blackboard 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s-MX" sz="2800" b="1" dirty="0" smtClean="0"/>
          </a:p>
          <a:p>
            <a:pPr algn="ctr"/>
            <a:endParaRPr lang="es-MX" sz="2800" b="1" dirty="0" smtClean="0"/>
          </a:p>
          <a:p>
            <a:pPr marL="0" indent="0" algn="ctr">
              <a:buNone/>
            </a:pPr>
            <a:r>
              <a:rPr lang="es-MX" sz="2800" b="1" dirty="0" smtClean="0">
                <a:solidFill>
                  <a:schemeClr val="accent2"/>
                </a:solidFill>
              </a:rPr>
              <a:t>De </a:t>
            </a:r>
            <a:r>
              <a:rPr lang="es-MX" sz="2800" b="1" dirty="0">
                <a:solidFill>
                  <a:schemeClr val="accent2"/>
                </a:solidFill>
              </a:rPr>
              <a:t>un total de </a:t>
            </a:r>
            <a:r>
              <a:rPr lang="es-MX" sz="2800" b="1" dirty="0" smtClean="0">
                <a:solidFill>
                  <a:schemeClr val="accent2"/>
                </a:solidFill>
              </a:rPr>
              <a:t>130 </a:t>
            </a:r>
            <a:r>
              <a:rPr lang="es-MX" sz="2800" b="1" dirty="0">
                <a:solidFill>
                  <a:schemeClr val="accent2"/>
                </a:solidFill>
              </a:rPr>
              <a:t>profesores de </a:t>
            </a:r>
            <a:r>
              <a:rPr lang="es-MX" sz="2800" b="1" dirty="0" smtClean="0">
                <a:solidFill>
                  <a:schemeClr val="accent2"/>
                </a:solidFill>
              </a:rPr>
              <a:t>honorarios el 46.9% </a:t>
            </a:r>
            <a:r>
              <a:rPr lang="es-MX" sz="2800" b="1" dirty="0">
                <a:solidFill>
                  <a:schemeClr val="accent2"/>
                </a:solidFill>
              </a:rPr>
              <a:t>esta usando Blackboard </a:t>
            </a:r>
            <a:endParaRPr lang="es-MX" sz="2800" b="1" dirty="0" smtClean="0">
              <a:solidFill>
                <a:schemeClr val="accent2"/>
              </a:solidFill>
            </a:endParaRPr>
          </a:p>
          <a:p>
            <a:pPr algn="ctr"/>
            <a:endParaRPr lang="es-MX" sz="2800" b="1" dirty="0">
              <a:solidFill>
                <a:schemeClr val="accent2"/>
              </a:solidFill>
            </a:endParaRPr>
          </a:p>
          <a:p>
            <a:pPr algn="ctr"/>
            <a:r>
              <a:rPr lang="es-MX" sz="2800" b="1" dirty="0" smtClean="0">
                <a:solidFill>
                  <a:schemeClr val="accent2"/>
                </a:solidFill>
              </a:rPr>
              <a:t>Donde le 46.9% equivale a 61 profesores.</a:t>
            </a:r>
            <a:endParaRPr lang="es-MX" sz="2800" b="1" dirty="0">
              <a:solidFill>
                <a:schemeClr val="accent2"/>
              </a:solidFill>
            </a:endParaRP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9" y="35843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4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280" y="430308"/>
            <a:ext cx="10058400" cy="1059628"/>
          </a:xfrm>
        </p:spPr>
        <p:txBody>
          <a:bodyPr>
            <a:normAutofit/>
          </a:bodyPr>
          <a:lstStyle/>
          <a:p>
            <a:pPr algn="ctr"/>
            <a:r>
              <a:rPr lang="es-MX" sz="3600" b="1" dirty="0">
                <a:solidFill>
                  <a:schemeClr val="accent3"/>
                </a:solidFill>
              </a:rPr>
              <a:t>Tabla indicador de crecimiento en </a:t>
            </a:r>
            <a:r>
              <a:rPr lang="es-MX" sz="3600" b="1" dirty="0" smtClean="0">
                <a:solidFill>
                  <a:schemeClr val="accent3"/>
                </a:solidFill>
              </a:rPr>
              <a:t>cursos</a:t>
            </a:r>
            <a:endParaRPr lang="es-MX" sz="3600" dirty="0">
              <a:solidFill>
                <a:schemeClr val="accent3"/>
              </a:solidFill>
            </a:endParaRPr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18699"/>
              </p:ext>
            </p:extLst>
          </p:nvPr>
        </p:nvGraphicFramePr>
        <p:xfrm>
          <a:off x="1495313" y="2114904"/>
          <a:ext cx="4980791" cy="339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358231" y="2498977"/>
            <a:ext cx="3603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Se ha tenido un crecimiento considerable en el uso de la plataforma Blackboard, como se puede observar en la tabla.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Los profesores han empezado a identificar las ventajas que les brinda la plataforma. Sin embargo, no es suficiente porque hasta ahora el mayor uso que se le da a la plataforma es para subir contenidos.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73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Mejoras Implementadas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71864494"/>
              </p:ext>
            </p:extLst>
          </p:nvPr>
        </p:nvGraphicFramePr>
        <p:xfrm>
          <a:off x="1097280" y="1852611"/>
          <a:ext cx="5285679" cy="440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679">
                  <a:extLst>
                    <a:ext uri="{9D8B030D-6E8A-4147-A177-3AD203B41FA5}">
                      <a16:colId xmlns:a16="http://schemas.microsoft.com/office/drawing/2014/main" val="1940138763"/>
                    </a:ext>
                  </a:extLst>
                </a:gridCol>
              </a:tblGrid>
              <a:tr h="3421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Mejoras implementadas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784181"/>
                  </a:ext>
                </a:extLst>
              </a:tr>
              <a:tr h="676952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trabajaron</a:t>
                      </a:r>
                      <a:r>
                        <a:rPr lang="es-MX" sz="1400" baseline="0" dirty="0" smtClean="0"/>
                        <a:t> 12 cursos a los cuales se les esta dando el seguimiento de cumplimiento de elementos y estructura.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873464"/>
                  </a:ext>
                </a:extLst>
              </a:tr>
              <a:tr h="874396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apoyo</a:t>
                      </a:r>
                      <a:r>
                        <a:rPr lang="es-MX" sz="1400" baseline="0" dirty="0" smtClean="0"/>
                        <a:t> a los profesores de las 12 materias a generar sus materiales donde incluían como primer requisito el mensaje de bienvenida general  y los objetivos de aprendizaje.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59111"/>
                  </a:ext>
                </a:extLst>
              </a:tr>
              <a:tr h="676952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estableció un formato de diseño para presentar los temas,</a:t>
                      </a:r>
                      <a:r>
                        <a:rPr lang="es-MX" sz="1400" baseline="0" dirty="0" smtClean="0"/>
                        <a:t> contenidos, actividades y tareas del curso, que implico la búsqueda e incorporación de imágenes acordes a la materia, esto se dio a través de aplicaciones web como </a:t>
                      </a:r>
                      <a:r>
                        <a:rPr lang="es-MX" sz="1400" baseline="0" dirty="0" err="1" smtClean="0"/>
                        <a:t>pictochart</a:t>
                      </a:r>
                      <a:r>
                        <a:rPr lang="es-MX" sz="1400" baseline="0" dirty="0" smtClean="0"/>
                        <a:t> y </a:t>
                      </a:r>
                      <a:r>
                        <a:rPr lang="es-MX" sz="1400" baseline="0" dirty="0" err="1" smtClean="0"/>
                        <a:t>canva</a:t>
                      </a:r>
                      <a:r>
                        <a:rPr lang="es-MX" sz="1400" baseline="0" dirty="0" smtClean="0"/>
                        <a:t>.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775561"/>
                  </a:ext>
                </a:extLst>
              </a:tr>
              <a:tr h="874396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especifican los principales elementos o puntos que guían el trabajo del alumno,</a:t>
                      </a:r>
                      <a:r>
                        <a:rPr lang="es-MX" sz="1400" baseline="0" dirty="0" smtClean="0"/>
                        <a:t> por medio de la descripción de áreas y se marcaron con precisión las actividades, fechas de entrega, valor, etc. Se reforzó con avisos oportunos mediante la plataforma.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959785"/>
                  </a:ext>
                </a:extLst>
              </a:tr>
              <a:tr h="600633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está trabajando en un plan de capacitación para fomentar el uso.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51510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27692"/>
              </p:ext>
            </p:extLst>
          </p:nvPr>
        </p:nvGraphicFramePr>
        <p:xfrm>
          <a:off x="6664362" y="1852611"/>
          <a:ext cx="44913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318">
                  <a:extLst>
                    <a:ext uri="{9D8B030D-6E8A-4147-A177-3AD203B41FA5}">
                      <a16:colId xmlns:a16="http://schemas.microsoft.com/office/drawing/2014/main" val="1749308594"/>
                    </a:ext>
                  </a:extLst>
                </a:gridCol>
              </a:tblGrid>
              <a:tr h="3638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Mejoras implementadas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277063"/>
                  </a:ext>
                </a:extLst>
              </a:tr>
              <a:tr h="2296758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Se revisa que las fechas de entrega de las tareas sean coherentes a lo largo de curso. (Por ejemplo, las tareas deben entregarse el mismo día de la semana cada semana). </a:t>
                      </a:r>
                    </a:p>
                    <a:p>
                      <a:pPr algn="just"/>
                      <a:r>
                        <a:rPr lang="es-MX" sz="1400" dirty="0" smtClean="0"/>
                        <a:t>Se trabajará</a:t>
                      </a:r>
                      <a:r>
                        <a:rPr lang="es-MX" sz="1400" baseline="0" dirty="0" smtClean="0"/>
                        <a:t> durante el proceso de diseño instruccional del curso en pedirle al docente incorpore por lo menos, </a:t>
                      </a:r>
                      <a:r>
                        <a:rPr lang="es-MX" sz="1400" dirty="0" smtClean="0"/>
                        <a:t>dos tareas por cada módulo, tema, sesión, unidad, etcétera. Aunque esto dependerá del aprendizaje esperado que demande la materia.</a:t>
                      </a:r>
                    </a:p>
                    <a:p>
                      <a:pPr algn="just"/>
                      <a:r>
                        <a:rPr lang="es-MX" sz="1400" dirty="0" smtClean="0"/>
                        <a:t>Se realizó</a:t>
                      </a:r>
                      <a:r>
                        <a:rPr lang="es-MX" sz="1400" baseline="0" dirty="0" smtClean="0"/>
                        <a:t> un manual de rúbricas, mismo que fue compartido a los profesores como apoyo para la calificación de tareas.</a:t>
                      </a:r>
                    </a:p>
                    <a:p>
                      <a:pPr algn="just"/>
                      <a:r>
                        <a:rPr lang="es-MX" sz="1400" baseline="0" dirty="0" smtClean="0"/>
                        <a:t>En algunos casos por el tipo de tarea propuesta por el profesor, se ha apoyado a los alumnos compartiéndoles listados de software,  para facilitar su realización.</a:t>
                      </a:r>
                    </a:p>
                    <a:p>
                      <a:pPr algn="just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9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MX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Capacitaciones a profesores</a:t>
            </a:r>
            <a:endParaRPr lang="es-MX" sz="4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28110" y="1880315"/>
            <a:ext cx="9596740" cy="1751528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>
                <a:solidFill>
                  <a:schemeClr val="accent3"/>
                </a:solidFill>
              </a:rPr>
              <a:t>Se impartieron 2 capacitaciones en las cuales se capacitaron a 120 profesores tanto de tiempo completo como de honorarios y debido a la participación e interés por aprender mas de la plataforma se preparara un curso en la plataforma.</a:t>
            </a:r>
            <a:endParaRPr lang="es-MX" sz="2800" dirty="0">
              <a:solidFill>
                <a:schemeClr val="accent3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65" y="3631843"/>
            <a:ext cx="3780590" cy="25197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51" y="3631843"/>
            <a:ext cx="4254333" cy="25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95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Personalizado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8710C"/>
      </a:accent1>
      <a:accent2>
        <a:srgbClr val="643702"/>
      </a:accent2>
      <a:accent3>
        <a:srgbClr val="864A04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578</Words>
  <Application>Microsoft Office PowerPoint</Application>
  <PresentationFormat>Panorámica</PresentationFormat>
  <Paragraphs>74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“ Reporte de programa de adopción de @prende para Alumnos y profesores”</vt:lpstr>
      <vt:lpstr>Tabla metas por profesores de honorarios y tiempo completo y numero de materias.</vt:lpstr>
      <vt:lpstr>Adopción de la plataforma </vt:lpstr>
      <vt:lpstr>Tabla indicador de crecimiento en cursos</vt:lpstr>
      <vt:lpstr>Mejoras Implementadas</vt:lpstr>
      <vt:lpstr>Capacitaciones a profesores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Reporte de programa de adopción de @prende para Alumnos y profesores”</dc:title>
  <dc:creator>Christian Yesica Mendez Ruiz</dc:creator>
  <cp:lastModifiedBy>Christian Yesica Mendez Ruiz</cp:lastModifiedBy>
  <cp:revision>33</cp:revision>
  <dcterms:created xsi:type="dcterms:W3CDTF">2017-10-23T17:54:21Z</dcterms:created>
  <dcterms:modified xsi:type="dcterms:W3CDTF">2018-01-08T21:25:02Z</dcterms:modified>
</cp:coreProperties>
</file>