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26" r:id="rId3"/>
    <p:sldId id="334" r:id="rId4"/>
    <p:sldId id="335" r:id="rId5"/>
  </p:sldIdLst>
  <p:sldSz cx="9144000" cy="6858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4300"/>
    <a:srgbClr val="FB9B1E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83235" autoAdjust="0"/>
  </p:normalViewPr>
  <p:slideViewPr>
    <p:cSldViewPr snapToGrid="0">
      <p:cViewPr varScale="1">
        <p:scale>
          <a:sx n="76" d="100"/>
          <a:sy n="76" d="100"/>
        </p:scale>
        <p:origin x="23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1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90A4-1AAA-4C43-A85D-D49D4A4D307F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49838-A657-471F-A159-B6A76A0E8F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7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49838-A657-471F-A159-B6A76A0E8FA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354" y="2130849"/>
            <a:ext cx="7773293" cy="14700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8580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11183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7281" y="2662163"/>
            <a:ext cx="1893094" cy="1673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78000" y="2662163"/>
            <a:ext cx="5572125" cy="1673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400314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04" y="5928527"/>
            <a:ext cx="1525190" cy="54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213355" y="643828"/>
            <a:ext cx="7766863" cy="10799"/>
          </a:xfrm>
          <a:prstGeom prst="line">
            <a:avLst/>
          </a:prstGeom>
          <a:noFill/>
          <a:ln w="19050">
            <a:solidFill>
              <a:srgbClr val="EC7221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9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152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88" y="4406802"/>
            <a:ext cx="7772177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188" y="2906613"/>
            <a:ext cx="7772177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701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77999" y="3799583"/>
            <a:ext cx="3732610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17765" y="3799583"/>
            <a:ext cx="3732610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921900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554" y="1534791"/>
            <a:ext cx="404180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2671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2294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706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273474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2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05862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636" y="4800825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s-ES" noProof="0">
                <a:sym typeface="Bookman Old Style" charset="0"/>
              </a:rPr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636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38338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9652" y="2662165"/>
            <a:ext cx="6858000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>
                <a:sym typeface="Bookman Old Style" panose="02050604050505020204" pitchFamily="18" charset="0"/>
              </a:rPr>
              <a:t>Haga clic para modificar el estilo de título del patrón</a:t>
            </a:r>
            <a:endParaRPr lang="en-US" altLang="es-MX">
              <a:sym typeface="Bookman Old Style" panose="020506040505050202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8000" y="3799583"/>
            <a:ext cx="757237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>
                <a:sym typeface="Bookman Old Style" panose="02050604050505020204" pitchFamily="18" charset="0"/>
              </a:rPr>
              <a:t>Haga clic para modificar el estilo de texto del patrón</a:t>
            </a:r>
          </a:p>
          <a:p>
            <a:pPr lvl="1"/>
            <a:r>
              <a:rPr lang="es-ES" altLang="es-MX" dirty="0">
                <a:sym typeface="Bookman Old Style" panose="02050604050505020204" pitchFamily="18" charset="0"/>
              </a:rPr>
              <a:t>Segundo nivel</a:t>
            </a:r>
          </a:p>
          <a:p>
            <a:pPr lvl="2"/>
            <a:r>
              <a:rPr lang="es-ES" altLang="es-MX" dirty="0">
                <a:sym typeface="Bookman Old Style" panose="02050604050505020204" pitchFamily="18" charset="0"/>
              </a:rPr>
              <a:t>Tercer nivel</a:t>
            </a:r>
          </a:p>
          <a:p>
            <a:pPr lvl="3"/>
            <a:r>
              <a:rPr lang="es-ES" altLang="es-MX" dirty="0">
                <a:sym typeface="Bookman Old Style" panose="02050604050505020204" pitchFamily="18" charset="0"/>
              </a:rPr>
              <a:t>Cuarto nivel</a:t>
            </a:r>
          </a:p>
          <a:p>
            <a:pPr lvl="4"/>
            <a:r>
              <a:rPr lang="es-ES" altLang="es-MX" dirty="0">
                <a:sym typeface="Bookman Old Style" panose="02050604050505020204" pitchFamily="18" charset="0"/>
              </a:rPr>
              <a:t>Quinto nivel</a:t>
            </a:r>
            <a:endParaRPr lang="en-US" altLang="es-MX" dirty="0">
              <a:sym typeface="Gill Sans MT" panose="020B05020201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6786"/>
            <a:ext cx="9144000" cy="12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23" y="10391"/>
            <a:ext cx="1028977" cy="11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+mj-lt"/>
          <a:ea typeface="+mj-ea"/>
          <a:cs typeface="+mj-cs"/>
          <a:sym typeface="Bookman Old Style" panose="020506040505050202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9pPr>
    </p:titleStyle>
    <p:bodyStyle>
      <a:lvl1pPr marL="241093" indent="-241093" algn="ctr" rtl="0" eaLnBrk="1" fontAlgn="base" hangingPunct="1">
        <a:spcBef>
          <a:spcPts val="633"/>
        </a:spcBef>
        <a:spcAft>
          <a:spcPct val="0"/>
        </a:spcAft>
        <a:defRPr sz="1969">
          <a:solidFill>
            <a:srgbClr val="EC7221"/>
          </a:solidFill>
          <a:latin typeface="+mn-lt"/>
          <a:ea typeface="+mn-ea"/>
          <a:cs typeface="+mn-cs"/>
          <a:sym typeface="Bookman Old Style" panose="02050604050505020204" pitchFamily="18" charset="0"/>
        </a:defRPr>
      </a:lvl1pPr>
      <a:lvl2pPr marL="428610" indent="-107152" algn="ctr" rtl="0" eaLnBrk="1" fontAlgn="base" hangingPunct="1">
        <a:spcBef>
          <a:spcPts val="492"/>
        </a:spcBef>
        <a:spcAft>
          <a:spcPct val="0"/>
        </a:spcAft>
        <a:defRPr sz="2250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2pPr>
      <a:lvl3pPr marL="884008" indent="-241093" algn="ctr" rtl="0" eaLnBrk="1" fontAlgn="base" hangingPunct="1">
        <a:spcBef>
          <a:spcPts val="492"/>
        </a:spcBef>
        <a:spcAft>
          <a:spcPct val="0"/>
        </a:spcAft>
        <a:defRPr sz="1969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3pPr>
      <a:lvl4pPr marL="1348335" indent="-383963" algn="ctr" rtl="0" eaLnBrk="1" fontAlgn="base" hangingPunct="1">
        <a:spcBef>
          <a:spcPts val="422"/>
        </a:spcBef>
        <a:spcAft>
          <a:spcPct val="0"/>
        </a:spcAft>
        <a:defRPr sz="168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4pPr>
      <a:lvl5pPr marL="1803733" indent="-517903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5pPr>
      <a:lvl6pPr marL="2125190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6pPr>
      <a:lvl7pPr marL="2446647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7pPr>
      <a:lvl8pPr marL="2768105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8pPr>
      <a:lvl9pPr marL="3089562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9pPr>
    </p:bodyStyle>
    <p:otherStyle>
      <a:defPPr>
        <a:defRPr lang="es-E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7831" y="1437266"/>
            <a:ext cx="7375937" cy="1328651"/>
          </a:xfrm>
        </p:spPr>
        <p:txBody>
          <a:bodyPr/>
          <a:lstStyle/>
          <a:p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Reporte de evidencia </a:t>
            </a:r>
            <a:endParaRPr lang="es-MX" sz="4800" b="1" dirty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s-MX" sz="4800" b="1" dirty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s-MX" dirty="0" smtClean="0"/>
              <a:t>5.3.1</a:t>
            </a:r>
            <a:r>
              <a:rPr lang="es-MX" dirty="0"/>
              <a:t>  Implementar un sistema y procesos de CRM para egresados, escolares, profesores</a:t>
            </a:r>
          </a:p>
        </p:txBody>
      </p:sp>
    </p:spTree>
    <p:extLst>
      <p:ext uri="{BB962C8B-B14F-4D97-AF65-F5344CB8AC3E}">
        <p14:creationId xmlns:p14="http://schemas.microsoft.com/office/powerpoint/2010/main" val="62409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155813"/>
            <a:ext cx="5816153" cy="669687"/>
          </a:xfrm>
        </p:spPr>
        <p:txBody>
          <a:bodyPr/>
          <a:lstStyle/>
          <a:p>
            <a:r>
              <a:rPr lang="es-ES" sz="2400" b="1" dirty="0" smtClean="0">
                <a:solidFill>
                  <a:srgbClr val="7C4300"/>
                </a:solidFill>
                <a:latin typeface="Calibri" panose="020F0502020204030204" pitchFamily="34" charset="0"/>
              </a:rPr>
              <a:t>Meta:</a:t>
            </a:r>
            <a:endParaRPr lang="es-ES" sz="2400" b="1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647" y="825500"/>
            <a:ext cx="7441753" cy="492288"/>
          </a:xfrm>
        </p:spPr>
        <p:txBody>
          <a:bodyPr/>
          <a:lstStyle/>
          <a:p>
            <a:pPr algn="l"/>
            <a:r>
              <a:rPr lang="es-MX" sz="1400" dirty="0" smtClean="0"/>
              <a:t>Implementar el sistema CRM de Microsoft </a:t>
            </a:r>
            <a:r>
              <a:rPr lang="es-MX" sz="1400" dirty="0" err="1" smtClean="0"/>
              <a:t>Dinamics</a:t>
            </a:r>
            <a:r>
              <a:rPr lang="es-MX" sz="1400" dirty="0" smtClean="0"/>
              <a:t> para las áreas de egresados, profesores, Administración escolar </a:t>
            </a:r>
            <a:endParaRPr lang="es-MX" sz="1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647" y="1495187"/>
            <a:ext cx="5816153" cy="66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6" b="1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Actividades Realizadas:</a:t>
            </a:r>
          </a:p>
        </p:txBody>
      </p:sp>
      <p:sp>
        <p:nvSpPr>
          <p:cNvPr id="7" name="Marcador de texto 3"/>
          <p:cNvSpPr txBox="1">
            <a:spLocks/>
          </p:cNvSpPr>
          <p:nvPr/>
        </p:nvSpPr>
        <p:spPr bwMode="auto">
          <a:xfrm>
            <a:off x="457646" y="2342272"/>
            <a:ext cx="7441753" cy="130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984">
                <a:solidFill>
                  <a:srgbClr val="EC7221"/>
                </a:solidFill>
                <a:latin typeface="+mn-lt"/>
                <a:ea typeface="+mn-ea"/>
                <a:cs typeface="+mn-cs"/>
                <a:sym typeface="Bookman Old Style" panose="02050604050505020204" pitchFamily="18" charset="0"/>
              </a:defRPr>
            </a:lvl1pPr>
            <a:lvl2pPr marL="321457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844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2pPr>
            <a:lvl3pPr marL="642915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70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3pPr>
            <a:lvl4pPr marL="964372" indent="0" algn="ctr" rtl="0" eaLnBrk="1" fontAlgn="base" hangingPunct="1">
              <a:spcBef>
                <a:spcPts val="422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4pPr>
            <a:lvl5pPr marL="1285829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5pPr>
            <a:lvl6pPr marL="1607287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6pPr>
            <a:lvl7pPr marL="1928744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7pPr>
            <a:lvl8pPr marL="2250201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8pPr>
            <a:lvl9pPr marL="2571659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400" kern="0" dirty="0" smtClean="0"/>
              <a:t>Activación y configuración del sistema CRM </a:t>
            </a:r>
            <a:r>
              <a:rPr lang="es-MX" sz="1400" kern="0" dirty="0" err="1" smtClean="0"/>
              <a:t>Dinamics</a:t>
            </a:r>
            <a:r>
              <a:rPr lang="es-MX" sz="1400" kern="0" dirty="0" smtClean="0"/>
              <a:t> 365 de Microsoft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400" kern="0" dirty="0" smtClean="0"/>
              <a:t>Configuración de dos campañas para pruebas del área de profesores y egresados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400" kern="0" dirty="0" err="1" smtClean="0"/>
              <a:t>Configuracion</a:t>
            </a:r>
            <a:r>
              <a:rPr lang="es-MX" sz="1400" kern="0" dirty="0" smtClean="0"/>
              <a:t> de Social </a:t>
            </a:r>
            <a:r>
              <a:rPr lang="es-MX" sz="1400" kern="0" dirty="0" err="1" smtClean="0"/>
              <a:t>Engagement</a:t>
            </a:r>
            <a:r>
              <a:rPr lang="es-MX" sz="1400" kern="0" dirty="0" smtClean="0"/>
              <a:t> para </a:t>
            </a:r>
            <a:r>
              <a:rPr lang="es-MX" sz="1400" kern="0" dirty="0" err="1" smtClean="0"/>
              <a:t>puebas</a:t>
            </a:r>
            <a:r>
              <a:rPr lang="es-MX" sz="1400" kern="0" dirty="0" smtClean="0"/>
              <a:t> de reportes sobre los que dicen de la universidad en redes sociales.</a:t>
            </a:r>
            <a:endParaRPr lang="es-MX" sz="1400" kern="0" dirty="0" smtClean="0"/>
          </a:p>
        </p:txBody>
      </p:sp>
      <p:sp>
        <p:nvSpPr>
          <p:cNvPr id="8" name="Marcador de texto 3"/>
          <p:cNvSpPr txBox="1">
            <a:spLocks/>
          </p:cNvSpPr>
          <p:nvPr/>
        </p:nvSpPr>
        <p:spPr bwMode="auto">
          <a:xfrm>
            <a:off x="457646" y="4057878"/>
            <a:ext cx="7441753" cy="4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984">
                <a:solidFill>
                  <a:srgbClr val="EC7221"/>
                </a:solidFill>
                <a:latin typeface="+mn-lt"/>
                <a:ea typeface="+mn-ea"/>
                <a:cs typeface="+mn-cs"/>
                <a:sym typeface="Bookman Old Style" panose="02050604050505020204" pitchFamily="18" charset="0"/>
              </a:defRPr>
            </a:lvl1pPr>
            <a:lvl2pPr marL="321457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844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2pPr>
            <a:lvl3pPr marL="642915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70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3pPr>
            <a:lvl4pPr marL="964372" indent="0" algn="ctr" rtl="0" eaLnBrk="1" fontAlgn="base" hangingPunct="1">
              <a:spcBef>
                <a:spcPts val="422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4pPr>
            <a:lvl5pPr marL="1285829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panose="020B0502020104020203" pitchFamily="34" charset="0"/>
              </a:defRPr>
            </a:lvl5pPr>
            <a:lvl6pPr marL="1607287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6pPr>
            <a:lvl7pPr marL="1928744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7pPr>
            <a:lvl8pPr marL="2250201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8pPr>
            <a:lvl9pPr marL="2571659" indent="0" algn="ctr" rtl="0" eaLnBrk="1" fontAlgn="base" hangingPunct="1">
              <a:spcBef>
                <a:spcPts val="281"/>
              </a:spcBef>
              <a:spcAft>
                <a:spcPct val="0"/>
              </a:spcAft>
              <a:buNone/>
              <a:defRPr sz="633">
                <a:solidFill>
                  <a:srgbClr val="262626"/>
                </a:solidFill>
                <a:latin typeface="Gill Sans MT" charset="0"/>
                <a:ea typeface="ヒラギノ角ゴ ProN W3" charset="0"/>
                <a:cs typeface="ヒラギノ角ゴ ProN W3" charset="0"/>
                <a:sym typeface="Gill Sans MT" charset="0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kern="0" dirty="0" smtClean="0"/>
              <a:t>El especialista en sistemas </a:t>
            </a:r>
            <a:r>
              <a:rPr lang="es-MX" sz="1400" kern="0" dirty="0" err="1" smtClean="0"/>
              <a:t>salio</a:t>
            </a:r>
            <a:r>
              <a:rPr lang="es-MX" sz="1400" kern="0" dirty="0" smtClean="0"/>
              <a:t> de la universidad por lo que el proyecto quedo solo en pruebas.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kern="0" dirty="0" smtClean="0"/>
              <a:t>La </a:t>
            </a:r>
            <a:r>
              <a:rPr lang="es-MX" sz="1400" kern="0" dirty="0" err="1" smtClean="0"/>
              <a:t>SERUA</a:t>
            </a:r>
            <a:r>
              <a:rPr lang="es-MX" sz="1400" kern="0" dirty="0" smtClean="0"/>
              <a:t> implementó el CRM para </a:t>
            </a:r>
            <a:r>
              <a:rPr lang="es-MX" sz="1400" kern="0" dirty="0" err="1" smtClean="0"/>
              <a:t>APREU</a:t>
            </a:r>
            <a:r>
              <a:rPr lang="es-MX" sz="1400" kern="0" dirty="0" smtClean="0"/>
              <a:t> y proponen que este se ampliará a otras área una </a:t>
            </a:r>
            <a:r>
              <a:rPr lang="es-MX" sz="1400" kern="0" dirty="0" err="1" smtClean="0"/>
              <a:t>ves</a:t>
            </a:r>
            <a:r>
              <a:rPr lang="es-MX" sz="1400" kern="0" dirty="0" smtClean="0"/>
              <a:t> que se termine el proceso de </a:t>
            </a:r>
            <a:r>
              <a:rPr lang="es-MX" sz="1400" kern="0" dirty="0" err="1" smtClean="0"/>
              <a:t>implementacion</a:t>
            </a:r>
            <a:r>
              <a:rPr lang="es-MX" sz="1400" kern="0" dirty="0" smtClean="0"/>
              <a:t> y estabilización con </a:t>
            </a:r>
            <a:r>
              <a:rPr lang="es-MX" sz="1400" kern="0" dirty="0" err="1" smtClean="0"/>
              <a:t>APREU</a:t>
            </a:r>
            <a:endParaRPr lang="es-MX" sz="1400" kern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kern="0" dirty="0" smtClean="0"/>
              <a:t>El director de Desarrollo institucional propuso evaluar el sistema de </a:t>
            </a:r>
            <a:r>
              <a:rPr lang="es-MX" sz="1400" kern="0" dirty="0" err="1" smtClean="0"/>
              <a:t>Mayab</a:t>
            </a:r>
            <a:r>
              <a:rPr lang="es-MX" sz="1400" kern="0" dirty="0" smtClean="0"/>
              <a:t> para el área de egresados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kern="0" dirty="0" smtClean="0"/>
              <a:t>Se propone </a:t>
            </a:r>
            <a:r>
              <a:rPr lang="es-MX" sz="1400" kern="0" dirty="0" err="1" smtClean="0"/>
              <a:t>reativar</a:t>
            </a:r>
            <a:r>
              <a:rPr lang="es-MX" sz="1400" kern="0" dirty="0" smtClean="0"/>
              <a:t> el proyecto en 2018 para campañas de comunicación interna a profesores y alumnos, </a:t>
            </a:r>
            <a:r>
              <a:rPr lang="es-MX" sz="1400" kern="0" dirty="0" err="1" smtClean="0"/>
              <a:t>asi</a:t>
            </a:r>
            <a:r>
              <a:rPr lang="es-MX" sz="1400" kern="0" dirty="0" smtClean="0"/>
              <a:t> como activar el social </a:t>
            </a:r>
            <a:r>
              <a:rPr lang="es-MX" sz="1400" kern="0" dirty="0" err="1" smtClean="0"/>
              <a:t>engagement</a:t>
            </a:r>
            <a:endParaRPr lang="es-MX" sz="1400" kern="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457647" y="3346802"/>
            <a:ext cx="5816153" cy="66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6" b="1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Resultados:</a:t>
            </a:r>
            <a:endParaRPr lang="es-ES" sz="2400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1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114301" y="-466"/>
            <a:ext cx="7975600" cy="64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Evidencia de sistema de pruebas configurado</a:t>
            </a:r>
            <a:endParaRPr lang="es-ES" sz="2400" b="1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3168"/>
            <a:ext cx="8597900" cy="46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4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114301" y="-466"/>
            <a:ext cx="7975600" cy="64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Evidencia de sistema de pruebas configurado</a:t>
            </a:r>
            <a:endParaRPr lang="es-ES" sz="2400" b="1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96510"/>
            <a:ext cx="8775700" cy="47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877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- Diapositiva de título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efault - Diapositiva de título">
      <a:majorFont>
        <a:latin typeface="Bookman Old Style"/>
        <a:ea typeface="ヒラギノ明朝 ProN W3"/>
        <a:cs typeface="ヒラギノ明朝 ProN W3"/>
      </a:majorFont>
      <a:minorFont>
        <a:latin typeface="Bookman Old Sty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ción1" id="{DA936E8D-077D-4903-95B0-C1CA099A03C9}" vid="{E5B2B41C-9B6F-40C6-8409-4775028D38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formatoPP2</Template>
  <TotalTime>20193</TotalTime>
  <Words>168</Words>
  <Application>Microsoft Office PowerPoint</Application>
  <PresentationFormat>Carta (216 x 279 mm)</PresentationFormat>
  <Paragraphs>17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Gill Sans MT</vt:lpstr>
      <vt:lpstr>Wingdings</vt:lpstr>
      <vt:lpstr>ヒラギノ明朝 ProN W3</vt:lpstr>
      <vt:lpstr>ヒラギノ角ゴ ProN W3</vt:lpstr>
      <vt:lpstr>Default - Diapositiva de título</vt:lpstr>
      <vt:lpstr>Presentación de PowerPoint</vt:lpstr>
      <vt:lpstr>Meta:</vt:lpstr>
      <vt:lpstr>Presentación de PowerPoint</vt:lpstr>
      <vt:lpstr>Presentación de PowerPoint</vt:lpstr>
    </vt:vector>
  </TitlesOfParts>
  <Company>Asesoria Educativa S.C.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CNU38</dc:creator>
  <cp:lastModifiedBy>Jorge Gómez Hernández</cp:lastModifiedBy>
  <cp:revision>194</cp:revision>
  <dcterms:created xsi:type="dcterms:W3CDTF">2015-05-26T18:42:55Z</dcterms:created>
  <dcterms:modified xsi:type="dcterms:W3CDTF">2018-01-26T20:06:38Z</dcterms:modified>
</cp:coreProperties>
</file>