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26" r:id="rId3"/>
    <p:sldId id="335" r:id="rId4"/>
    <p:sldId id="334" r:id="rId5"/>
  </p:sldIdLst>
  <p:sldSz cx="9144000" cy="6858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4300"/>
    <a:srgbClr val="FB9B1E"/>
    <a:srgbClr val="CC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83235" autoAdjust="0"/>
  </p:normalViewPr>
  <p:slideViewPr>
    <p:cSldViewPr snapToGrid="0">
      <p:cViewPr varScale="1">
        <p:scale>
          <a:sx n="76" d="100"/>
          <a:sy n="76" d="100"/>
        </p:scale>
        <p:origin x="23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13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 certificado por area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Hoja1!$A$2:$A$14</c:f>
              <c:strCache>
                <c:ptCount val="13"/>
                <c:pt idx="0">
                  <c:v>Administracion y Finanzas</c:v>
                </c:pt>
                <c:pt idx="1">
                  <c:v>APREU y admisiones</c:v>
                </c:pt>
                <c:pt idx="2">
                  <c:v>Biblioteca</c:v>
                </c:pt>
                <c:pt idx="3">
                  <c:v>Coordinadores de escuela</c:v>
                </c:pt>
                <c:pt idx="4">
                  <c:v>Desarrollo y comunicación institucional </c:v>
                </c:pt>
                <c:pt idx="5">
                  <c:v>Direccion academica</c:v>
                </c:pt>
                <c:pt idx="6">
                  <c:v>Formacion integral</c:v>
                </c:pt>
                <c:pt idx="7">
                  <c:v>Posgrado</c:v>
                </c:pt>
                <c:pt idx="8">
                  <c:v>Profesores tiempo completo</c:v>
                </c:pt>
                <c:pt idx="9">
                  <c:v>Servicios de Tenologia</c:v>
                </c:pt>
                <c:pt idx="10">
                  <c:v>Servicios escolares</c:v>
                </c:pt>
                <c:pt idx="11">
                  <c:v>Mantenimiento</c:v>
                </c:pt>
                <c:pt idx="12">
                  <c:v>Calidad academica</c:v>
                </c:pt>
              </c:strCache>
            </c:strRef>
          </c:cat>
          <c:val>
            <c:numRef>
              <c:f>Hoja1!$B$2:$B$14</c:f>
              <c:numCache>
                <c:formatCode>0%</c:formatCode>
                <c:ptCount val="13"/>
                <c:pt idx="0">
                  <c:v>0.6</c:v>
                </c:pt>
                <c:pt idx="1">
                  <c:v>1</c:v>
                </c:pt>
                <c:pt idx="2">
                  <c:v>0.33</c:v>
                </c:pt>
                <c:pt idx="3">
                  <c:v>0.67</c:v>
                </c:pt>
                <c:pt idx="4">
                  <c:v>1</c:v>
                </c:pt>
                <c:pt idx="5">
                  <c:v>0.75</c:v>
                </c:pt>
                <c:pt idx="6">
                  <c:v>0.75</c:v>
                </c:pt>
                <c:pt idx="7">
                  <c:v>0.67</c:v>
                </c:pt>
                <c:pt idx="8">
                  <c:v>0.66</c:v>
                </c:pt>
                <c:pt idx="9">
                  <c:v>1</c:v>
                </c:pt>
                <c:pt idx="10">
                  <c:v>1</c:v>
                </c:pt>
                <c:pt idx="11">
                  <c:v>0.75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64-4CA5-887F-B9B3C2720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5381552"/>
        <c:axId val="1005308144"/>
      </c:barChart>
      <c:catAx>
        <c:axId val="825381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005308144"/>
        <c:auto val="1"/>
        <c:lblAlgn val="ctr"/>
        <c:lblOffset val="100"/>
        <c:noMultiLvlLbl val="0"/>
      </c:catAx>
      <c:valAx>
        <c:axId val="10053081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25381552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B90A4-1AAA-4C43-A85D-D49D4A4D307F}" type="datetimeFigureOut">
              <a:rPr lang="es-ES" smtClean="0"/>
              <a:t>26/01/2018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49838-A657-471F-A159-B6A76A0E8F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78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49838-A657-471F-A159-B6A76A0E8FA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28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354" y="2130849"/>
            <a:ext cx="7773293" cy="14700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85809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2111835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57281" y="2662163"/>
            <a:ext cx="1893094" cy="1673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778000" y="2662163"/>
            <a:ext cx="5572125" cy="1673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7400314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04" y="5928527"/>
            <a:ext cx="1525190" cy="54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213355" y="643828"/>
            <a:ext cx="7766863" cy="10799"/>
          </a:xfrm>
          <a:prstGeom prst="line">
            <a:avLst/>
          </a:prstGeom>
          <a:noFill/>
          <a:ln w="19050">
            <a:solidFill>
              <a:srgbClr val="EC7221"/>
            </a:solidFill>
            <a:round/>
            <a:headEnd/>
            <a:tailEnd/>
          </a:ln>
          <a:effectLst>
            <a:outerShdw blurRad="38100" dist="25399" dir="5400000" algn="ctr" rotWithShape="0">
              <a:schemeClr val="bg2">
                <a:alpha val="39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1529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188" y="4406802"/>
            <a:ext cx="7772177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188" y="2906613"/>
            <a:ext cx="7772177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77014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77999" y="3799583"/>
            <a:ext cx="3732610" cy="53578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17765" y="3799583"/>
            <a:ext cx="3732610" cy="53578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921900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647" y="2174380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554" y="1534791"/>
            <a:ext cx="404180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554" y="2174380"/>
            <a:ext cx="404180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267132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822942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27060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47" y="273474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2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605862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636" y="4800825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636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s-ES" noProof="0">
                <a:sym typeface="Bookman Old Style" charset="0"/>
              </a:rPr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636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538338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39652" y="2662165"/>
            <a:ext cx="6858000" cy="103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>
                <a:sym typeface="Bookman Old Style" panose="02050604050505020204" pitchFamily="18" charset="0"/>
              </a:rPr>
              <a:t>Haga clic para modificar el estilo de título del patrón</a:t>
            </a:r>
            <a:endParaRPr lang="en-US" altLang="es-MX">
              <a:sym typeface="Bookman Old Style" panose="02050604050505020204" pitchFamily="18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8000" y="3799583"/>
            <a:ext cx="7572375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dirty="0">
                <a:sym typeface="Bookman Old Style" panose="02050604050505020204" pitchFamily="18" charset="0"/>
              </a:rPr>
              <a:t>Haga clic para modificar el estilo de texto del patrón</a:t>
            </a:r>
          </a:p>
          <a:p>
            <a:pPr lvl="1"/>
            <a:r>
              <a:rPr lang="es-ES" altLang="es-MX" dirty="0">
                <a:sym typeface="Bookman Old Style" panose="02050604050505020204" pitchFamily="18" charset="0"/>
              </a:rPr>
              <a:t>Segundo nivel</a:t>
            </a:r>
          </a:p>
          <a:p>
            <a:pPr lvl="2"/>
            <a:r>
              <a:rPr lang="es-ES" altLang="es-MX" dirty="0">
                <a:sym typeface="Bookman Old Style" panose="02050604050505020204" pitchFamily="18" charset="0"/>
              </a:rPr>
              <a:t>Tercer nivel</a:t>
            </a:r>
          </a:p>
          <a:p>
            <a:pPr lvl="3"/>
            <a:r>
              <a:rPr lang="es-ES" altLang="es-MX" dirty="0">
                <a:sym typeface="Bookman Old Style" panose="02050604050505020204" pitchFamily="18" charset="0"/>
              </a:rPr>
              <a:t>Cuarto nivel</a:t>
            </a:r>
          </a:p>
          <a:p>
            <a:pPr lvl="4"/>
            <a:r>
              <a:rPr lang="es-ES" altLang="es-MX" dirty="0">
                <a:sym typeface="Bookman Old Style" panose="02050604050505020204" pitchFamily="18" charset="0"/>
              </a:rPr>
              <a:t>Quinto nivel</a:t>
            </a:r>
            <a:endParaRPr lang="en-US" altLang="es-MX" dirty="0">
              <a:sym typeface="Gill Sans MT" panose="020B0502020104020203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6786"/>
            <a:ext cx="9144000" cy="129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23" y="10391"/>
            <a:ext cx="1028977" cy="11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8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+mj-lt"/>
          <a:ea typeface="+mj-ea"/>
          <a:cs typeface="+mj-cs"/>
          <a:sym typeface="Bookman Old Style" panose="020506040505050202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panose="020506040505050202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panose="020506040505050202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panose="020506040505050202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panose="02050604050505020204" pitchFamily="18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charset="0"/>
        </a:defRPr>
      </a:lvl9pPr>
    </p:titleStyle>
    <p:bodyStyle>
      <a:lvl1pPr marL="241093" indent="-241093" algn="ctr" rtl="0" eaLnBrk="1" fontAlgn="base" hangingPunct="1">
        <a:spcBef>
          <a:spcPts val="633"/>
        </a:spcBef>
        <a:spcAft>
          <a:spcPct val="0"/>
        </a:spcAft>
        <a:defRPr sz="1969">
          <a:solidFill>
            <a:srgbClr val="EC7221"/>
          </a:solidFill>
          <a:latin typeface="+mn-lt"/>
          <a:ea typeface="+mn-ea"/>
          <a:cs typeface="+mn-cs"/>
          <a:sym typeface="Bookman Old Style" panose="02050604050505020204" pitchFamily="18" charset="0"/>
        </a:defRPr>
      </a:lvl1pPr>
      <a:lvl2pPr marL="428610" indent="-107152" algn="ctr" rtl="0" eaLnBrk="1" fontAlgn="base" hangingPunct="1">
        <a:spcBef>
          <a:spcPts val="492"/>
        </a:spcBef>
        <a:spcAft>
          <a:spcPct val="0"/>
        </a:spcAft>
        <a:defRPr sz="2250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panose="020B0502020104020203" pitchFamily="34" charset="0"/>
        </a:defRPr>
      </a:lvl2pPr>
      <a:lvl3pPr marL="884008" indent="-241093" algn="ctr" rtl="0" eaLnBrk="1" fontAlgn="base" hangingPunct="1">
        <a:spcBef>
          <a:spcPts val="492"/>
        </a:spcBef>
        <a:spcAft>
          <a:spcPct val="0"/>
        </a:spcAft>
        <a:defRPr sz="1969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panose="020B0502020104020203" pitchFamily="34" charset="0"/>
        </a:defRPr>
      </a:lvl3pPr>
      <a:lvl4pPr marL="1348335" indent="-383963" algn="ctr" rtl="0" eaLnBrk="1" fontAlgn="base" hangingPunct="1">
        <a:spcBef>
          <a:spcPts val="422"/>
        </a:spcBef>
        <a:spcAft>
          <a:spcPct val="0"/>
        </a:spcAft>
        <a:defRPr sz="168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panose="020B0502020104020203" pitchFamily="34" charset="0"/>
        </a:defRPr>
      </a:lvl4pPr>
      <a:lvl5pPr marL="1803733" indent="-517903" algn="ctr" rtl="0" eaLnBrk="1" fontAlgn="base" hangingPunct="1">
        <a:spcBef>
          <a:spcPts val="281"/>
        </a:spcBef>
        <a:spcAft>
          <a:spcPct val="0"/>
        </a:spcAft>
        <a:defRPr sz="154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panose="020B0502020104020203" pitchFamily="34" charset="0"/>
        </a:defRPr>
      </a:lvl5pPr>
      <a:lvl6pPr marL="2125190" algn="ctr" rtl="0" eaLnBrk="1" fontAlgn="base" hangingPunct="1">
        <a:spcBef>
          <a:spcPts val="281"/>
        </a:spcBef>
        <a:spcAft>
          <a:spcPct val="0"/>
        </a:spcAft>
        <a:defRPr sz="154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charset="0"/>
        </a:defRPr>
      </a:lvl6pPr>
      <a:lvl7pPr marL="2446647" algn="ctr" rtl="0" eaLnBrk="1" fontAlgn="base" hangingPunct="1">
        <a:spcBef>
          <a:spcPts val="281"/>
        </a:spcBef>
        <a:spcAft>
          <a:spcPct val="0"/>
        </a:spcAft>
        <a:defRPr sz="154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charset="0"/>
        </a:defRPr>
      </a:lvl7pPr>
      <a:lvl8pPr marL="2768105" algn="ctr" rtl="0" eaLnBrk="1" fontAlgn="base" hangingPunct="1">
        <a:spcBef>
          <a:spcPts val="281"/>
        </a:spcBef>
        <a:spcAft>
          <a:spcPct val="0"/>
        </a:spcAft>
        <a:defRPr sz="154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charset="0"/>
        </a:defRPr>
      </a:lvl8pPr>
      <a:lvl9pPr marL="3089562" algn="ctr" rtl="0" eaLnBrk="1" fontAlgn="base" hangingPunct="1">
        <a:spcBef>
          <a:spcPts val="281"/>
        </a:spcBef>
        <a:spcAft>
          <a:spcPct val="0"/>
        </a:spcAft>
        <a:defRPr sz="154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charset="0"/>
        </a:defRPr>
      </a:lvl9pPr>
    </p:bodyStyle>
    <p:otherStyle>
      <a:defPPr>
        <a:defRPr lang="es-E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7831" y="1437266"/>
            <a:ext cx="7375937" cy="1328651"/>
          </a:xfrm>
        </p:spPr>
        <p:txBody>
          <a:bodyPr/>
          <a:lstStyle/>
          <a:p>
            <a:r>
              <a:rPr lang="es-MX" sz="4800" b="1" dirty="0" smtClean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Reporte de evidencia </a:t>
            </a:r>
            <a:endParaRPr lang="es-MX" sz="4800" b="1" dirty="0" smtClean="0">
              <a:solidFill>
                <a:srgbClr val="7C4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s-MX" sz="4800" b="1" dirty="0" smtClean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5.1.4</a:t>
            </a:r>
            <a:r>
              <a:rPr lang="es-MX" sz="4800" b="1" dirty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  </a:t>
            </a:r>
            <a:endParaRPr lang="es-MX" sz="4800" b="1" dirty="0" smtClean="0">
              <a:solidFill>
                <a:srgbClr val="7C4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s-MX" sz="4800" b="1" dirty="0" smtClean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Impulsar </a:t>
            </a:r>
            <a:r>
              <a:rPr lang="es-MX" sz="4800" b="1" dirty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la </a:t>
            </a:r>
            <a:r>
              <a:rPr lang="es-MX" sz="4800" b="1" dirty="0" smtClean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certificación </a:t>
            </a:r>
            <a:r>
              <a:rPr lang="es-MX" sz="4800" b="1" dirty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de office para alumnos y colaboradores</a:t>
            </a:r>
            <a:r>
              <a:rPr lang="es-MX" sz="4800" b="1" dirty="0" smtClean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.</a:t>
            </a:r>
            <a:endParaRPr lang="es-MX" sz="4800" b="1" dirty="0">
              <a:solidFill>
                <a:srgbClr val="7C4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97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47" y="155813"/>
            <a:ext cx="5816153" cy="669687"/>
          </a:xfrm>
        </p:spPr>
        <p:txBody>
          <a:bodyPr/>
          <a:lstStyle/>
          <a:p>
            <a:r>
              <a:rPr lang="es-ES" sz="2400" b="1" dirty="0" smtClean="0">
                <a:solidFill>
                  <a:srgbClr val="7C4300"/>
                </a:solidFill>
                <a:latin typeface="Calibri" panose="020F0502020204030204" pitchFamily="34" charset="0"/>
              </a:rPr>
              <a:t>Meta:</a:t>
            </a:r>
            <a:endParaRPr lang="es-ES" sz="2400" b="1" dirty="0">
              <a:solidFill>
                <a:srgbClr val="7C43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647" y="825500"/>
            <a:ext cx="7441753" cy="1447800"/>
          </a:xfrm>
        </p:spPr>
        <p:txBody>
          <a:bodyPr/>
          <a:lstStyle/>
          <a:p>
            <a:pPr algn="just"/>
            <a:r>
              <a:rPr lang="es-MX" sz="1800" dirty="0" smtClean="0"/>
              <a:t>Que 100%  de personal </a:t>
            </a:r>
            <a:r>
              <a:rPr lang="es-MX" sz="1800" dirty="0" smtClean="0"/>
              <a:t>administrativo de </a:t>
            </a:r>
            <a:r>
              <a:rPr lang="es-MX" sz="1800" dirty="0" smtClean="0"/>
              <a:t>tiempo completo cuente con una certific</a:t>
            </a:r>
            <a:r>
              <a:rPr lang="es-MX" sz="2400" dirty="0" smtClean="0"/>
              <a:t>a</a:t>
            </a:r>
            <a:r>
              <a:rPr lang="es-MX" sz="1800" dirty="0" smtClean="0"/>
              <a:t>ción de office para mejorar sus competencias en </a:t>
            </a:r>
            <a:r>
              <a:rPr lang="es-MX" sz="1800" dirty="0" smtClean="0"/>
              <a:t>ofimática para elevar su productividad y optimizar su trabajo diario.</a:t>
            </a:r>
            <a:endParaRPr lang="es-MX" sz="18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57647" y="3749913"/>
            <a:ext cx="7733853" cy="66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6" b="1">
                <a:solidFill>
                  <a:srgbClr val="663409"/>
                </a:solidFill>
                <a:latin typeface="+mj-lt"/>
                <a:ea typeface="+mj-ea"/>
                <a:cs typeface="+mj-cs"/>
                <a:sym typeface="Bookman Old Style" panose="020506040505050202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9pPr>
          </a:lstStyle>
          <a:p>
            <a:r>
              <a:rPr lang="es-ES" sz="2400" kern="0" dirty="0" smtClean="0">
                <a:solidFill>
                  <a:srgbClr val="7C4300"/>
                </a:solidFill>
                <a:latin typeface="Calibri" panose="020F0502020204030204" pitchFamily="34" charset="0"/>
              </a:rPr>
              <a:t>Resultado: 78% de personal administrativo certificado en 2017, 25 alumnos, 15 profesores honorarios</a:t>
            </a:r>
            <a:endParaRPr lang="es-ES" sz="2400" kern="0" dirty="0">
              <a:solidFill>
                <a:srgbClr val="7C43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13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Procentaje</a:t>
            </a:r>
            <a:r>
              <a:rPr lang="es-MX" dirty="0" smtClean="0"/>
              <a:t> por </a:t>
            </a:r>
            <a:r>
              <a:rPr lang="es-MX" dirty="0" err="1"/>
              <a:t>A</a:t>
            </a:r>
            <a:r>
              <a:rPr lang="es-MX" dirty="0" err="1" smtClean="0"/>
              <a:t>rea</a:t>
            </a:r>
            <a:endParaRPr lang="es-MX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>
          <a:xfrm>
            <a:off x="4646786" y="5519862"/>
            <a:ext cx="4039568" cy="639589"/>
          </a:xfrm>
        </p:spPr>
        <p:txBody>
          <a:bodyPr/>
          <a:lstStyle/>
          <a:p>
            <a:r>
              <a:rPr lang="es-MX" dirty="0" smtClean="0"/>
              <a:t>Promedio: </a:t>
            </a:r>
            <a:endParaRPr lang="es-MX" dirty="0"/>
          </a:p>
        </p:txBody>
      </p:sp>
      <p:graphicFrame>
        <p:nvGraphicFramePr>
          <p:cNvPr id="15" name="Marcador de contenido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8828850"/>
              </p:ext>
            </p:extLst>
          </p:nvPr>
        </p:nvGraphicFramePr>
        <p:xfrm>
          <a:off x="457200" y="1417588"/>
          <a:ext cx="8458200" cy="470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39843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 bwMode="auto">
          <a:xfrm>
            <a:off x="114301" y="-466"/>
            <a:ext cx="7975600" cy="64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+mj-lt"/>
                <a:ea typeface="+mj-ea"/>
                <a:cs typeface="+mj-cs"/>
                <a:sym typeface="Bookman Old Style" panose="020506040505050202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9pPr>
          </a:lstStyle>
          <a:p>
            <a:r>
              <a:rPr lang="es-ES" sz="2400" b="1" kern="0" dirty="0" smtClean="0">
                <a:solidFill>
                  <a:srgbClr val="7C4300"/>
                </a:solidFill>
                <a:latin typeface="Calibri" panose="020F0502020204030204" pitchFamily="34" charset="0"/>
              </a:rPr>
              <a:t>Tabla de resultados departamentos administrativos</a:t>
            </a:r>
            <a:endParaRPr lang="es-ES" sz="2400" b="1" kern="0" dirty="0">
              <a:solidFill>
                <a:srgbClr val="7C43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206272"/>
              </p:ext>
            </p:extLst>
          </p:nvPr>
        </p:nvGraphicFramePr>
        <p:xfrm>
          <a:off x="749299" y="746288"/>
          <a:ext cx="6959601" cy="5620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27">
                  <a:extLst>
                    <a:ext uri="{9D8B030D-6E8A-4147-A177-3AD203B41FA5}">
                      <a16:colId xmlns:a16="http://schemas.microsoft.com/office/drawing/2014/main" val="2979303068"/>
                    </a:ext>
                  </a:extLst>
                </a:gridCol>
                <a:gridCol w="1104304">
                  <a:extLst>
                    <a:ext uri="{9D8B030D-6E8A-4147-A177-3AD203B41FA5}">
                      <a16:colId xmlns:a16="http://schemas.microsoft.com/office/drawing/2014/main" val="2771773390"/>
                    </a:ext>
                  </a:extLst>
                </a:gridCol>
                <a:gridCol w="1571935">
                  <a:extLst>
                    <a:ext uri="{9D8B030D-6E8A-4147-A177-3AD203B41FA5}">
                      <a16:colId xmlns:a16="http://schemas.microsoft.com/office/drawing/2014/main" val="1801369909"/>
                    </a:ext>
                  </a:extLst>
                </a:gridCol>
                <a:gridCol w="1571935">
                  <a:extLst>
                    <a:ext uri="{9D8B030D-6E8A-4147-A177-3AD203B41FA5}">
                      <a16:colId xmlns:a16="http://schemas.microsoft.com/office/drawing/2014/main" val="100097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Area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Personal</a:t>
                      </a:r>
                      <a:r>
                        <a:rPr lang="es-MX" baseline="0" dirty="0" smtClean="0"/>
                        <a:t> certificado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Personal en</a:t>
                      </a:r>
                      <a:r>
                        <a:rPr lang="es-MX" baseline="0" dirty="0" smtClean="0"/>
                        <a:t> el área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8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Administracion</a:t>
                      </a:r>
                      <a:r>
                        <a:rPr lang="es-MX" dirty="0" smtClean="0"/>
                        <a:t> y Finanzas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566660"/>
                  </a:ext>
                </a:extLst>
              </a:tr>
              <a:tr h="386423">
                <a:tc>
                  <a:txBody>
                    <a:bodyPr/>
                    <a:lstStyle/>
                    <a:p>
                      <a:pPr marL="0" marR="0" lvl="0" indent="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APREU y admisiones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76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Biblioteca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33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140920"/>
                  </a:ext>
                </a:extLst>
              </a:tr>
              <a:tr h="338417">
                <a:tc>
                  <a:txBody>
                    <a:bodyPr/>
                    <a:lstStyle/>
                    <a:p>
                      <a:pPr marL="0" marR="0" lvl="0" indent="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Coordinadores </a:t>
                      </a:r>
                      <a:r>
                        <a:rPr lang="es-MX" dirty="0" smtClean="0"/>
                        <a:t>de escuela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4</a:t>
                      </a:r>
                      <a:endParaRPr lang="es-MX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67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571418"/>
                  </a:ext>
                </a:extLst>
              </a:tr>
              <a:tr h="394551">
                <a:tc>
                  <a:txBody>
                    <a:bodyPr/>
                    <a:lstStyle/>
                    <a:p>
                      <a:r>
                        <a:rPr lang="es-MX" dirty="0" smtClean="0"/>
                        <a:t>Desarrollo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smtClean="0"/>
                        <a:t>y comunicación institucional 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5</a:t>
                      </a:r>
                      <a:endParaRPr lang="es-MX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Direccion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academica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</a:t>
                      </a:r>
                      <a:endParaRPr lang="es-MX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75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6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Formacion</a:t>
                      </a:r>
                      <a:r>
                        <a:rPr lang="es-MX" dirty="0" smtClean="0"/>
                        <a:t> integral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75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7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Posgrado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67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227811"/>
                  </a:ext>
                </a:extLst>
              </a:tr>
              <a:tr h="120025">
                <a:tc>
                  <a:txBody>
                    <a:bodyPr/>
                    <a:lstStyle/>
                    <a:p>
                      <a:pPr marL="0" marR="0" lvl="0" indent="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Profesores tiempo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66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61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Servicios de </a:t>
                      </a:r>
                      <a:r>
                        <a:rPr lang="es-MX" dirty="0" err="1" smtClean="0"/>
                        <a:t>Tenologia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249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Servicios escolares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74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Mantenimiento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</a:t>
                      </a:r>
                      <a:endParaRPr lang="es-MX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75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44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Calidad </a:t>
                      </a:r>
                      <a:r>
                        <a:rPr lang="es-MX" dirty="0" err="1" smtClean="0"/>
                        <a:t>academica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</a:t>
                      </a:r>
                      <a:endParaRPr lang="es-MX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283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245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Diapositiva de título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efault - Diapositiva de título">
      <a:majorFont>
        <a:latin typeface="Bookman Old Style"/>
        <a:ea typeface="ヒラギノ明朝 ProN W3"/>
        <a:cs typeface="ヒラギノ明朝 ProN W3"/>
      </a:majorFont>
      <a:minorFont>
        <a:latin typeface="Bookman Old Style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Diapositiva de 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ción1" id="{DA936E8D-077D-4903-95B0-C1CA099A03C9}" vid="{E5B2B41C-9B6F-40C6-8409-4775028D381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formatoPP2</Template>
  <TotalTime>20223</TotalTime>
  <Words>146</Words>
  <Application>Microsoft Office PowerPoint</Application>
  <PresentationFormat>Carta (216 x 279 mm)</PresentationFormat>
  <Paragraphs>67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Bookman Old Style</vt:lpstr>
      <vt:lpstr>Calibri</vt:lpstr>
      <vt:lpstr>Gill Sans MT</vt:lpstr>
      <vt:lpstr>ヒラギノ明朝 ProN W3</vt:lpstr>
      <vt:lpstr>ヒラギノ角ゴ ProN W3</vt:lpstr>
      <vt:lpstr>Default - Diapositiva de título</vt:lpstr>
      <vt:lpstr>Presentación de PowerPoint</vt:lpstr>
      <vt:lpstr>Meta:</vt:lpstr>
      <vt:lpstr>Procentaje por Area</vt:lpstr>
      <vt:lpstr>Presentación de PowerPoint</vt:lpstr>
    </vt:vector>
  </TitlesOfParts>
  <Company>Asesoria Educativa S.C.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CNU38</dc:creator>
  <cp:lastModifiedBy>Jorge Gómez Hernández</cp:lastModifiedBy>
  <cp:revision>201</cp:revision>
  <dcterms:created xsi:type="dcterms:W3CDTF">2015-05-26T18:42:55Z</dcterms:created>
  <dcterms:modified xsi:type="dcterms:W3CDTF">2018-01-26T20:56:46Z</dcterms:modified>
</cp:coreProperties>
</file>