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447" r:id="rId2"/>
    <p:sldId id="360" r:id="rId3"/>
    <p:sldId id="361" r:id="rId4"/>
    <p:sldId id="390" r:id="rId5"/>
    <p:sldId id="448" r:id="rId6"/>
    <p:sldId id="451" r:id="rId7"/>
    <p:sldId id="393" r:id="rId8"/>
    <p:sldId id="452" r:id="rId9"/>
    <p:sldId id="453" r:id="rId10"/>
    <p:sldId id="449" r:id="rId11"/>
    <p:sldId id="454" r:id="rId12"/>
    <p:sldId id="450" r:id="rId13"/>
    <p:sldId id="458" r:id="rId1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230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17CC0-85F7-424C-9E25-277C31B7EFBB}" type="datetimeFigureOut">
              <a:rPr lang="es-MX" smtClean="0"/>
              <a:t>13/12/2017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86768-0E01-4E62-BE41-24F8CDC832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546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Examinar y tratar entre [varias personas] un asunto o un tema proponiendo argumentos o razonamientos para explicarlo, solucionarlo o llegar a un acuerdo acerca de él.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86768-0E01-4E62-BE41-24F8CDC8329F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3242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Examinar y tratar entre [varias personas] un asunto o un tema proponiendo argumentos o razonamientos para explicarlo, solucionarlo o llegar a un acuerdo acerca de él.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86768-0E01-4E62-BE41-24F8CDC8329F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28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60EB-397E-1741-9A3D-21019E4F491F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ADB5-9B5D-4445-8C50-2CC76E87C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51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60EB-397E-1741-9A3D-21019E4F491F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ADB5-9B5D-4445-8C50-2CC76E87C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715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60EB-397E-1741-9A3D-21019E4F491F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ADB5-9B5D-4445-8C50-2CC76E87C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376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60EB-397E-1741-9A3D-21019E4F491F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ADB5-9B5D-4445-8C50-2CC76E87C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96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60EB-397E-1741-9A3D-21019E4F491F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ADB5-9B5D-4445-8C50-2CC76E87C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331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60EB-397E-1741-9A3D-21019E4F491F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ADB5-9B5D-4445-8C50-2CC76E87C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925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60EB-397E-1741-9A3D-21019E4F491F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ADB5-9B5D-4445-8C50-2CC76E87C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47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60EB-397E-1741-9A3D-21019E4F491F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ADB5-9B5D-4445-8C50-2CC76E87C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75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60EB-397E-1741-9A3D-21019E4F491F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ADB5-9B5D-4445-8C50-2CC76E87C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11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60EB-397E-1741-9A3D-21019E4F491F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ADB5-9B5D-4445-8C50-2CC76E87C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50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60EB-397E-1741-9A3D-21019E4F491F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ADB5-9B5D-4445-8C50-2CC76E87C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70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60EB-397E-1741-9A3D-21019E4F491F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FADB5-9B5D-4445-8C50-2CC76E87C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047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Directrices Culturales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Directrices Culturales, Administrativas y Elementos Actitudinales.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193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57199" y="1403351"/>
            <a:ext cx="8043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dirty="0" smtClean="0">
                <a:latin typeface="Arial" charset="0"/>
                <a:ea typeface="MS PGothic" charset="0"/>
                <a:cs typeface="Arial" charset="0"/>
              </a:rPr>
              <a:t>Todos sumarnos al proceso siguiente: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_tradnl" dirty="0" smtClean="0">
                <a:latin typeface="Arial" charset="0"/>
                <a:ea typeface="MS PGothic" charset="0"/>
                <a:cs typeface="Arial" charset="0"/>
              </a:rPr>
              <a:t>Programar en la reunión de calendario de diseños todo lo que van a requerir a lo largo del semestre. Tendremos 2 reuniones de programación al año en los meses de junio y diciembre.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_tradnl" dirty="0" smtClean="0">
                <a:latin typeface="Arial" charset="0"/>
                <a:ea typeface="MS PGothic" charset="0"/>
                <a:cs typeface="Arial" charset="0"/>
              </a:rPr>
              <a:t>No se realizará diseño alguno sin su respectiva orden de trabajo, mismo que deberá ser enviado a la coordinadora de comunicación institucional para definir fecha de entrega.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_tradnl" dirty="0" smtClean="0">
                <a:latin typeface="Arial" charset="0"/>
                <a:ea typeface="MS PGothic" charset="0"/>
                <a:cs typeface="Arial" charset="0"/>
              </a:rPr>
              <a:t>Cada área tendrá derecho a un “pase libre”, es decir, hacer una petición fuera de calendario, de común acuerdo se definirá fecha de entrega.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_tradnl" dirty="0" smtClean="0">
                <a:latin typeface="Arial" charset="0"/>
                <a:ea typeface="MS PGothic" charset="0"/>
                <a:cs typeface="Arial" charset="0"/>
              </a:rPr>
              <a:t>Si por alguna razón extraordinaria se entrega una petición con carácter de urgente y ya se ha utilizado el “pase libre”, se deberá estar consiente que puede generar un gasto adicional. 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_tradnl" dirty="0" smtClean="0">
                <a:latin typeface="Arial" charset="0"/>
                <a:ea typeface="MS PGothic" charset="0"/>
                <a:cs typeface="Arial" charset="0"/>
              </a:rPr>
              <a:t>El presente proceso se evaluará en un periodo de 2 meses. El 28 de febrero se enviará un reporte al comité rectoral para notificar los resultados.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Propuesta de Solución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703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4233" t="24609" r="18477" b="7812"/>
          <a:stretch/>
        </p:blipFill>
        <p:spPr>
          <a:xfrm>
            <a:off x="4707515" y="0"/>
            <a:ext cx="4173249" cy="581002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7606" t="24609" r="55426" b="7812"/>
          <a:stretch/>
        </p:blipFill>
        <p:spPr>
          <a:xfrm>
            <a:off x="193963" y="1"/>
            <a:ext cx="4017819" cy="566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6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Metodología </a:t>
            </a:r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457200" y="1239983"/>
            <a:ext cx="8229600" cy="2015836"/>
          </a:xfrm>
        </p:spPr>
        <p:txBody>
          <a:bodyPr>
            <a:normAutofit fontScale="850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MX" dirty="0" smtClean="0"/>
              <a:t>Cada área tendrá 30 minutos para enviar vía correo electrónico a los miembros de comité rectoral: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s-MX" dirty="0" smtClean="0"/>
              <a:t>Una afirmación (hechos) a nivel institucional.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s-MX" dirty="0" smtClean="0"/>
              <a:t>Mínimo dos afirmaciones (hechos) a nivel departamental.</a:t>
            </a:r>
          </a:p>
          <a:p>
            <a:pPr marL="514350" indent="-514350" algn="just">
              <a:buFont typeface="+mj-lt"/>
              <a:buAutoNum type="arabicPeriod"/>
            </a:pPr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l="17606" t="24609" r="55426" b="52896"/>
          <a:stretch/>
        </p:blipFill>
        <p:spPr>
          <a:xfrm>
            <a:off x="1385454" y="2923309"/>
            <a:ext cx="6289963" cy="294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Metodología </a:t>
            </a:r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457200" y="1002001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MX" dirty="0" smtClean="0">
                <a:solidFill>
                  <a:schemeClr val="bg1"/>
                </a:solidFill>
              </a:rPr>
              <a:t>Cada área tendrá 30 minutos para enviar vía correo electrónico a los miembros de comité rectoral: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s-MX" dirty="0" smtClean="0">
                <a:solidFill>
                  <a:schemeClr val="bg1"/>
                </a:solidFill>
              </a:rPr>
              <a:t>Una afirmación (hechos) a nivel institucional.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s-MX" dirty="0" smtClean="0">
                <a:solidFill>
                  <a:schemeClr val="bg1"/>
                </a:solidFill>
              </a:rPr>
              <a:t>Mínimo dos afirmaciones (hechos) a nivel departamental.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dirty="0" smtClean="0"/>
              <a:t>Es importante no esperar a tener las tres afirmaciones listas, cada que terminen una, agradeceremos la envíen vía correo electrónico.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dirty="0" smtClean="0"/>
              <a:t>El comité rectoral analizará las afirmaciones entregadas para definir cuales serán culminadas en esta sesión.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dirty="0" smtClean="0"/>
              <a:t>Una vez definidas las afirmaciones a trabajar. Se determinará un periodo de tiempo para concluir el proceso.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dirty="0" smtClean="0"/>
              <a:t>Finalmente se expondrán las mejoras de Diálogo Robusto.</a:t>
            </a:r>
          </a:p>
          <a:p>
            <a:pPr marL="514350" indent="-514350" algn="just">
              <a:buFont typeface="+mj-lt"/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600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77739" y="2184400"/>
            <a:ext cx="33775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>
                <a:latin typeface="Arial Black"/>
                <a:cs typeface="Arial Black"/>
              </a:rPr>
              <a:t>DIRECTRICES</a:t>
            </a:r>
          </a:p>
          <a:p>
            <a:pPr algn="ctr"/>
            <a:r>
              <a:rPr lang="es-ES" sz="2400" dirty="0" smtClean="0">
                <a:latin typeface="Arial Black"/>
                <a:cs typeface="Arial Black"/>
              </a:rPr>
              <a:t>CULTURALES,</a:t>
            </a:r>
          </a:p>
          <a:p>
            <a:pPr algn="ctr"/>
            <a:r>
              <a:rPr lang="es-ES" sz="2400" dirty="0" smtClean="0">
                <a:latin typeface="Arial Black"/>
                <a:cs typeface="Arial Black"/>
              </a:rPr>
              <a:t>ADMINISTRATIVAS</a:t>
            </a:r>
          </a:p>
          <a:p>
            <a:pPr algn="ctr"/>
            <a:r>
              <a:rPr lang="es-ES" sz="2400" dirty="0" smtClean="0">
                <a:latin typeface="Arial Black"/>
                <a:cs typeface="Arial Black"/>
              </a:rPr>
              <a:t> Y ELEMENTOS </a:t>
            </a:r>
          </a:p>
          <a:p>
            <a:pPr algn="ctr"/>
            <a:r>
              <a:rPr lang="es-ES" sz="2400" dirty="0" smtClean="0">
                <a:latin typeface="Arial Black"/>
                <a:cs typeface="Arial Black"/>
              </a:rPr>
              <a:t>ACTITUDINALES</a:t>
            </a:r>
            <a:endParaRPr lang="es-ES" sz="2400" dirty="0">
              <a:latin typeface="Arial Black"/>
              <a:cs typeface="Arial Black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3962400" y="822960"/>
            <a:ext cx="0" cy="41859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4379884" y="2086401"/>
            <a:ext cx="41960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chemeClr val="tx1"/>
                </a:solidFill>
                <a:latin typeface="Arial"/>
                <a:cs typeface="Arial"/>
              </a:rPr>
              <a:t>Son los lineamientos, criterios de acción o reglas que la UAO ha definido como esenciales para la convivencia y la colaboración entre sus miembros.</a:t>
            </a:r>
          </a:p>
          <a:p>
            <a:pPr algn="just"/>
            <a:endParaRPr lang="es-ES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just"/>
            <a:r>
              <a:rPr lang="es-ES" dirty="0" smtClean="0">
                <a:solidFill>
                  <a:schemeClr val="tx1"/>
                </a:solidFill>
                <a:latin typeface="Arial"/>
                <a:cs typeface="Arial"/>
              </a:rPr>
              <a:t>Son los pilares sobre los que debe construirse la Comunidad Anáhuac.</a:t>
            </a:r>
            <a:endParaRPr lang="es-E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016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907226" y="678152"/>
            <a:ext cx="2510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rial Black"/>
                <a:cs typeface="Arial Black"/>
              </a:rPr>
              <a:t>DIRECTRICES</a:t>
            </a:r>
          </a:p>
          <a:p>
            <a:r>
              <a:rPr lang="es-ES" sz="2400" dirty="0" smtClean="0">
                <a:latin typeface="Arial Black"/>
                <a:cs typeface="Arial Black"/>
              </a:rPr>
              <a:t>CULTURALES</a:t>
            </a:r>
            <a:endParaRPr lang="es-ES" sz="2400" dirty="0">
              <a:latin typeface="Arial Black"/>
              <a:cs typeface="Arial Black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043055" y="467493"/>
            <a:ext cx="31588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/>
              </a:buClr>
              <a:buSzPct val="100000"/>
              <a:buFont typeface="Wingdings" charset="2"/>
              <a:buChar char="§"/>
            </a:pPr>
            <a:r>
              <a:rPr lang="es-ES" sz="2000" dirty="0" smtClean="0">
                <a:solidFill>
                  <a:srgbClr val="000000"/>
                </a:solidFill>
                <a:latin typeface="Arial"/>
                <a:cs typeface="Arial"/>
              </a:rPr>
              <a:t>Diálogo Robusto.</a:t>
            </a:r>
          </a:p>
          <a:p>
            <a:pPr marL="285750" indent="-285750">
              <a:buClr>
                <a:schemeClr val="accent6"/>
              </a:buClr>
              <a:buSzPct val="100000"/>
              <a:buFont typeface="Wingdings" charset="2"/>
              <a:buChar char="§"/>
            </a:pPr>
            <a:r>
              <a:rPr lang="es-ES" sz="2000" dirty="0" smtClean="0">
                <a:solidFill>
                  <a:srgbClr val="000000"/>
                </a:solidFill>
                <a:latin typeface="Arial"/>
                <a:cs typeface="Arial"/>
              </a:rPr>
              <a:t>Piedras Grandes.</a:t>
            </a:r>
          </a:p>
          <a:p>
            <a:pPr marL="285750" indent="-285750">
              <a:buClr>
                <a:schemeClr val="accent6"/>
              </a:buClr>
              <a:buSzPct val="100000"/>
              <a:buFont typeface="Wingdings" charset="2"/>
              <a:buChar char="§"/>
            </a:pPr>
            <a:r>
              <a:rPr lang="es-ES" sz="2000" dirty="0" smtClean="0">
                <a:solidFill>
                  <a:srgbClr val="000000"/>
                </a:solidFill>
                <a:latin typeface="Arial"/>
                <a:cs typeface="Arial"/>
              </a:rPr>
              <a:t>Interdependencia. </a:t>
            </a:r>
          </a:p>
          <a:p>
            <a:pPr marL="285750" indent="-285750">
              <a:buClr>
                <a:schemeClr val="accent6"/>
              </a:buClr>
              <a:buSzPct val="100000"/>
              <a:buFont typeface="Wingdings" charset="2"/>
              <a:buChar char="§"/>
            </a:pPr>
            <a:r>
              <a:rPr lang="es-ES" sz="2000" dirty="0" smtClean="0">
                <a:solidFill>
                  <a:srgbClr val="000000"/>
                </a:solidFill>
                <a:latin typeface="Arial"/>
                <a:cs typeface="Arial"/>
              </a:rPr>
              <a:t>Cuadrante 2.</a:t>
            </a:r>
            <a:endParaRPr lang="es-ES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3962400" y="601285"/>
            <a:ext cx="0" cy="495438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477735" y="2541988"/>
            <a:ext cx="3377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>
                <a:latin typeface="Arial Black"/>
                <a:cs typeface="Arial Black"/>
              </a:rPr>
              <a:t>DIRECTRICES</a:t>
            </a:r>
          </a:p>
          <a:p>
            <a:pPr algn="ctr"/>
            <a:r>
              <a:rPr lang="es-ES" sz="2400" dirty="0" smtClean="0">
                <a:latin typeface="Arial Black"/>
                <a:cs typeface="Arial Black"/>
              </a:rPr>
              <a:t>ADMINISTRATIVAS</a:t>
            </a:r>
            <a:endParaRPr lang="es-ES" sz="2400" dirty="0">
              <a:latin typeface="Arial Black"/>
              <a:cs typeface="Arial Black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043055" y="2141878"/>
            <a:ext cx="31588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/>
              </a:buClr>
              <a:buSzPct val="100000"/>
              <a:buFont typeface="Wingdings" charset="2"/>
              <a:buChar char="§"/>
            </a:pPr>
            <a:r>
              <a:rPr lang="es-ES" sz="2000" dirty="0" smtClean="0">
                <a:latin typeface="Arial"/>
                <a:cs typeface="Arial"/>
              </a:rPr>
              <a:t>Introspección.</a:t>
            </a:r>
            <a:endParaRPr lang="es-ES" sz="2000" dirty="0">
              <a:latin typeface="Arial"/>
              <a:cs typeface="Arial"/>
            </a:endParaRPr>
          </a:p>
          <a:p>
            <a:pPr marL="285750" indent="-285750">
              <a:buClr>
                <a:schemeClr val="accent6"/>
              </a:buClr>
              <a:buSzPct val="100000"/>
              <a:buFont typeface="Wingdings" charset="2"/>
              <a:buChar char="§"/>
            </a:pPr>
            <a:r>
              <a:rPr lang="es-ES" sz="2000" dirty="0">
                <a:latin typeface="Arial"/>
                <a:cs typeface="Arial"/>
              </a:rPr>
              <a:t>Retroalimentación</a:t>
            </a:r>
          </a:p>
          <a:p>
            <a:pPr marL="285750" indent="-285750">
              <a:buClr>
                <a:schemeClr val="accent6"/>
              </a:buClr>
              <a:buSzPct val="100000"/>
              <a:buFont typeface="Wingdings" charset="2"/>
              <a:buChar char="§"/>
            </a:pPr>
            <a:r>
              <a:rPr lang="es-ES" sz="2000" dirty="0" smtClean="0">
                <a:latin typeface="Arial"/>
                <a:cs typeface="Arial"/>
              </a:rPr>
              <a:t>Unidad </a:t>
            </a:r>
            <a:r>
              <a:rPr lang="es-ES" sz="2000" dirty="0">
                <a:latin typeface="Arial"/>
                <a:cs typeface="Arial"/>
              </a:rPr>
              <a:t>de </a:t>
            </a:r>
            <a:r>
              <a:rPr lang="es-ES" sz="2000" dirty="0" smtClean="0">
                <a:latin typeface="Arial"/>
                <a:cs typeface="Arial"/>
              </a:rPr>
              <a:t>Mando.</a:t>
            </a:r>
            <a:endParaRPr lang="es-ES" sz="2000" dirty="0">
              <a:latin typeface="Arial"/>
              <a:cs typeface="Arial"/>
            </a:endParaRPr>
          </a:p>
          <a:p>
            <a:pPr marL="285750" indent="-285750">
              <a:buClr>
                <a:schemeClr val="accent6"/>
              </a:buClr>
              <a:buSzPct val="100000"/>
              <a:buFont typeface="Wingdings" charset="2"/>
              <a:buChar char="§"/>
            </a:pPr>
            <a:r>
              <a:rPr lang="es-ES" sz="2000" dirty="0" smtClean="0">
                <a:latin typeface="Arial"/>
                <a:cs typeface="Arial"/>
              </a:rPr>
              <a:t>Focalización. </a:t>
            </a:r>
            <a:endParaRPr lang="es-ES" sz="2000" dirty="0">
              <a:latin typeface="Arial"/>
              <a:cs typeface="Arial"/>
            </a:endParaRPr>
          </a:p>
          <a:p>
            <a:pPr marL="285750" indent="-285750">
              <a:buClr>
                <a:schemeClr val="accent6"/>
              </a:buClr>
              <a:buSzPct val="100000"/>
              <a:buFont typeface="Wingdings" charset="2"/>
              <a:buChar char="§"/>
            </a:pPr>
            <a:r>
              <a:rPr lang="es-ES" sz="2000" dirty="0">
                <a:latin typeface="Arial"/>
                <a:cs typeface="Arial"/>
              </a:rPr>
              <a:t>Hechos </a:t>
            </a:r>
            <a:r>
              <a:rPr lang="es-ES" sz="2000" dirty="0" smtClean="0">
                <a:latin typeface="Arial"/>
                <a:cs typeface="Arial"/>
              </a:rPr>
              <a:t>Desnudos.</a:t>
            </a:r>
            <a:endParaRPr lang="es-ES" sz="2000" dirty="0">
              <a:latin typeface="Arial"/>
              <a:cs typeface="Arial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12346" y="4377381"/>
            <a:ext cx="3771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Arial Black"/>
                <a:cs typeface="Arial Black"/>
              </a:rPr>
              <a:t>ELEMENTOS ACTITUDINALES </a:t>
            </a:r>
            <a:endParaRPr lang="es-ES" sz="2400" dirty="0">
              <a:latin typeface="Arial Black"/>
              <a:cs typeface="Arial Black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084617" y="4407771"/>
            <a:ext cx="35329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/>
              </a:buClr>
              <a:buSzPct val="100000"/>
              <a:buFont typeface="Wingdings" charset="2"/>
              <a:buChar char="§"/>
            </a:pPr>
            <a:r>
              <a:rPr lang="es-ES" sz="2000" dirty="0">
                <a:solidFill>
                  <a:srgbClr val="000000"/>
                </a:solidFill>
                <a:latin typeface="Arial"/>
                <a:cs typeface="Arial"/>
              </a:rPr>
              <a:t>Ser </a:t>
            </a:r>
            <a:r>
              <a:rPr lang="es-ES" sz="2000" dirty="0" smtClean="0">
                <a:solidFill>
                  <a:srgbClr val="000000"/>
                </a:solidFill>
                <a:latin typeface="Arial"/>
                <a:cs typeface="Arial"/>
              </a:rPr>
              <a:t>Proactivos.</a:t>
            </a:r>
            <a:endParaRPr lang="es-E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Clr>
                <a:schemeClr val="accent6"/>
              </a:buClr>
              <a:buSzPct val="100000"/>
              <a:buFont typeface="Wingdings" charset="2"/>
              <a:buChar char="§"/>
            </a:pPr>
            <a:r>
              <a:rPr lang="es-ES" sz="2000" dirty="0" smtClean="0">
                <a:solidFill>
                  <a:srgbClr val="000000"/>
                </a:solidFill>
                <a:latin typeface="Arial"/>
                <a:cs typeface="Arial"/>
              </a:rPr>
              <a:t>Soportarnos mutuamente.</a:t>
            </a:r>
          </a:p>
        </p:txBody>
      </p:sp>
    </p:spTree>
    <p:extLst>
      <p:ext uri="{BB962C8B-B14F-4D97-AF65-F5344CB8AC3E}">
        <p14:creationId xmlns:p14="http://schemas.microsoft.com/office/powerpoint/2010/main" val="276166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422615" y="2413007"/>
            <a:ext cx="63063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smtClean="0">
                <a:solidFill>
                  <a:schemeClr val="accent6">
                    <a:lumMod val="75000"/>
                  </a:schemeClr>
                </a:solidFill>
                <a:latin typeface="Arial Black"/>
                <a:cs typeface="Arial Black"/>
              </a:rPr>
              <a:t>DIÁLOGO ROBUSTO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9200" y="3219365"/>
            <a:ext cx="6400800" cy="1752600"/>
          </a:xfrm>
        </p:spPr>
        <p:txBody>
          <a:bodyPr/>
          <a:lstStyle/>
          <a:p>
            <a:r>
              <a:rPr lang="es-MX" dirty="0" smtClean="0"/>
              <a:t>Discusión Experta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70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229982" y="540455"/>
            <a:ext cx="5639744" cy="2389355"/>
            <a:chOff x="2987040" y="540455"/>
            <a:chExt cx="5639744" cy="2389355"/>
          </a:xfrm>
        </p:grpSpPr>
        <p:sp>
          <p:nvSpPr>
            <p:cNvPr id="17" name="Flecha derecha 16"/>
            <p:cNvSpPr/>
            <p:nvPr/>
          </p:nvSpPr>
          <p:spPr>
            <a:xfrm>
              <a:off x="2987040" y="1292273"/>
              <a:ext cx="619760" cy="473611"/>
            </a:xfrm>
            <a:prstGeom prst="rightArrow">
              <a:avLst>
                <a:gd name="adj1" fmla="val 56359"/>
                <a:gd name="adj2" fmla="val 52196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3859179" y="1200834"/>
              <a:ext cx="14545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latin typeface="Arial"/>
                  <a:cs typeface="Arial"/>
                </a:rPr>
                <a:t>ME TOCA</a:t>
              </a:r>
            </a:p>
            <a:p>
              <a:pPr algn="ctr"/>
              <a:r>
                <a:rPr lang="es-ES" b="1" dirty="0" smtClean="0">
                  <a:latin typeface="Arial"/>
                  <a:cs typeface="Arial"/>
                </a:rPr>
                <a:t>EXPRESAR</a:t>
              </a:r>
              <a:endParaRPr lang="es-ES" b="1" dirty="0">
                <a:latin typeface="Arial"/>
                <a:cs typeface="Arial"/>
              </a:endParaRPr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5474661" y="985351"/>
              <a:ext cx="2902519" cy="584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s-ES_tradnl" sz="1600" dirty="0" smtClean="0">
                  <a:latin typeface="Arial" charset="0"/>
                  <a:ea typeface="MS PGothic" charset="0"/>
                  <a:cs typeface="Arial" charset="0"/>
                </a:rPr>
                <a:t>Explicar tu postura: </a:t>
              </a:r>
            </a:p>
            <a:p>
              <a:r>
                <a:rPr lang="es-ES_tradnl" sz="1600" i="1" dirty="0" smtClean="0">
                  <a:latin typeface="Arial" charset="0"/>
                  <a:ea typeface="MS PGothic" charset="0"/>
                  <a:cs typeface="Arial" charset="0"/>
                </a:rPr>
                <a:t>“Estas son mis razones”</a:t>
              </a:r>
              <a:endParaRPr lang="es-ES_tradnl" sz="1600" i="1" dirty="0">
                <a:latin typeface="Arial" charset="0"/>
                <a:ea typeface="MS PGothic" charset="0"/>
                <a:cs typeface="Arial" charset="0"/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5454020" y="1765884"/>
              <a:ext cx="3172764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s-ES_tradnl" sz="1600" dirty="0" smtClean="0">
                  <a:latin typeface="Arial" charset="0"/>
                  <a:ea typeface="MS PGothic" charset="0"/>
                  <a:cs typeface="Arial" charset="0"/>
                </a:rPr>
                <a:t>Expresar emociones personales:</a:t>
              </a:r>
            </a:p>
            <a:p>
              <a:pPr lvl="1"/>
              <a:r>
                <a:rPr lang="es-ES_tradnl" sz="1200" dirty="0" smtClean="0">
                  <a:latin typeface="Arial" charset="0"/>
                  <a:ea typeface="MS PGothic" charset="0"/>
                  <a:cs typeface="Arial" charset="0"/>
                </a:rPr>
                <a:t>Temores, dudas, molestia, </a:t>
              </a:r>
            </a:p>
            <a:p>
              <a:pPr lvl="1"/>
              <a:r>
                <a:rPr lang="es-ES_tradnl" sz="1200" dirty="0" smtClean="0">
                  <a:latin typeface="Arial" charset="0"/>
                  <a:ea typeface="MS PGothic" charset="0"/>
                  <a:cs typeface="Arial" charset="0"/>
                </a:rPr>
                <a:t>expectativas</a:t>
              </a:r>
              <a:endParaRPr lang="es-ES_tradnl" sz="1200" dirty="0">
                <a:latin typeface="Arial" charset="0"/>
                <a:ea typeface="MS PGothic" charset="0"/>
                <a:cs typeface="Arial" charset="0"/>
              </a:endParaRP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5474661" y="540455"/>
              <a:ext cx="313419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s-ES_tradnl" sz="1600" dirty="0" smtClean="0">
                  <a:latin typeface="Arial" charset="0"/>
                  <a:ea typeface="MS PGothic" charset="0"/>
                  <a:cs typeface="Arial" charset="0"/>
                </a:rPr>
                <a:t>Afirma: </a:t>
              </a:r>
              <a:r>
                <a:rPr lang="es-ES_tradnl" sz="1600" i="1" dirty="0" smtClean="0">
                  <a:latin typeface="Arial" charset="0"/>
                  <a:ea typeface="MS PGothic" charset="0"/>
                  <a:cs typeface="Arial" charset="0"/>
                </a:rPr>
                <a:t>“Estos son los </a:t>
              </a:r>
              <a:r>
                <a:rPr lang="es-ES_tradnl" sz="1600" b="1" i="1" dirty="0" smtClean="0">
                  <a:latin typeface="Arial" charset="0"/>
                  <a:ea typeface="MS PGothic" charset="0"/>
                  <a:cs typeface="Arial" charset="0"/>
                </a:rPr>
                <a:t>Hechos”.</a:t>
              </a:r>
              <a:endParaRPr lang="es-ES_tradnl" sz="1600" b="1" i="1" dirty="0">
                <a:latin typeface="Arial" charset="0"/>
                <a:ea typeface="MS PGothic" charset="0"/>
                <a:cs typeface="Arial" charset="0"/>
              </a:endParaRP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5474661" y="2652811"/>
              <a:ext cx="197188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s-ES_tradnl" sz="1200" dirty="0" smtClean="0">
                  <a:solidFill>
                    <a:srgbClr val="FF0000"/>
                  </a:solidFill>
                  <a:latin typeface="Arial" charset="0"/>
                  <a:ea typeface="MS PGothic" charset="0"/>
                  <a:cs typeface="Arial" charset="0"/>
                </a:rPr>
                <a:t>DISFUNCIONAL: imponer</a:t>
              </a:r>
              <a:endParaRPr lang="es-ES_tradnl" sz="1050" dirty="0">
                <a:solidFill>
                  <a:srgbClr val="FF0000"/>
                </a:solidFill>
                <a:latin typeface="Arial" charset="0"/>
                <a:ea typeface="MS PGothic" charset="0"/>
                <a:cs typeface="Arial" charset="0"/>
              </a:endParaRPr>
            </a:p>
          </p:txBody>
        </p:sp>
      </p:grpSp>
      <p:grpSp>
        <p:nvGrpSpPr>
          <p:cNvPr id="5" name="Agrupar 4"/>
          <p:cNvGrpSpPr/>
          <p:nvPr/>
        </p:nvGrpSpPr>
        <p:grpSpPr>
          <a:xfrm>
            <a:off x="229982" y="3305957"/>
            <a:ext cx="6156960" cy="2159428"/>
            <a:chOff x="2987040" y="3580080"/>
            <a:chExt cx="6156960" cy="2159428"/>
          </a:xfrm>
        </p:grpSpPr>
        <p:sp>
          <p:nvSpPr>
            <p:cNvPr id="18" name="Flecha derecha 17"/>
            <p:cNvSpPr/>
            <p:nvPr/>
          </p:nvSpPr>
          <p:spPr>
            <a:xfrm>
              <a:off x="2987040" y="4167553"/>
              <a:ext cx="619760" cy="473611"/>
            </a:xfrm>
            <a:prstGeom prst="rightArrow">
              <a:avLst>
                <a:gd name="adj1" fmla="val 56359"/>
                <a:gd name="adj2" fmla="val 52196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3836613" y="4016339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latin typeface="Arial"/>
                  <a:cs typeface="Arial"/>
                </a:rPr>
                <a:t>ME TOCA</a:t>
              </a:r>
            </a:p>
            <a:p>
              <a:pPr algn="ctr"/>
              <a:r>
                <a:rPr lang="es-ES" b="1" dirty="0" smtClean="0">
                  <a:latin typeface="Arial"/>
                  <a:cs typeface="Arial"/>
                </a:rPr>
                <a:t>ESCUCHAR</a:t>
              </a:r>
            </a:p>
          </p:txBody>
        </p:sp>
        <p:sp>
          <p:nvSpPr>
            <p:cNvPr id="37" name="Text Box 9"/>
            <p:cNvSpPr txBox="1">
              <a:spLocks noChangeArrowheads="1"/>
            </p:cNvSpPr>
            <p:nvPr/>
          </p:nvSpPr>
          <p:spPr bwMode="auto">
            <a:xfrm>
              <a:off x="5488720" y="4047647"/>
              <a:ext cx="350596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_tradnl" sz="1600" dirty="0" smtClean="0"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Preguntar y clarificar para entender. 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5488720" y="3580080"/>
              <a:ext cx="167866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s-ES_tradnl" sz="1600" dirty="0" smtClean="0">
                  <a:latin typeface="Arial" charset="0"/>
                  <a:ea typeface="MS PGothic" charset="0"/>
                  <a:cs typeface="Arial" charset="0"/>
                </a:rPr>
                <a:t>Guardar silencio</a:t>
              </a:r>
              <a:endParaRPr lang="es-ES_tradnl" sz="1600" dirty="0">
                <a:latin typeface="Arial" charset="0"/>
                <a:ea typeface="MS PGothic" charset="0"/>
                <a:cs typeface="Arial" charset="0"/>
              </a:endParaRP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5488720" y="4647880"/>
              <a:ext cx="365528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-8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-8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-8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-8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8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s-ES_tradnl" altLang="es-MX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Parafrasear: </a:t>
              </a:r>
              <a:r>
                <a:rPr lang="es-ES_tradnl" altLang="es-MX" sz="16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“Lo que me dices es…”</a:t>
              </a:r>
            </a:p>
          </p:txBody>
        </p:sp>
        <p:sp>
          <p:nvSpPr>
            <p:cNvPr id="40" name="Text Box 13"/>
            <p:cNvSpPr txBox="1">
              <a:spLocks noChangeArrowheads="1"/>
            </p:cNvSpPr>
            <p:nvPr/>
          </p:nvSpPr>
          <p:spPr bwMode="auto">
            <a:xfrm>
              <a:off x="5488720" y="5123955"/>
              <a:ext cx="340451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-8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-8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-8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-8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8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s-ES_tradnl" altLang="es-MX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Ser empático: </a:t>
              </a:r>
              <a:r>
                <a:rPr lang="es-ES_tradnl" altLang="es-MX" sz="16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“Entiendo tu sentir”</a:t>
              </a: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5488720" y="5462509"/>
              <a:ext cx="334876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s-ES_tradnl" sz="1200" dirty="0" smtClean="0">
                  <a:solidFill>
                    <a:srgbClr val="FF0000"/>
                  </a:solidFill>
                  <a:latin typeface="Arial" charset="0"/>
                  <a:ea typeface="MS PGothic" charset="0"/>
                  <a:cs typeface="Arial" charset="0"/>
                </a:rPr>
                <a:t>DISFUNCIONAL: evadir, aislarme, distraerme.</a:t>
              </a:r>
              <a:endParaRPr lang="es-ES_tradnl" sz="1050" dirty="0">
                <a:solidFill>
                  <a:srgbClr val="FF0000"/>
                </a:solidFill>
                <a:latin typeface="Arial" charset="0"/>
                <a:ea typeface="MS PGothic" charset="0"/>
                <a:cs typeface="Arial" charset="0"/>
              </a:endParaRPr>
            </a:p>
          </p:txBody>
        </p:sp>
      </p:grpSp>
      <p:sp>
        <p:nvSpPr>
          <p:cNvPr id="21" name="CuadroTexto 20"/>
          <p:cNvSpPr txBox="1"/>
          <p:nvPr/>
        </p:nvSpPr>
        <p:spPr>
          <a:xfrm>
            <a:off x="6077545" y="2473770"/>
            <a:ext cx="3066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latin typeface="Arial"/>
                <a:cs typeface="Arial"/>
              </a:rPr>
              <a:t>RESOLVER EL PROBLEMA</a:t>
            </a:r>
            <a:endParaRPr lang="es-ES" sz="3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965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33603" y="2407799"/>
            <a:ext cx="29113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smtClean="0">
                <a:solidFill>
                  <a:schemeClr val="accent6">
                    <a:lumMod val="75000"/>
                  </a:schemeClr>
                </a:solidFill>
                <a:latin typeface="Arial Black"/>
                <a:cs typeface="Arial Black"/>
              </a:rPr>
              <a:t>NIVELES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68074" y="2420181"/>
            <a:ext cx="2313708" cy="909155"/>
          </a:xfrm>
        </p:spPr>
        <p:txBody>
          <a:bodyPr>
            <a:normAutofit fontScale="92500" lnSpcReduction="20000"/>
          </a:bodyPr>
          <a:lstStyle/>
          <a:p>
            <a:r>
              <a:rPr lang="es-MX" sz="2000" dirty="0" smtClean="0"/>
              <a:t>Base de Egresados</a:t>
            </a:r>
          </a:p>
          <a:p>
            <a:r>
              <a:rPr lang="es-MX" sz="2000" dirty="0" smtClean="0"/>
              <a:t>Toma de fotografía de egresados</a:t>
            </a:r>
            <a:endParaRPr lang="es-MX" sz="2000" dirty="0"/>
          </a:p>
        </p:txBody>
      </p:sp>
      <p:pic>
        <p:nvPicPr>
          <p:cNvPr id="1026" name="Picture 2" descr="Resultado de imagen para dialogo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145" y="150581"/>
            <a:ext cx="2050473" cy="153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departamentalizacion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333" y="2078009"/>
            <a:ext cx="2352097" cy="149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anahuac oaxaca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690" y="3711167"/>
            <a:ext cx="2921384" cy="219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6668074" y="464568"/>
            <a:ext cx="2313708" cy="90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 smtClean="0"/>
              <a:t>Pollito</a:t>
            </a:r>
          </a:p>
          <a:p>
            <a:r>
              <a:rPr lang="es-MX" sz="2000" dirty="0" smtClean="0"/>
              <a:t>Círculo de Confianza</a:t>
            </a:r>
          </a:p>
          <a:p>
            <a:endParaRPr lang="es-MX" sz="200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6383430" y="4110435"/>
            <a:ext cx="2598352" cy="909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 smtClean="0"/>
              <a:t>Firma de nómina. ¿Mantenimiento o logística?</a:t>
            </a:r>
          </a:p>
          <a:p>
            <a:r>
              <a:rPr lang="es-MX" sz="2000" dirty="0" smtClean="0"/>
              <a:t>Diseños </a:t>
            </a:r>
            <a:endParaRPr lang="es-MX" sz="2000" dirty="0"/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461237" y="3101733"/>
            <a:ext cx="2313708" cy="90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 smtClean="0"/>
              <a:t>DIÁLOGO ROBUSTO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7710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/>
          <p:cNvGrpSpPr/>
          <p:nvPr/>
        </p:nvGrpSpPr>
        <p:grpSpPr>
          <a:xfrm>
            <a:off x="1524374" y="4377539"/>
            <a:ext cx="6657828" cy="2931611"/>
            <a:chOff x="5488719" y="3580080"/>
            <a:chExt cx="5738042" cy="2353311"/>
          </a:xfrm>
        </p:grpSpPr>
        <p:sp>
          <p:nvSpPr>
            <p:cNvPr id="37" name="Text Box 9"/>
            <p:cNvSpPr txBox="1">
              <a:spLocks noChangeArrowheads="1"/>
            </p:cNvSpPr>
            <p:nvPr/>
          </p:nvSpPr>
          <p:spPr bwMode="auto">
            <a:xfrm>
              <a:off x="5488720" y="4169848"/>
              <a:ext cx="159210" cy="247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_tradnl" sz="1400" i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5488719" y="3580080"/>
              <a:ext cx="5738042" cy="271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endParaRPr lang="es-ES_tradnl" sz="1600" dirty="0">
                <a:latin typeface="Arial" charset="0"/>
                <a:ea typeface="MS PGothic" charset="0"/>
                <a:cs typeface="Arial" charset="0"/>
              </a:endParaRP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5488720" y="5729563"/>
              <a:ext cx="159210" cy="203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endParaRPr lang="es-ES_tradnl" sz="1050" dirty="0">
                <a:latin typeface="Arial" charset="0"/>
                <a:ea typeface="MS PGothic" charset="0"/>
                <a:cs typeface="Arial" charset="0"/>
              </a:endParaRPr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457199" y="1403351"/>
            <a:ext cx="80438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b="1" dirty="0">
                <a:latin typeface="Arial" charset="0"/>
                <a:ea typeface="MS PGothic" charset="0"/>
                <a:cs typeface="Arial" charset="0"/>
              </a:rPr>
              <a:t>Afirmación: </a:t>
            </a:r>
            <a:endParaRPr lang="es-ES_tradnl" b="1" dirty="0" smtClean="0">
              <a:latin typeface="Arial" charset="0"/>
              <a:ea typeface="MS PGothic" charset="0"/>
              <a:cs typeface="Arial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ES_tradnl" dirty="0" smtClean="0">
                <a:latin typeface="Arial" charset="0"/>
                <a:ea typeface="MS PGothic" charset="0"/>
                <a:cs typeface="Arial" charset="0"/>
              </a:rPr>
              <a:t>El día 9 de octubre implementamos una sesión para establecer un calendario de diseño y se estableció un formato llamado “orden de trabajo”.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_tradnl" dirty="0" smtClean="0">
                <a:latin typeface="Arial" charset="0"/>
                <a:ea typeface="MS PGothic" charset="0"/>
                <a:cs typeface="Arial" charset="0"/>
              </a:rPr>
              <a:t>En esa reunión quedaron calendarizados 55 diseños (diseño, video y fotografía). Se terminaron 34 diseños con su respectiva orden de trabajo y quedaron pendientes 21 diseños por falta de orden de trabajo.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_tradnl" dirty="0" smtClean="0">
                <a:latin typeface="Arial" charset="0"/>
                <a:ea typeface="MS PGothic" charset="0"/>
                <a:cs typeface="Arial" charset="0"/>
              </a:rPr>
              <a:t>Adicional a esta programación se realizaron 69 diseños sin orden de trabajo y sin estar en calendario. Más del 70% expuso que fue una petición de la Rectora.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_tradnl" dirty="0" smtClean="0">
                <a:latin typeface="Arial" charset="0"/>
                <a:ea typeface="MS PGothic" charset="0"/>
                <a:cs typeface="Arial" charset="0"/>
              </a:rPr>
              <a:t>Para cumplir con lo calendarizado y lo no calendarizado, 3 de 5 días nuestro diseñador no baja a comer y en promedio a la semana dedica en 8 horas adicionales, horas que no le hemos repuesto o pagado.</a:t>
            </a:r>
            <a:endParaRPr lang="es-ES_tradnl" dirty="0">
              <a:latin typeface="Arial" charset="0"/>
              <a:ea typeface="MS PGothic" charset="0"/>
              <a:cs typeface="Arial" charset="0"/>
            </a:endParaRPr>
          </a:p>
          <a:p>
            <a:pPr algn="just"/>
            <a:endParaRPr lang="es-ES_tradnl" dirty="0" smtClean="0">
              <a:latin typeface="Arial" charset="0"/>
              <a:ea typeface="MS PGothic" charset="0"/>
              <a:cs typeface="Arial" charset="0"/>
            </a:endParaRPr>
          </a:p>
          <a:p>
            <a:pPr>
              <a:defRPr/>
            </a:pPr>
            <a:r>
              <a:rPr lang="es-ES_tradnl" dirty="0" smtClean="0">
                <a:latin typeface="Arial" charset="0"/>
                <a:ea typeface="MS PGothic" charset="0"/>
                <a:cs typeface="Arial" charset="0"/>
              </a:rPr>
              <a:t>. </a:t>
            </a:r>
            <a:endParaRPr lang="es-MX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Comunicación Institucional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201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/>
          <p:cNvGrpSpPr/>
          <p:nvPr/>
        </p:nvGrpSpPr>
        <p:grpSpPr>
          <a:xfrm>
            <a:off x="1524374" y="4377539"/>
            <a:ext cx="6657828" cy="2931611"/>
            <a:chOff x="5488719" y="3580080"/>
            <a:chExt cx="5738042" cy="2353311"/>
          </a:xfrm>
        </p:grpSpPr>
        <p:sp>
          <p:nvSpPr>
            <p:cNvPr id="37" name="Text Box 9"/>
            <p:cNvSpPr txBox="1">
              <a:spLocks noChangeArrowheads="1"/>
            </p:cNvSpPr>
            <p:nvPr/>
          </p:nvSpPr>
          <p:spPr bwMode="auto">
            <a:xfrm>
              <a:off x="5488720" y="4169848"/>
              <a:ext cx="159210" cy="247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_tradnl" sz="1400" i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5488719" y="3580080"/>
              <a:ext cx="5738042" cy="271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endParaRPr lang="es-ES_tradnl" sz="1600" dirty="0">
                <a:latin typeface="Arial" charset="0"/>
                <a:ea typeface="MS PGothic" charset="0"/>
                <a:cs typeface="Arial" charset="0"/>
              </a:endParaRP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5488720" y="5729563"/>
              <a:ext cx="159210" cy="203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endParaRPr lang="es-ES_tradnl" sz="1050" dirty="0">
                <a:latin typeface="Arial" charset="0"/>
                <a:ea typeface="MS PGothic" charset="0"/>
                <a:cs typeface="Arial" charset="0"/>
              </a:endParaRPr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457199" y="1403351"/>
            <a:ext cx="8043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_tradnl" b="1" dirty="0" smtClean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Postura</a:t>
            </a:r>
            <a:r>
              <a:rPr lang="es-ES_tradnl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: </a:t>
            </a: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es-ES_tradnl" dirty="0" smtClean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El departamento de comunicación históricamente se ha conformado por dos personas: Coordinador y Diseñador. Desde la llegada de nuestra Rectora se autorizó un puesto nuevo llamado “especialista en comunicación interna”, lo que nos permite hacer una mejor cobertura de eventos.</a:t>
            </a: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es-ES_tradnl" dirty="0" smtClean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Por el tamaño del equipo históricamente atendíamos exclusivamente las campañas internas del campus. </a:t>
            </a:r>
            <a:r>
              <a:rPr lang="es-ES_tradnl" dirty="0" err="1" smtClean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Apreu</a:t>
            </a:r>
            <a:r>
              <a:rPr lang="es-ES_tradnl" dirty="0" smtClean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tenía su propio diseñador y posgrados pagaba de forma exterior sus campañas. El apoyo de comunicación a las áreas era mínimo. </a:t>
            </a: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es-ES_tradnl" dirty="0" smtClean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El </a:t>
            </a:r>
            <a:r>
              <a:rPr lang="es-ES_tradnl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cambio de Rectoría nos ha pedido un enfoque hacia el </a:t>
            </a:r>
            <a:r>
              <a:rPr lang="es-ES_tradnl" dirty="0" smtClean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exterior </a:t>
            </a:r>
            <a:r>
              <a:rPr lang="es-ES_tradnl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y atención a las </a:t>
            </a:r>
            <a:r>
              <a:rPr lang="es-ES_tradnl" dirty="0" smtClean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áreas, en consecuencia necesitamos mejorar los procesos y contratar nuevas personas (</a:t>
            </a:r>
            <a:r>
              <a:rPr lang="es-ES_tradnl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</a:t>
            </a:r>
            <a:r>
              <a:rPr lang="es-ES_tradnl" dirty="0" smtClean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 proceso).</a:t>
            </a:r>
          </a:p>
          <a:p>
            <a:pPr algn="just">
              <a:defRPr/>
            </a:pPr>
            <a:endParaRPr lang="es-ES_tradnl" i="1" dirty="0" smtClean="0"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Comunicación Institucional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555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/>
          <p:cNvGrpSpPr/>
          <p:nvPr/>
        </p:nvGrpSpPr>
        <p:grpSpPr>
          <a:xfrm>
            <a:off x="1524374" y="4377539"/>
            <a:ext cx="6657828" cy="2931611"/>
            <a:chOff x="5488719" y="3580080"/>
            <a:chExt cx="5738042" cy="2353311"/>
          </a:xfrm>
        </p:grpSpPr>
        <p:sp>
          <p:nvSpPr>
            <p:cNvPr id="37" name="Text Box 9"/>
            <p:cNvSpPr txBox="1">
              <a:spLocks noChangeArrowheads="1"/>
            </p:cNvSpPr>
            <p:nvPr/>
          </p:nvSpPr>
          <p:spPr bwMode="auto">
            <a:xfrm>
              <a:off x="5488720" y="4169848"/>
              <a:ext cx="159210" cy="247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_tradnl" sz="1400" i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5488719" y="3580080"/>
              <a:ext cx="5738042" cy="271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endParaRPr lang="es-ES_tradnl" sz="1600" dirty="0">
                <a:latin typeface="Arial" charset="0"/>
                <a:ea typeface="MS PGothic" charset="0"/>
                <a:cs typeface="Arial" charset="0"/>
              </a:endParaRP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5488720" y="5729563"/>
              <a:ext cx="159210" cy="203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endParaRPr lang="es-ES_tradnl" sz="1050" dirty="0">
                <a:latin typeface="Arial" charset="0"/>
                <a:ea typeface="MS PGothic" charset="0"/>
                <a:cs typeface="Arial" charset="0"/>
              </a:endParaRPr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457199" y="1403351"/>
            <a:ext cx="80438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b="1" dirty="0" smtClean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Emociones:</a:t>
            </a:r>
            <a:r>
              <a:rPr lang="es-ES_tradnl" dirty="0" smtClean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_tradnl" dirty="0" smtClean="0">
                <a:latin typeface="Arial" charset="0"/>
                <a:ea typeface="MS PGothic" charset="0"/>
                <a:cs typeface="Arial" charset="0"/>
              </a:rPr>
              <a:t>Temo perder a nuestro diseñador. ¿Dónde voy a conseguir a uno similar con vocación de mártir?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_tradnl" dirty="0" smtClean="0">
                <a:latin typeface="Arial" charset="0"/>
                <a:ea typeface="MS PGothic" charset="0"/>
                <a:cs typeface="Arial" charset="0"/>
              </a:rPr>
              <a:t>Me </a:t>
            </a:r>
            <a:r>
              <a:rPr lang="es-ES_tradnl" dirty="0">
                <a:latin typeface="Arial" charset="0"/>
                <a:ea typeface="MS PGothic" charset="0"/>
                <a:cs typeface="Arial" charset="0"/>
              </a:rPr>
              <a:t>molesta que me pidan las cosas de </a:t>
            </a:r>
            <a:r>
              <a:rPr lang="es-ES_tradnl" dirty="0" smtClean="0">
                <a:latin typeface="Arial" charset="0"/>
                <a:ea typeface="MS PGothic" charset="0"/>
                <a:cs typeface="Arial" charset="0"/>
              </a:rPr>
              <a:t>último momento, argumentando </a:t>
            </a:r>
            <a:r>
              <a:rPr lang="es-ES_tradnl" dirty="0">
                <a:latin typeface="Arial" charset="0"/>
                <a:ea typeface="MS PGothic" charset="0"/>
                <a:cs typeface="Arial" charset="0"/>
              </a:rPr>
              <a:t>que las ha pedido la </a:t>
            </a:r>
            <a:r>
              <a:rPr lang="es-ES_tradnl" dirty="0" smtClean="0">
                <a:latin typeface="Arial" charset="0"/>
                <a:ea typeface="MS PGothic" charset="0"/>
                <a:cs typeface="Arial" charset="0"/>
              </a:rPr>
              <a:t>Rectora (es posible que si las haya pedido). Me hacen pensar que vivimos en una cultura de </a:t>
            </a:r>
            <a:r>
              <a:rPr lang="es-ES_tradnl" i="1" dirty="0" smtClean="0">
                <a:latin typeface="Arial" charset="0"/>
                <a:ea typeface="MS PGothic" charset="0"/>
                <a:cs typeface="Arial" charset="0"/>
              </a:rPr>
              <a:t>“apagar fuegos”, </a:t>
            </a:r>
            <a:r>
              <a:rPr lang="es-ES_tradnl" dirty="0" smtClean="0">
                <a:latin typeface="Arial" charset="0"/>
                <a:ea typeface="MS PGothic" charset="0"/>
                <a:cs typeface="Arial" charset="0"/>
              </a:rPr>
              <a:t>y eso provoca que por hacer lo urgente deje lo importante o lo ya programado. Me hacen sentir como si mi tiempo y programación no fueran importantes.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_tradnl" dirty="0" smtClean="0">
                <a:latin typeface="Arial" charset="0"/>
                <a:ea typeface="MS PGothic" charset="0"/>
                <a:cs typeface="Arial" charset="0"/>
              </a:rPr>
              <a:t>Mi expectativa es que podamos llegar a un punto de acuerdo, donde con gusto pueda atender las peticiones, pero también donde exista la comprensión que solamente contamos con un diseñador.</a:t>
            </a:r>
            <a:endParaRPr lang="es-MX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Comunicación Institucional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751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4327</TotalTime>
  <Words>943</Words>
  <Application>Microsoft Office PowerPoint</Application>
  <PresentationFormat>Presentación en pantalla (4:3)</PresentationFormat>
  <Paragraphs>94</Paragraphs>
  <Slides>13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Directrices Culturales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Comunicación Institucional</vt:lpstr>
      <vt:lpstr>Comunicación Institucional</vt:lpstr>
      <vt:lpstr>Comunicación Institucional</vt:lpstr>
      <vt:lpstr>Propuesta de Solución</vt:lpstr>
      <vt:lpstr>Presentación de PowerPoint</vt:lpstr>
      <vt:lpstr>Metodología </vt:lpstr>
      <vt:lpstr>Metodología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Universidad Anáhuac Oaxaca</dc:creator>
  <cp:lastModifiedBy>Victor Manuel Vega Lujan</cp:lastModifiedBy>
  <cp:revision>134</cp:revision>
  <dcterms:created xsi:type="dcterms:W3CDTF">2015-03-10T19:00:42Z</dcterms:created>
  <dcterms:modified xsi:type="dcterms:W3CDTF">2017-12-13T17:23:59Z</dcterms:modified>
</cp:coreProperties>
</file>