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0CDC-2B6E-46AA-9B5D-F56CB2BDA80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45E-A0E3-4691-B4A3-DE79BD286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27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0CDC-2B6E-46AA-9B5D-F56CB2BDA80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45E-A0E3-4691-B4A3-DE79BD286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64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0CDC-2B6E-46AA-9B5D-F56CB2BDA80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45E-A0E3-4691-B4A3-DE79BD286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24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0CDC-2B6E-46AA-9B5D-F56CB2BDA80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45E-A0E3-4691-B4A3-DE79BD286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959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0CDC-2B6E-46AA-9B5D-F56CB2BDA80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45E-A0E3-4691-B4A3-DE79BD286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30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0CDC-2B6E-46AA-9B5D-F56CB2BDA80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45E-A0E3-4691-B4A3-DE79BD286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55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0CDC-2B6E-46AA-9B5D-F56CB2BDA80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45E-A0E3-4691-B4A3-DE79BD286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07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0CDC-2B6E-46AA-9B5D-F56CB2BDA80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45E-A0E3-4691-B4A3-DE79BD286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17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0CDC-2B6E-46AA-9B5D-F56CB2BDA80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45E-A0E3-4691-B4A3-DE79BD286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6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0CDC-2B6E-46AA-9B5D-F56CB2BDA80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45E-A0E3-4691-B4A3-DE79BD286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55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0CDC-2B6E-46AA-9B5D-F56CB2BDA80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45E-A0E3-4691-B4A3-DE79BD286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172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B0CDC-2B6E-46AA-9B5D-F56CB2BDA80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BF45E-A0E3-4691-B4A3-DE79BD286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343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96982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>
                <a:latin typeface="Berlin Sans FB" panose="020E0602020502020306" pitchFamily="34" charset="0"/>
              </a:rPr>
              <a:t>Línea III. Calidad Académica</a:t>
            </a: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123868" y="962025"/>
          <a:ext cx="6462554" cy="30780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0538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198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kern="1200">
                          <a:solidFill>
                            <a:srgbClr val="FFFFFF"/>
                          </a:solidFill>
                          <a:latin typeface="Berlin Sans FB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>
                          <a:solidFill>
                            <a:srgbClr val="FFFFFF"/>
                          </a:solidFill>
                          <a:latin typeface="Berlin Sans FB"/>
                        </a:rPr>
                        <a:t>Medios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>
                          <a:solidFill>
                            <a:srgbClr val="FFFFFF"/>
                          </a:solidFill>
                          <a:latin typeface="Berlin Sans FB"/>
                        </a:rPr>
                        <a:t>Impacto/Crecimiento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828">
                <a:tc>
                  <a:txBody>
                    <a:bodyPr/>
                    <a:lstStyle/>
                    <a:p>
                      <a:pPr algn="l"/>
                      <a:r>
                        <a:rPr lang="es-MX" sz="1400" b="0" kern="1200">
                          <a:solidFill>
                            <a:srgbClr val="843C0B"/>
                          </a:solidFill>
                          <a:latin typeface="Berlin Sans FB"/>
                          <a:ea typeface="+mn-ea"/>
                          <a:cs typeface="+mn-cs"/>
                        </a:rPr>
                        <a:t>Posicionar</a:t>
                      </a:r>
                      <a:r>
                        <a:rPr lang="es-MX" sz="1400" b="0" kern="1200" baseline="0">
                          <a:solidFill>
                            <a:srgbClr val="843C0B"/>
                          </a:solidFill>
                          <a:latin typeface="Berlin Sans FB"/>
                          <a:ea typeface="+mn-ea"/>
                          <a:cs typeface="+mn-cs"/>
                        </a:rPr>
                        <a:t> al CEFAD como elemento de formación docente y calidad académica</a:t>
                      </a:r>
                      <a:endParaRPr lang="es-MX" sz="1400" b="0" kern="1200">
                        <a:solidFill>
                          <a:srgbClr val="843C0B"/>
                        </a:solidFill>
                        <a:latin typeface="Berlin Sans FB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Plan comunicación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Plan de formación docente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Elevar 10% la participación docente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Aumento encuesta satisfacción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Aumento SEPRAD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es-MX" sz="1400" b="0">
                        <a:solidFill>
                          <a:srgbClr val="843C0B"/>
                        </a:solidFill>
                        <a:latin typeface="Berlin Sans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 b="0">
                          <a:solidFill>
                            <a:srgbClr val="843C0B"/>
                          </a:solidFill>
                          <a:latin typeface="Berlin Sans FB"/>
                        </a:rPr>
                        <a:t>-</a:t>
                      </a: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 Participación en 10 academias (una por Escuela). Correos y página.</a:t>
                      </a:r>
                    </a:p>
                    <a:p>
                      <a:pPr lvl="0">
                        <a:buNone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- Evaluación del desempeño docente a partir del Plan de formación.</a:t>
                      </a:r>
                    </a:p>
                    <a:p>
                      <a:pPr lvl="0">
                        <a:buNone/>
                      </a:pPr>
                      <a:r>
                        <a:rPr lang="es-MX" sz="1400" b="0">
                          <a:solidFill>
                            <a:srgbClr val="FF0000"/>
                          </a:solidFill>
                          <a:latin typeface="Berlin Sans FB"/>
                        </a:rPr>
                        <a:t>- </a:t>
                      </a:r>
                      <a:endParaRPr lang="es-MX" sz="1400" b="0">
                        <a:solidFill>
                          <a:srgbClr val="843C0B"/>
                        </a:solidFill>
                        <a:latin typeface="Berlin Sans FB"/>
                      </a:endParaRPr>
                    </a:p>
                    <a:p>
                      <a:pPr lvl="0">
                        <a:buNone/>
                      </a:pPr>
                      <a:endParaRPr lang="es-MX" sz="1400" b="0">
                        <a:solidFill>
                          <a:srgbClr val="FF0000"/>
                        </a:solidFill>
                        <a:latin typeface="Berlin Sans FB"/>
                      </a:endParaRPr>
                    </a:p>
                    <a:p>
                      <a:pPr lvl="0">
                        <a:buNone/>
                      </a:pPr>
                      <a:endParaRPr lang="es-MX" sz="1400" b="0">
                        <a:solidFill>
                          <a:srgbClr val="FF0000"/>
                        </a:solidFill>
                        <a:latin typeface="Berlin Sans FB"/>
                      </a:endParaRPr>
                    </a:p>
                    <a:p>
                      <a:pPr lvl="0">
                        <a:buNone/>
                      </a:pPr>
                      <a:endParaRPr lang="es-MX" sz="1400" b="0">
                        <a:solidFill>
                          <a:srgbClr val="FF0000"/>
                        </a:solidFill>
                        <a:latin typeface="Berlin Sans FB"/>
                      </a:endParaRPr>
                    </a:p>
                    <a:p>
                      <a:pPr lvl="0">
                        <a:buNone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-Diseño de cursos  con base a necesidades.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457358" y="4486275"/>
          <a:ext cx="714031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40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400" b="0">
                          <a:latin typeface="Berlin Sans FB"/>
                        </a:rPr>
                        <a:t>SATISFACCIÓN CEFAD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4%/ 95.83%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El aprendizaje obtenido dentro del curso es aplicable dentro de su área docente:	91.66%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Las instalaciones generaron un ambiente adecuado para el aprendizaje:	85.41%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El servicio que brinda CEFAD es realizado en tiempo y forma:	91.66%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Imagen 3">
            <a:extLst>
              <a:ext uri="{FF2B5EF4-FFF2-40B4-BE49-F238E27FC236}">
                <a16:creationId xmlns:a16="http://schemas.microsoft.com/office/drawing/2014/main" id="{1BEF33F4-5A31-47EC-8932-1D4E20B5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558" y="1323975"/>
            <a:ext cx="2152999" cy="2806466"/>
          </a:xfrm>
          <a:prstGeom prst="rect">
            <a:avLst/>
          </a:prstGeom>
        </p:spPr>
      </p:pic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4F66998A-91DD-4A70-A114-DF44F12174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54428" y="2895600"/>
          <a:ext cx="2124072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1073">
                  <a:extLst>
                    <a:ext uri="{9D8B030D-6E8A-4147-A177-3AD203B41FA5}">
                      <a16:colId xmlns:a16="http://schemas.microsoft.com/office/drawing/2014/main" val="3462280344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35848541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33910308"/>
                    </a:ext>
                  </a:extLst>
                </a:gridCol>
              </a:tblGrid>
              <a:tr h="266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/>
                        <a:t>CEFAD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89660"/>
                  </a:ext>
                </a:extLst>
              </a:tr>
              <a:tr h="2585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100"/>
                        <a:t>Participantes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/>
                        <a:t>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7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39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>
            <a:extLst>
              <a:ext uri="{FF2B5EF4-FFF2-40B4-BE49-F238E27FC236}">
                <a16:creationId xmlns:a16="http://schemas.microsoft.com/office/drawing/2014/main" id="{6C7217B5-36D9-4F4E-AB99-6E2D5406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8" y="1295400"/>
            <a:ext cx="7284598" cy="4573945"/>
          </a:xfrm>
          <a:prstGeom prst="rect">
            <a:avLst/>
          </a:prstGeom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665F699-864F-4545-8A43-D07BCDC083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92260" y="5248275"/>
          <a:ext cx="4572000" cy="919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317593566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4786913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054280945"/>
                    </a:ext>
                  </a:extLst>
                </a:gridCol>
              </a:tblGrid>
              <a:tr h="536321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>
                          <a:effectLst/>
                        </a:rPr>
                        <a:t>Total</a:t>
                      </a:r>
                      <a:r>
                        <a:rPr lang="es-MX" sz="1800" kern="1200" baseline="0">
                          <a:effectLst/>
                        </a:rPr>
                        <a:t> Exámenes Realizados 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>
                          <a:effectLst/>
                        </a:rPr>
                        <a:t>Admitidos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>
                          <a:effectLst/>
                        </a:rPr>
                        <a:t>No admitidos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0490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244</a:t>
                      </a:r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231</a:t>
                      </a:r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13</a:t>
                      </a:r>
                      <a:endParaRPr lang="es-E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2785571"/>
                  </a:ext>
                </a:extLst>
              </a:tr>
            </a:tbl>
          </a:graphicData>
        </a:graphic>
      </p:graphicFrame>
      <p:pic>
        <p:nvPicPr>
          <p:cNvPr id="12" name="Imagen 12">
            <a:extLst>
              <a:ext uri="{FF2B5EF4-FFF2-40B4-BE49-F238E27FC236}">
                <a16:creationId xmlns:a16="http://schemas.microsoft.com/office/drawing/2014/main" id="{0D9D5EA5-B4D4-44B7-93FA-32955B9A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42875"/>
            <a:ext cx="3651909" cy="122986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BB2F007-82F9-456C-8A04-F092392B452E}"/>
              </a:ext>
            </a:extLst>
          </p:cNvPr>
          <p:cNvSpPr txBox="1"/>
          <p:nvPr/>
        </p:nvSpPr>
        <p:spPr>
          <a:xfrm>
            <a:off x="5326314" y="1365233"/>
            <a:ext cx="333995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>
                <a:solidFill>
                  <a:srgbClr val="833C0B"/>
                </a:solidFill>
              </a:rPr>
              <a:t>El 50% de los admitidos se fueron condicionados a tomar el de Habilidades básicas de la docencia</a:t>
            </a:r>
            <a:r>
              <a:rPr lang="es-E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671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96982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>
                <a:latin typeface="Berlin Sans FB" panose="020E0602020502020306" pitchFamily="34" charset="0"/>
              </a:rPr>
              <a:t>Línea III. Calidad Académica</a:t>
            </a: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0" y="789709"/>
          <a:ext cx="6104708" cy="5001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65334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187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9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kern="1200">
                          <a:solidFill>
                            <a:srgbClr val="FFFFFF"/>
                          </a:solidFill>
                          <a:latin typeface="Berlin Sans FB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>
                          <a:solidFill>
                            <a:srgbClr val="FFFFFF"/>
                          </a:solidFill>
                          <a:latin typeface="Berlin Sans FB"/>
                        </a:rPr>
                        <a:t>Medios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>
                          <a:solidFill>
                            <a:srgbClr val="FFFFFF"/>
                          </a:solidFill>
                          <a:latin typeface="Berlin Sans FB"/>
                        </a:rPr>
                        <a:t>Impacto/Crecimiento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588">
                <a:tc>
                  <a:txBody>
                    <a:bodyPr/>
                    <a:lstStyle/>
                    <a:p>
                      <a:pPr algn="l"/>
                      <a:r>
                        <a:rPr lang="es-MX" sz="1400" b="0" kern="1200">
                          <a:solidFill>
                            <a:srgbClr val="843C0B"/>
                          </a:solidFill>
                          <a:latin typeface="Berlin Sans FB"/>
                          <a:ea typeface="+mn-ea"/>
                          <a:cs typeface="+mn-cs"/>
                        </a:rPr>
                        <a:t>Generar medios de apoyo para fortalecer el desempeño docente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Revisión de instrumentos de</a:t>
                      </a:r>
                      <a:r>
                        <a:rPr lang="es-MX" sz="1400" b="0" baseline="0">
                          <a:solidFill>
                            <a:srgbClr val="843C0B"/>
                          </a:solidFill>
                          <a:latin typeface="Berlin Sans FB"/>
                        </a:rPr>
                        <a:t> evaluación final.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 baseline="0">
                          <a:solidFill>
                            <a:srgbClr val="843C0B"/>
                          </a:solidFill>
                          <a:latin typeface="Berlin Sans FB"/>
                        </a:rPr>
                        <a:t>Banco de rúbricas y casos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 baseline="0">
                          <a:solidFill>
                            <a:srgbClr val="843C0B"/>
                          </a:solidFill>
                          <a:latin typeface="Berlin Sans FB"/>
                        </a:rPr>
                        <a:t>Coloquio Docencia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 baseline="0">
                          <a:solidFill>
                            <a:srgbClr val="843C0B"/>
                          </a:solidFill>
                          <a:latin typeface="Berlin Sans FB"/>
                        </a:rPr>
                        <a:t>Estandarizar </a:t>
                      </a:r>
                      <a:r>
                        <a:rPr lang="es-MX" sz="1400" b="0" baseline="0" err="1">
                          <a:solidFill>
                            <a:srgbClr val="843C0B"/>
                          </a:solidFill>
                          <a:latin typeface="Berlin Sans FB"/>
                        </a:rPr>
                        <a:t>practicum</a:t>
                      </a:r>
                      <a:endParaRPr lang="es-MX" sz="1400" b="0" baseline="0">
                        <a:solidFill>
                          <a:srgbClr val="843C0B"/>
                        </a:solidFill>
                        <a:latin typeface="Berlin Sans FB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s-MX" sz="1400" b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Revisión de exámenes</a:t>
                      </a:r>
                      <a:r>
                        <a:rPr lang="es-MX" sz="1400" b="0" baseline="0">
                          <a:solidFill>
                            <a:srgbClr val="843C0B"/>
                          </a:solidFill>
                          <a:latin typeface="Berlin Sans FB"/>
                        </a:rPr>
                        <a:t> y retroalimentación al 100% de las escuelas. Asegurar la evaluación de competencias (exámenes orales, escritos, rúbricas y listas de cotejo).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 baseline="0">
                          <a:solidFill>
                            <a:srgbClr val="843C0B"/>
                          </a:solidFill>
                          <a:latin typeface="Berlin Sans FB"/>
                        </a:rPr>
                        <a:t>Garantizar evaluaciones estandarizadas y exigentes.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 baseline="0">
                          <a:solidFill>
                            <a:srgbClr val="843C0B"/>
                          </a:solidFill>
                          <a:latin typeface="Berlin Sans FB"/>
                        </a:rPr>
                        <a:t>Compartir buenas prácticas docentes y posicionar el CEFAD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 baseline="0">
                          <a:solidFill>
                            <a:srgbClr val="843C0B"/>
                          </a:solidFill>
                          <a:latin typeface="Berlin Sans FB"/>
                        </a:rPr>
                        <a:t>Evaluación y exigencia estandarizada, se establecieron mínimos indispensables en la evaluación del </a:t>
                      </a:r>
                      <a:r>
                        <a:rPr lang="es-MX" sz="1400" b="0" baseline="0" err="1">
                          <a:solidFill>
                            <a:srgbClr val="843C0B"/>
                          </a:solidFill>
                          <a:latin typeface="Berlin Sans FB"/>
                        </a:rPr>
                        <a:t>practicum</a:t>
                      </a:r>
                      <a:r>
                        <a:rPr lang="es-MX" sz="1400" b="0" baseline="0">
                          <a:solidFill>
                            <a:srgbClr val="843C0B"/>
                          </a:solidFill>
                          <a:latin typeface="Berlin Sans FB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03176" y="3356691"/>
            <a:ext cx="3705117" cy="2454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0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4DCE240-550D-416C-BF3F-84567D16B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075" y="1438275"/>
          <a:ext cx="6848811" cy="15141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2937">
                  <a:extLst>
                    <a:ext uri="{9D8B030D-6E8A-4147-A177-3AD203B41FA5}">
                      <a16:colId xmlns:a16="http://schemas.microsoft.com/office/drawing/2014/main" val="1807171204"/>
                    </a:ext>
                  </a:extLst>
                </a:gridCol>
                <a:gridCol w="2282937">
                  <a:extLst>
                    <a:ext uri="{9D8B030D-6E8A-4147-A177-3AD203B41FA5}">
                      <a16:colId xmlns:a16="http://schemas.microsoft.com/office/drawing/2014/main" val="960191664"/>
                    </a:ext>
                  </a:extLst>
                </a:gridCol>
                <a:gridCol w="2282937">
                  <a:extLst>
                    <a:ext uri="{9D8B030D-6E8A-4147-A177-3AD203B41FA5}">
                      <a16:colId xmlns:a16="http://schemas.microsoft.com/office/drawing/2014/main" val="3975125398"/>
                    </a:ext>
                  </a:extLst>
                </a:gridCol>
              </a:tblGrid>
              <a:tr h="50449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solidFill>
                            <a:srgbClr val="000000"/>
                          </a:solidFill>
                          <a:effectLst/>
                        </a:rPr>
                        <a:t>Conferencia Magistral- Mtra. Sylvia Schmelkes 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02193"/>
                  </a:ext>
                </a:extLst>
              </a:tr>
              <a:tr h="735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effectLst/>
                        </a:rPr>
                        <a:t>Total 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effectLst/>
                        </a:rPr>
                        <a:t>Total de docentes de la Anáhuac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effectLst/>
                        </a:rPr>
                        <a:t>Total de colegios/bachilleratos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5615066"/>
                  </a:ext>
                </a:extLst>
              </a:tr>
              <a:tr h="247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effectLst/>
                        </a:rPr>
                        <a:t>153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effectLst/>
                        </a:rPr>
                        <a:t> 94 Anáhuac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59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486999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24836819-37A8-412C-808E-4A3F79904339}"/>
              </a:ext>
            </a:extLst>
          </p:cNvPr>
          <p:cNvSpPr txBox="1"/>
          <p:nvPr/>
        </p:nvSpPr>
        <p:spPr>
          <a:xfrm>
            <a:off x="400188" y="314325"/>
            <a:ext cx="3084205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>
                <a:solidFill>
                  <a:srgbClr val="ED7D31"/>
                </a:solidFill>
              </a:rPr>
              <a:t>Participación Coloquio CEFAD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F0E7442-7808-4C27-A8C0-7165970468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0188" y="3181350"/>
          <a:ext cx="6691884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0628">
                  <a:extLst>
                    <a:ext uri="{9D8B030D-6E8A-4147-A177-3AD203B41FA5}">
                      <a16:colId xmlns:a16="http://schemas.microsoft.com/office/drawing/2014/main" val="415706853"/>
                    </a:ext>
                  </a:extLst>
                </a:gridCol>
                <a:gridCol w="2230628">
                  <a:extLst>
                    <a:ext uri="{9D8B030D-6E8A-4147-A177-3AD203B41FA5}">
                      <a16:colId xmlns:a16="http://schemas.microsoft.com/office/drawing/2014/main" val="1247639213"/>
                    </a:ext>
                  </a:extLst>
                </a:gridCol>
                <a:gridCol w="2230628">
                  <a:extLst>
                    <a:ext uri="{9D8B030D-6E8A-4147-A177-3AD203B41FA5}">
                      <a16:colId xmlns:a16="http://schemas.microsoft.com/office/drawing/2014/main" val="126922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>
                          <a:solidFill>
                            <a:srgbClr val="000000"/>
                          </a:solidFill>
                        </a:rPr>
                        <a:t>Mesas de trabajo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8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Total de docentes de la Anáhuac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Total de colegios/bachilleratos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8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70064"/>
                  </a:ext>
                </a:extLst>
              </a:tr>
            </a:tbl>
          </a:graphicData>
        </a:graphic>
      </p:graphicFrame>
      <p:graphicFrame>
        <p:nvGraphicFramePr>
          <p:cNvPr id="9" name="Tabla 7">
            <a:extLst>
              <a:ext uri="{FF2B5EF4-FFF2-40B4-BE49-F238E27FC236}">
                <a16:creationId xmlns:a16="http://schemas.microsoft.com/office/drawing/2014/main" id="{54A26DFE-26C3-4034-92A7-C24DF48E1B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0660" y="4838700"/>
          <a:ext cx="6691884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0628">
                  <a:extLst>
                    <a:ext uri="{9D8B030D-6E8A-4147-A177-3AD203B41FA5}">
                      <a16:colId xmlns:a16="http://schemas.microsoft.com/office/drawing/2014/main" val="415706853"/>
                    </a:ext>
                  </a:extLst>
                </a:gridCol>
                <a:gridCol w="2230628">
                  <a:extLst>
                    <a:ext uri="{9D8B030D-6E8A-4147-A177-3AD203B41FA5}">
                      <a16:colId xmlns:a16="http://schemas.microsoft.com/office/drawing/2014/main" val="1247639213"/>
                    </a:ext>
                  </a:extLst>
                </a:gridCol>
                <a:gridCol w="2230628">
                  <a:extLst>
                    <a:ext uri="{9D8B030D-6E8A-4147-A177-3AD203B41FA5}">
                      <a16:colId xmlns:a16="http://schemas.microsoft.com/office/drawing/2014/main" val="126922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>
                          <a:solidFill>
                            <a:srgbClr val="000000"/>
                          </a:solidFill>
                        </a:rPr>
                        <a:t>Talleres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8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Total de docentes de la Anáhuac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Total de colegios/bachilleratos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8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7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1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5" descr="Gráfica.jpg">
            <a:extLst>
              <a:ext uri="{FF2B5EF4-FFF2-40B4-BE49-F238E27FC236}">
                <a16:creationId xmlns:a16="http://schemas.microsoft.com/office/drawing/2014/main" id="{F19D77DF-D93A-4D05-9E08-C05D7C70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97" y="1352550"/>
            <a:ext cx="8030838" cy="4915271"/>
          </a:xfrm>
          <a:prstGeom prst="rect">
            <a:avLst/>
          </a:prstGeom>
        </p:spPr>
      </p:pic>
      <p:pic>
        <p:nvPicPr>
          <p:cNvPr id="33" name="Imagen 33" descr="Título.png">
            <a:extLst>
              <a:ext uri="{FF2B5EF4-FFF2-40B4-BE49-F238E27FC236}">
                <a16:creationId xmlns:a16="http://schemas.microsoft.com/office/drawing/2014/main" id="{22371916-1B2A-455F-8B54-7AB34681A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7" y="142875"/>
            <a:ext cx="4897759" cy="105436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EBCC5BC-D490-422D-B4BE-AE580436CB19}"/>
              </a:ext>
            </a:extLst>
          </p:cNvPr>
          <p:cNvSpPr/>
          <p:nvPr/>
        </p:nvSpPr>
        <p:spPr>
          <a:xfrm>
            <a:off x="6641218" y="2181225"/>
            <a:ext cx="2580056" cy="814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>
                <a:solidFill>
                  <a:srgbClr val="833C0B"/>
                </a:solidFill>
                <a:latin typeface="Berlin Sans FB" panose="020E0602020502020306" pitchFamily="34" charset="0"/>
              </a:rPr>
              <a:t>Proyectos</a:t>
            </a:r>
          </a:p>
          <a:p>
            <a:pPr algn="ctr"/>
            <a:r>
              <a:rPr lang="es-MX" sz="2000">
                <a:solidFill>
                  <a:srgbClr val="833C0B"/>
                </a:solidFill>
                <a:latin typeface="Berlin Sans FB"/>
              </a:rPr>
              <a:t>91%</a:t>
            </a:r>
          </a:p>
        </p:txBody>
      </p:sp>
    </p:spTree>
    <p:extLst>
      <p:ext uri="{BB962C8B-B14F-4D97-AF65-F5344CB8AC3E}">
        <p14:creationId xmlns:p14="http://schemas.microsoft.com/office/powerpoint/2010/main" val="2941436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258</Words>
  <Application>Microsoft Office PowerPoint</Application>
  <PresentationFormat>Presentación en pantalla (4:3)</PresentationFormat>
  <Paragraphs>72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Berlin Sans FB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@anahuacpuebla.edu</dc:creator>
  <cp:lastModifiedBy>@anahuacpuebla.edu</cp:lastModifiedBy>
  <cp:revision>1</cp:revision>
  <dcterms:created xsi:type="dcterms:W3CDTF">2018-02-01T06:38:16Z</dcterms:created>
  <dcterms:modified xsi:type="dcterms:W3CDTF">2018-02-01T06:38:37Z</dcterms:modified>
</cp:coreProperties>
</file>